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9.png"/><Relationship Id="rId4" Type="http://schemas.openxmlformats.org/officeDocument/2006/relationships/image" Target="../media/image4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9.png"/><Relationship Id="rId4" Type="http://schemas.openxmlformats.org/officeDocument/2006/relationships/hyperlink" Target="https://sefiks.com/2018/08/28/a-step-by-step-regression-decision-tree-example/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r>
              <a:rPr b="1" lang="en-US"/>
              <a:t>Decision Tree</a:t>
            </a:r>
            <a:r>
              <a:rPr lang="en-US"/>
              <a:t> 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Lecture 04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325" y="823913"/>
            <a:ext cx="7753350" cy="52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628650"/>
            <a:ext cx="6858000" cy="56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888" y="785813"/>
            <a:ext cx="7134225" cy="52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763" y="819150"/>
            <a:ext cx="7610475" cy="52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738" y="881063"/>
            <a:ext cx="7248525" cy="50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" y="981075"/>
            <a:ext cx="7353300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7275" y="866775"/>
            <a:ext cx="7029450" cy="5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713" y="700088"/>
            <a:ext cx="7648575" cy="54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Decision Trees Functions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 compression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Prediction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DECISION TREE</a:t>
            </a:r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 internal node is a test on an attribute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branch represents an outcome of the test, e.g., COLOR = Red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leaf node represents a class label or class label distribution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At each node, one attribute is chosen to split training examples into distinct classes as much as possible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new case is classified by following a matching path to a leaf node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The no. of leaf nodes represent the no of branches.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</a:rPr>
              <a:t>Each branch corresponds to a </a:t>
            </a:r>
            <a:r>
              <a:rPr b="1" i="1" lang="en-US">
                <a:solidFill>
                  <a:srgbClr val="FF0000"/>
                </a:solidFill>
              </a:rPr>
              <a:t>classification rule.</a:t>
            </a:r>
            <a:endParaRPr b="1">
              <a:solidFill>
                <a:srgbClr val="FF0000"/>
              </a:solidFill>
            </a:endParaRPr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DT is a non-linear machine learning technique.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238375"/>
            <a:ext cx="5991225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Decision Tree Based Classification</a:t>
            </a:r>
            <a:endParaRPr/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Advantages:</a:t>
            </a:r>
            <a:endParaRPr/>
          </a:p>
          <a:p>
            <a:pPr indent="-342900" lvl="0" marL="342900" rtl="0" algn="just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–Inexpensive to construct</a:t>
            </a:r>
            <a:endParaRPr/>
          </a:p>
          <a:p>
            <a:pPr indent="-342900" lvl="0" marL="342900" rtl="0" algn="just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–Extremely fast at classifying unknown records</a:t>
            </a:r>
            <a:endParaRPr/>
          </a:p>
          <a:p>
            <a:pPr indent="-342900" lvl="0" marL="342900" rtl="0" algn="just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–Easy to interpret for small-sized trees</a:t>
            </a:r>
            <a:endParaRPr/>
          </a:p>
          <a:p>
            <a:pPr indent="-342900" lvl="0" marL="342900" rtl="0" algn="just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–Decision trees provide a clear indication of which features are most important for classification.	</a:t>
            </a:r>
            <a:endParaRPr/>
          </a:p>
          <a:p>
            <a:pPr indent="-342900" lvl="0" marL="342900" rtl="0" algn="just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–Decision trees perform classification without requiring much computation.</a:t>
            </a:r>
            <a:endParaRPr/>
          </a:p>
          <a:p>
            <a:pPr indent="-342900" lvl="0" marL="342900" rtl="0" algn="just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–Accuracy is comparable to other classification techniques for many simple data sets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The TDIDT Algorithm</a:t>
            </a:r>
            <a:br>
              <a:rPr b="1" lang="en-US"/>
            </a:br>
            <a:r>
              <a:rPr b="1" lang="en-US" sz="4000"/>
              <a:t>(</a:t>
            </a:r>
            <a:r>
              <a:rPr b="1" i="1" lang="en-US" sz="4000"/>
              <a:t>Top-Down Induction of Decision Trees</a:t>
            </a:r>
            <a:r>
              <a:rPr b="1" lang="en-US" sz="4000"/>
              <a:t>)</a:t>
            </a:r>
            <a:endParaRPr/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Many Algorithms: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–Hunt’s Algorithm (one of the earliest)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–CART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–ID3 (Iterative Dichotomiser 3), C4.5, C5.0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–SLIQ,SPRINT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Divide-And-Conquer Algorithms</a:t>
            </a:r>
            <a:endParaRPr/>
          </a:p>
        </p:txBody>
      </p:sp>
      <p:pic>
        <p:nvPicPr>
          <p:cNvPr id="229" name="Google Shape;229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4" y="1653380"/>
            <a:ext cx="8298763" cy="4823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b="1" lang="en-US"/>
            </a:br>
            <a:r>
              <a:rPr b="1" lang="en-US" sz="4000"/>
              <a:t>Weather Data: Play or not Play?Outlook</a:t>
            </a:r>
            <a:br>
              <a:rPr b="1" lang="en-US"/>
            </a:br>
            <a:endParaRPr/>
          </a:p>
        </p:txBody>
      </p:sp>
      <p:pic>
        <p:nvPicPr>
          <p:cNvPr id="235" name="Google Shape;235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313000"/>
            <a:ext cx="5638799" cy="5242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Tree for “Play?”</a:t>
            </a:r>
            <a:endParaRPr/>
          </a:p>
        </p:txBody>
      </p:sp>
      <p:pic>
        <p:nvPicPr>
          <p:cNvPr id="241" name="Google Shape;241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2575" y="1772444"/>
            <a:ext cx="6038850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Building Decision Tree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Top-down tree construction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–At start, all training examples are at the root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–Partition the examples recursively by choosing one attribute each time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Bottom-up tree pruning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–Remove subtrees or branches, in a bottom-up manner, to improve the estimated accuracy on new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Choosing the Splitting Attribute </a:t>
            </a:r>
            <a:endParaRPr/>
          </a:p>
        </p:txBody>
      </p:sp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At each node, available attributes are evaluated on the basis of separating the classes of the training examples. A Goodness function is used for this purpose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Typical goodness functions: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–information gain (ID3/C4.5)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–accuracy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–giniindex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–others (information gain ratio)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Which attribute to select?</a:t>
            </a:r>
            <a:endParaRPr/>
          </a:p>
        </p:txBody>
      </p:sp>
      <p:pic>
        <p:nvPicPr>
          <p:cNvPr id="259" name="Google Shape;259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346223"/>
            <a:ext cx="7162799" cy="5033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 criterion for attribute selection</a:t>
            </a:r>
            <a:endParaRPr/>
          </a:p>
        </p:txBody>
      </p:sp>
      <p:sp>
        <p:nvSpPr>
          <p:cNvPr id="265" name="Google Shape;265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Which is the best attribute?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–The one which will result in the smallest tree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–Heuristic: choose the attribute that produces the “purest” nodes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Popular </a:t>
            </a:r>
            <a:r>
              <a:rPr b="1" i="1" lang="en-US"/>
              <a:t>impurity criterion: information gain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–Information gain increases with the average purity of the subsets that an attribute produces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Strategy:</a:t>
            </a:r>
            <a:r>
              <a:rPr lang="en-US"/>
              <a:t> choose attribute that results in greatest information gain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Computing information</a:t>
            </a:r>
            <a:endParaRPr/>
          </a:p>
        </p:txBody>
      </p:sp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685800" y="1524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Entropy measures the (im)purity of an arbitrary collection of examples. Given a collection S, containing positive and negative examples of some target concept, the entropy of S relative to this boolean classification is: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where p</a:t>
            </a:r>
            <a:r>
              <a:rPr lang="en-US" sz="1500"/>
              <a:t>+</a:t>
            </a:r>
            <a:r>
              <a:rPr lang="en-US"/>
              <a:t>, is the proportion of positive examples in S and p</a:t>
            </a:r>
            <a:r>
              <a:rPr lang="en-US" sz="1500"/>
              <a:t>-</a:t>
            </a:r>
            <a:r>
              <a:rPr lang="en-US"/>
              <a:t>, is the proportion of negative examples in S.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Then we use Information gain to measure the expected reduction in entropy caused by partitioning the examples according to this attribute using: 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272" name="Google Shape;27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3162300"/>
            <a:ext cx="3733801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5943600"/>
            <a:ext cx="4800600" cy="780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Splitting the input space X by the location feature, with a threshold of 15, creating child regions R1 and R2.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677" y="2001981"/>
            <a:ext cx="6622672" cy="4124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Example: attribute “Outlook” </a:t>
            </a:r>
            <a:endParaRPr/>
          </a:p>
        </p:txBody>
      </p:sp>
      <p:pic>
        <p:nvPicPr>
          <p:cNvPr id="279" name="Google Shape;279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687" y="1701006"/>
            <a:ext cx="804862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Computing the information gain</a:t>
            </a:r>
            <a:endParaRPr/>
          </a:p>
        </p:txBody>
      </p:sp>
      <p:pic>
        <p:nvPicPr>
          <p:cNvPr id="285" name="Google Shape;285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586" y="1600200"/>
            <a:ext cx="7796827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Cont’d</a:t>
            </a:r>
            <a:endParaRPr/>
          </a:p>
        </p:txBody>
      </p:sp>
      <p:pic>
        <p:nvPicPr>
          <p:cNvPr id="291" name="Google Shape;291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725" y="1753394"/>
            <a:ext cx="7388225" cy="4571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Continuing to split</a:t>
            </a:r>
            <a:endParaRPr/>
          </a:p>
        </p:txBody>
      </p:sp>
      <p:pic>
        <p:nvPicPr>
          <p:cNvPr id="297" name="Google Shape;297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50" y="1653380"/>
            <a:ext cx="8308949" cy="4789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Continuing to split</a:t>
            </a:r>
            <a:endParaRPr/>
          </a:p>
        </p:txBody>
      </p:sp>
      <p:pic>
        <p:nvPicPr>
          <p:cNvPr id="303" name="Google Shape;303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175" y="1624806"/>
            <a:ext cx="7867650" cy="4699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r>
              <a:rPr b="1" lang="en-US"/>
              <a:t>The final decision tree</a:t>
            </a:r>
            <a:br>
              <a:rPr b="1" lang="en-US"/>
            </a:br>
            <a:endParaRPr/>
          </a:p>
        </p:txBody>
      </p:sp>
      <p:pic>
        <p:nvPicPr>
          <p:cNvPr id="309" name="Google Shape;309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950" y="1410520"/>
            <a:ext cx="6038850" cy="372006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7"/>
          <p:cNvSpPr txBox="1"/>
          <p:nvPr/>
        </p:nvSpPr>
        <p:spPr>
          <a:xfrm>
            <a:off x="457200" y="5380672"/>
            <a:ext cx="83820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not all leaves need to be pure; sometimes 	identical instances have different classes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Splitting stops when data can’t be split any further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*CART Splitting Criteria: Gini Index</a:t>
            </a:r>
            <a:endParaRPr/>
          </a:p>
        </p:txBody>
      </p:sp>
      <p:pic>
        <p:nvPicPr>
          <p:cNvPr id="316" name="Google Shape;316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672430"/>
            <a:ext cx="8569332" cy="4902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2" name="Google Shape;322;p4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23" name="Google Shape;32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643" y="609600"/>
            <a:ext cx="8445661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9" name="Google Shape;329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30" name="Google Shape;33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508700"/>
            <a:ext cx="8043039" cy="581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6" name="Google Shape;336;p5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37" name="Google Shape;33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419100"/>
            <a:ext cx="8001000" cy="60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br>
              <a:rPr lang="en-US" sz="3200"/>
            </a:br>
            <a:r>
              <a:rPr lang="en-US" sz="3200"/>
              <a:t>Then recursively select one of these child regions (in this case R2) and select a feature (time) and threshold (3), generating two more child regions (R21 and R22)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0897" y="2168809"/>
            <a:ext cx="6692032" cy="402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3" name="Google Shape;343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44" name="Google Shape;34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3854" y="381000"/>
            <a:ext cx="8961913" cy="594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1" name="Google Shape;351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52" name="Google Shape;35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153" y="361950"/>
            <a:ext cx="8500885" cy="63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8" name="Google Shape;358;p5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59" name="Google Shape;35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48" y="304800"/>
            <a:ext cx="8766149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5" name="Google Shape;365;p5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66" name="Google Shape;36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23" y="457200"/>
            <a:ext cx="9222288" cy="601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2" name="Google Shape;372;p5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73" name="Google Shape;37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829" y="381000"/>
            <a:ext cx="8648571" cy="6123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Comparison among Splitting Criteria</a:t>
            </a:r>
            <a:endParaRPr/>
          </a:p>
        </p:txBody>
      </p:sp>
      <p:pic>
        <p:nvPicPr>
          <p:cNvPr id="379" name="Google Shape;379;p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335038"/>
            <a:ext cx="7924800" cy="4960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Defining a Loss Function</a:t>
            </a:r>
            <a:endParaRPr/>
          </a:p>
        </p:txBody>
      </p:sp>
      <p:sp>
        <p:nvSpPr>
          <p:cNvPr id="385" name="Google Shape;385;p5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86" name="Google Shape;38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621"/>
            <a:ext cx="8001000" cy="4525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392" name="Google Shape;392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393" name="Google Shape;39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228" y="508223"/>
            <a:ext cx="8321572" cy="5521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99" name="Google Shape;399;p6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400" name="Google Shape;40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73" y="838200"/>
            <a:ext cx="8229600" cy="5126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6" name="Google Shape;406;p6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407" name="Google Shape;407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860" y="609601"/>
            <a:ext cx="7669540" cy="5164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Selecting any one of the remaining leaf nodes (R1, R21, R22).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6033" y="1475505"/>
            <a:ext cx="6687932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Cross-Entropy Loss </a:t>
            </a:r>
            <a:br>
              <a:rPr lang="en-US"/>
            </a:br>
            <a:r>
              <a:rPr i="1" lang="en-US"/>
              <a:t>Vs.</a:t>
            </a:r>
            <a:r>
              <a:rPr lang="en-US"/>
              <a:t> </a:t>
            </a:r>
            <a:br>
              <a:rPr lang="en-US"/>
            </a:br>
            <a:r>
              <a:rPr lang="en-US"/>
              <a:t>Misclassification Loss</a:t>
            </a:r>
            <a:endParaRPr/>
          </a:p>
        </p:txBody>
      </p:sp>
      <p:sp>
        <p:nvSpPr>
          <p:cNvPr id="413" name="Google Shape;413;p6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414" name="Google Shape;41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752600"/>
            <a:ext cx="8686800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375" y="5562600"/>
            <a:ext cx="84772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Overfitting and Pruning</a:t>
            </a:r>
            <a:endParaRPr/>
          </a:p>
        </p:txBody>
      </p:sp>
      <p:pic>
        <p:nvPicPr>
          <p:cNvPr id="421" name="Google Shape;421;p6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959" y="1447800"/>
            <a:ext cx="8791039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Prepruning</a:t>
            </a:r>
            <a:endParaRPr/>
          </a:p>
        </p:txBody>
      </p:sp>
      <p:pic>
        <p:nvPicPr>
          <p:cNvPr id="427" name="Google Shape;427;p6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503" y="1905000"/>
            <a:ext cx="8742059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Early stopping</a:t>
            </a:r>
            <a:endParaRPr/>
          </a:p>
        </p:txBody>
      </p:sp>
      <p:pic>
        <p:nvPicPr>
          <p:cNvPr id="433" name="Google Shape;433;p6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999" y="1508337"/>
            <a:ext cx="8436059" cy="474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Post-Pruning</a:t>
            </a:r>
            <a:endParaRPr/>
          </a:p>
        </p:txBody>
      </p:sp>
      <p:pic>
        <p:nvPicPr>
          <p:cNvPr id="439" name="Google Shape;439;p6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858" y="1524000"/>
            <a:ext cx="8735597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Postpruning</a:t>
            </a:r>
            <a:endParaRPr/>
          </a:p>
        </p:txBody>
      </p:sp>
      <p:pic>
        <p:nvPicPr>
          <p:cNvPr id="445" name="Google Shape;445;p6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962" y="1600200"/>
            <a:ext cx="8164286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67"/>
          <p:cNvSpPr txBox="1"/>
          <p:nvPr/>
        </p:nvSpPr>
        <p:spPr>
          <a:xfrm>
            <a:off x="304800" y="6172200"/>
            <a:ext cx="8839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(Minimum Description Length) – Minimize: size(tree) + size(misclassification(tree))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https://artint.info/html/ArtInt_188.html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Subtree replacement</a:t>
            </a:r>
            <a:endParaRPr/>
          </a:p>
        </p:txBody>
      </p:sp>
      <p:pic>
        <p:nvPicPr>
          <p:cNvPr id="452" name="Google Shape;452;p6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447254"/>
            <a:ext cx="8460912" cy="4877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Reduced Error Pruning (REP) </a:t>
            </a:r>
            <a:endParaRPr/>
          </a:p>
        </p:txBody>
      </p:sp>
      <p:pic>
        <p:nvPicPr>
          <p:cNvPr id="458" name="Google Shape;458;p6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32516"/>
            <a:ext cx="7772399" cy="4550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464" name="Google Shape;464;p7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950" y="1676401"/>
            <a:ext cx="8263850" cy="434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Subtree raising</a:t>
            </a:r>
            <a:endParaRPr/>
          </a:p>
        </p:txBody>
      </p:sp>
      <p:pic>
        <p:nvPicPr>
          <p:cNvPr id="470" name="Google Shape;470;p7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393250"/>
            <a:ext cx="8134350" cy="4708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Partitioning the input space </a:t>
            </a:r>
            <a:r>
              <a:rPr b="1" i="1" lang="en-US" sz="2400"/>
              <a:t>X</a:t>
            </a:r>
            <a:r>
              <a:rPr lang="en-US" sz="2400"/>
              <a:t> into disjoint subsets (or </a:t>
            </a:r>
            <a:r>
              <a:rPr b="1" lang="en-US" sz="2400"/>
              <a:t>regions</a:t>
            </a:r>
            <a:r>
              <a:rPr lang="en-US" sz="2400"/>
              <a:t>) </a:t>
            </a:r>
            <a:r>
              <a:rPr i="1" lang="en-US" sz="2400"/>
              <a:t>R</a:t>
            </a:r>
            <a:r>
              <a:rPr baseline="-25000" i="1" lang="en-US" sz="2400"/>
              <a:t>i</a:t>
            </a:r>
            <a:r>
              <a:rPr lang="en-US" sz="2400"/>
              <a:t> :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Formally, given a parent region </a:t>
            </a:r>
            <a:r>
              <a:rPr b="1" i="1" lang="en-US" sz="2400"/>
              <a:t>R</a:t>
            </a:r>
            <a:r>
              <a:rPr b="1" baseline="-25000" i="1" lang="en-US" sz="2400"/>
              <a:t>p</a:t>
            </a:r>
            <a:r>
              <a:rPr lang="en-US" sz="2400"/>
              <a:t>, a feature index </a:t>
            </a:r>
            <a:r>
              <a:rPr b="1" lang="en-US" sz="2400"/>
              <a:t>j</a:t>
            </a:r>
            <a:r>
              <a:rPr lang="en-US" sz="2400"/>
              <a:t>, and a threshold </a:t>
            </a:r>
            <a:r>
              <a:rPr b="1" i="1" lang="en-US" sz="2400"/>
              <a:t>t ∈ R</a:t>
            </a:r>
            <a:r>
              <a:rPr lang="en-US" sz="2400"/>
              <a:t>, we obtain two child regions </a:t>
            </a:r>
            <a:r>
              <a:rPr b="1" i="1" lang="en-US" sz="2400"/>
              <a:t>R</a:t>
            </a:r>
            <a:r>
              <a:rPr b="1" baseline="-25000" i="1" lang="en-US" sz="2400"/>
              <a:t>1</a:t>
            </a:r>
            <a:r>
              <a:rPr lang="en-US" sz="2400"/>
              <a:t> and </a:t>
            </a:r>
            <a:r>
              <a:rPr b="1" i="1" lang="en-US" sz="2400"/>
              <a:t>R</a:t>
            </a:r>
            <a:r>
              <a:rPr b="1" baseline="-25000" i="1" lang="en-US" sz="2400"/>
              <a:t>2</a:t>
            </a:r>
            <a:r>
              <a:rPr lang="en-US" sz="2400"/>
              <a:t> as follows:</a:t>
            </a:r>
            <a:endParaRPr/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Cont’d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0700" y="2227988"/>
            <a:ext cx="5562600" cy="2115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8992" y="5583383"/>
            <a:ext cx="313372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2"/>
          <p:cNvSpPr txBox="1"/>
          <p:nvPr>
            <p:ph type="title"/>
          </p:nvPr>
        </p:nvSpPr>
        <p:spPr>
          <a:xfrm>
            <a:off x="304800" y="34497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Subtree replacement </a:t>
            </a:r>
            <a:br>
              <a:rPr lang="en-US"/>
            </a:br>
            <a:r>
              <a:rPr lang="en-US"/>
              <a:t>Vs. </a:t>
            </a:r>
            <a:br>
              <a:rPr lang="en-US"/>
            </a:br>
            <a:r>
              <a:rPr lang="en-US"/>
              <a:t>subtree raising</a:t>
            </a:r>
            <a:endParaRPr/>
          </a:p>
        </p:txBody>
      </p:sp>
      <p:sp>
        <p:nvSpPr>
          <p:cNvPr id="476" name="Google Shape;476;p72"/>
          <p:cNvSpPr txBox="1"/>
          <p:nvPr>
            <p:ph idx="1" type="body"/>
          </p:nvPr>
        </p:nvSpPr>
        <p:spPr>
          <a:xfrm>
            <a:off x="457200" y="19800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3200"/>
              <a:buFont typeface="Arial"/>
              <a:buChar char="•"/>
            </a:pPr>
            <a:r>
              <a:rPr b="1" i="1" lang="en-US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Subtree replacement</a:t>
            </a:r>
            <a:r>
              <a:rPr b="1" i="0" lang="en-US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selects a subtree and replaces it with a single leaf.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232629"/>
              </a:buClr>
              <a:buSzPts val="3200"/>
              <a:buFont typeface="Arial"/>
              <a:buChar char="•"/>
            </a:pPr>
            <a:r>
              <a:rPr b="1" i="1" lang="en-US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Subtree raising</a:t>
            </a:r>
            <a:r>
              <a:rPr b="1" i="0" lang="en-US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selects a subtree and replaces it with the child one (ie, a "sub-subtree" replaces its parent)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Regression Problems</a:t>
            </a:r>
            <a:endParaRPr/>
          </a:p>
        </p:txBody>
      </p:sp>
      <p:pic>
        <p:nvPicPr>
          <p:cNvPr id="482" name="Google Shape;482;p7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014" y="1828800"/>
            <a:ext cx="8596148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Regression Problems</a:t>
            </a:r>
            <a:endParaRPr/>
          </a:p>
        </p:txBody>
      </p:sp>
      <p:pic>
        <p:nvPicPr>
          <p:cNvPr id="488" name="Google Shape;488;p7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411945"/>
            <a:ext cx="8093978" cy="453165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74"/>
          <p:cNvSpPr txBox="1"/>
          <p:nvPr/>
        </p:nvSpPr>
        <p:spPr>
          <a:xfrm>
            <a:off x="152400" y="6019800"/>
            <a:ext cx="8991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Tree Example: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https://sefiks.com/2018/08/28/a-step-by-step-regression-decision-tree-example/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 Trees</a:t>
            </a:r>
            <a:endParaRPr/>
          </a:p>
        </p:txBody>
      </p:sp>
      <p:pic>
        <p:nvPicPr>
          <p:cNvPr id="495" name="Google Shape;495;p7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1" y="1470962"/>
            <a:ext cx="8657838" cy="4853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01" name="Google Shape;501;p7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502" name="Google Shape;502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242" y="457201"/>
            <a:ext cx="8558158" cy="55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76"/>
          <p:cNvSpPr txBox="1"/>
          <p:nvPr/>
        </p:nvSpPr>
        <p:spPr>
          <a:xfrm>
            <a:off x="457200" y="6477000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https://towardsdatascience.com/introduction-to-model-trees-6e396259379a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Stopping Criteria for Tree Induction</a:t>
            </a:r>
            <a:endParaRPr/>
          </a:p>
        </p:txBody>
      </p:sp>
      <p:sp>
        <p:nvSpPr>
          <p:cNvPr id="509" name="Google Shape;509;p7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Stop expanding a node when all the records belong to the same class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Stop expanding a node when all the records have similar attribute values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Early termination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Some Disadvantages of DT</a:t>
            </a:r>
            <a:endParaRPr/>
          </a:p>
        </p:txBody>
      </p:sp>
      <p:sp>
        <p:nvSpPr>
          <p:cNvPr id="515" name="Google Shape;515;p78"/>
          <p:cNvSpPr txBox="1"/>
          <p:nvPr>
            <p:ph idx="1" type="body"/>
          </p:nvPr>
        </p:nvSpPr>
        <p:spPr>
          <a:xfrm>
            <a:off x="457200" y="16002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High variance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Poor additive modeling</a:t>
            </a:r>
            <a:endParaRPr/>
          </a:p>
          <a:p>
            <a:pPr indent="-285750" lvl="1" marL="74295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as seen below on the left, a simple decision boundary of the form x</a:t>
            </a:r>
            <a:r>
              <a:rPr baseline="-25000" lang="en-US" sz="1800"/>
              <a:t>1</a:t>
            </a:r>
            <a:r>
              <a:rPr lang="en-US" sz="1800"/>
              <a:t> + x</a:t>
            </a:r>
            <a:r>
              <a:rPr baseline="-25000" lang="en-US" sz="1800"/>
              <a:t>2</a:t>
            </a:r>
            <a:r>
              <a:rPr lang="en-US" sz="1800"/>
              <a:t> could only be approximately modeled through the use of many splits, as each split can only consider one of x</a:t>
            </a:r>
            <a:r>
              <a:rPr baseline="-25000" lang="en-US" sz="1800"/>
              <a:t>1</a:t>
            </a:r>
            <a:r>
              <a:rPr lang="en-US" sz="1800"/>
              <a:t> or x</a:t>
            </a:r>
            <a:r>
              <a:rPr baseline="-25000" lang="en-US" sz="1800"/>
              <a:t>2</a:t>
            </a:r>
            <a:r>
              <a:rPr lang="en-US" sz="1800"/>
              <a:t> at a time. A linear model on the other hand could directly derive this boundary, as shown below right.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Solution: A common (and successful) way to address these issues is through ensembling methods – our next topic</a:t>
            </a:r>
            <a:endParaRPr/>
          </a:p>
        </p:txBody>
      </p:sp>
      <p:pic>
        <p:nvPicPr>
          <p:cNvPr id="516" name="Google Shape;516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7293" y="3934689"/>
            <a:ext cx="547687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pic>
        <p:nvPicPr>
          <p:cNvPr id="522" name="Google Shape;522;p7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468378"/>
            <a:ext cx="8517317" cy="478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Decision-Tree</a:t>
            </a:r>
            <a:endParaRPr/>
          </a:p>
        </p:txBody>
      </p:sp>
      <p:pic>
        <p:nvPicPr>
          <p:cNvPr id="130" name="Google Shape;130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495" y="1600200"/>
            <a:ext cx="8027009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Decision-Tree Learning</a:t>
            </a:r>
            <a:endParaRPr/>
          </a:p>
        </p:txBody>
      </p:sp>
      <p:pic>
        <p:nvPicPr>
          <p:cNvPr id="136" name="Google Shape;136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618" y="1600200"/>
            <a:ext cx="7950764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" y="381000"/>
            <a:ext cx="811530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