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Nunito"/>
      <p:regular r:id="rId20"/>
      <p:bold r:id="rId21"/>
      <p:italic r:id="rId22"/>
      <p:boldItalic r:id="rId23"/>
    </p:embeddedFont>
    <p:embeddedFont>
      <p:font typeface="Fira Sans"/>
      <p:regular r:id="rId24"/>
      <p:bold r:id="rId25"/>
      <p:italic r:id="rId26"/>
      <p:boldItalic r:id="rId27"/>
    </p:embeddedFont>
    <p:embeddedFont>
      <p:font typeface="Merriweather"/>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FiraSans-regular.fntdata"/><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italic.fntdata"/><Relationship Id="rId25" Type="http://schemas.openxmlformats.org/officeDocument/2006/relationships/font" Target="fonts/FiraSans-bold.fntdata"/><Relationship Id="rId28" Type="http://schemas.openxmlformats.org/officeDocument/2006/relationships/font" Target="fonts/Merriweather-regular.fntdata"/><Relationship Id="rId27" Type="http://schemas.openxmlformats.org/officeDocument/2006/relationships/font" Target="fonts/FiraSans-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erriweather-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erriweather-boldItalic.fntdata"/><Relationship Id="rId30" Type="http://schemas.openxmlformats.org/officeDocument/2006/relationships/font" Target="fonts/Merriweather-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ccdd391f3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ccdd391f3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ccdd391f3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ccdd391f3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ccdd391f3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ccdd391f3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cd6d48f636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cd6d48f63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cd6d48f636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cd6d48f63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c38d0762fd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c38d0762fd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ccdd391f39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ccdd391f39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ccdd391f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ccdd391f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 https://www.cphdforum.org/index.php/2022/05/26/plant-disease-crop-loss/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ccdd391f39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ccdd391f39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ccdd391f3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ccdd391f3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00bbddb3b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00bbddb3b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ccdd391f3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ccdd391f3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ccdd391f39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ccdd391f39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ccdd391f3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ccdd391f3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702325" y="786375"/>
            <a:ext cx="5991000" cy="1920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t>CIE 427 - </a:t>
            </a:r>
            <a:r>
              <a:rPr lang="en-GB"/>
              <a:t>Plant Disease Classification using PySpark</a:t>
            </a:r>
            <a:endParaRPr sz="3800"/>
          </a:p>
        </p:txBody>
      </p:sp>
      <p:sp>
        <p:nvSpPr>
          <p:cNvPr id="129" name="Google Shape;129;p13"/>
          <p:cNvSpPr txBox="1"/>
          <p:nvPr/>
        </p:nvSpPr>
        <p:spPr>
          <a:xfrm>
            <a:off x="771625" y="2610300"/>
            <a:ext cx="7453200" cy="1231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700">
                <a:latin typeface="Fira Sans"/>
                <a:ea typeface="Fira Sans"/>
                <a:cs typeface="Fira Sans"/>
                <a:sym typeface="Fira Sans"/>
              </a:rPr>
              <a:t>Ahmed Saad - 201800251</a:t>
            </a:r>
            <a:endParaRPr sz="1700">
              <a:latin typeface="Fira Sans"/>
              <a:ea typeface="Fira Sans"/>
              <a:cs typeface="Fira Sans"/>
              <a:sym typeface="Fira Sans"/>
            </a:endParaRPr>
          </a:p>
          <a:p>
            <a:pPr indent="0" lvl="0" marL="0" rtl="0" algn="ctr">
              <a:spcBef>
                <a:spcPts val="0"/>
              </a:spcBef>
              <a:spcAft>
                <a:spcPts val="0"/>
              </a:spcAft>
              <a:buNone/>
            </a:pPr>
            <a:r>
              <a:rPr lang="en-GB" sz="1700">
                <a:latin typeface="Fira Sans"/>
                <a:ea typeface="Fira Sans"/>
                <a:cs typeface="Fira Sans"/>
                <a:sym typeface="Fira Sans"/>
              </a:rPr>
              <a:t>Ehab Mansour - 201800506</a:t>
            </a:r>
            <a:endParaRPr sz="1700">
              <a:latin typeface="Fira Sans"/>
              <a:ea typeface="Fira Sans"/>
              <a:cs typeface="Fira Sans"/>
              <a:sym typeface="Fira Sans"/>
            </a:endParaRPr>
          </a:p>
          <a:p>
            <a:pPr indent="0" lvl="0" marL="0" rtl="0" algn="ctr">
              <a:spcBef>
                <a:spcPts val="0"/>
              </a:spcBef>
              <a:spcAft>
                <a:spcPts val="0"/>
              </a:spcAft>
              <a:buNone/>
            </a:pPr>
            <a:r>
              <a:t/>
            </a:r>
            <a:endParaRPr sz="1700">
              <a:latin typeface="Fira Sans"/>
              <a:ea typeface="Fira Sans"/>
              <a:cs typeface="Fira Sans"/>
              <a:sym typeface="Fira Sans"/>
            </a:endParaRPr>
          </a:p>
          <a:p>
            <a:pPr indent="0" lvl="0" marL="0" rtl="0" algn="l">
              <a:spcBef>
                <a:spcPts val="0"/>
              </a:spcBef>
              <a:spcAft>
                <a:spcPts val="0"/>
              </a:spcAft>
              <a:buNone/>
            </a:pPr>
            <a:r>
              <a:t/>
            </a:r>
            <a:endParaRPr sz="1700">
              <a:latin typeface="Fira Sans"/>
              <a:ea typeface="Fira Sans"/>
              <a:cs typeface="Fira Sans"/>
              <a:sym typeface="Fir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312750" y="6792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Local Results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4" name="Google Shape;184;p22"/>
          <p:cNvSpPr txBox="1"/>
          <p:nvPr/>
        </p:nvSpPr>
        <p:spPr>
          <a:xfrm>
            <a:off x="692775" y="1339575"/>
            <a:ext cx="7729200" cy="6666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1000"/>
              </a:spcBef>
              <a:spcAft>
                <a:spcPts val="0"/>
              </a:spcAft>
              <a:buNone/>
            </a:pPr>
            <a:r>
              <a:rPr lang="en-GB" sz="1100">
                <a:solidFill>
                  <a:srgbClr val="666666"/>
                </a:solidFill>
                <a:latin typeface="Droid Serif"/>
                <a:ea typeface="Droid Serif"/>
                <a:cs typeface="Droid Serif"/>
                <a:sym typeface="Droid Serif"/>
              </a:rPr>
              <a:t>Precision and Recall Curve: </a:t>
            </a:r>
            <a:endParaRPr sz="1100">
              <a:solidFill>
                <a:srgbClr val="666666"/>
              </a:solidFill>
              <a:latin typeface="Droid Serif"/>
              <a:ea typeface="Droid Serif"/>
              <a:cs typeface="Droid Serif"/>
              <a:sym typeface="Droid Serif"/>
            </a:endParaRPr>
          </a:p>
          <a:p>
            <a:pPr indent="0" lvl="0" marL="0" rtl="0" algn="l">
              <a:spcBef>
                <a:spcPts val="0"/>
              </a:spcBef>
              <a:spcAft>
                <a:spcPts val="0"/>
              </a:spcAft>
              <a:buNone/>
            </a:pPr>
            <a:r>
              <a:t/>
            </a:r>
            <a:endParaRPr sz="1700">
              <a:highlight>
                <a:srgbClr val="FFF2CC"/>
              </a:highlight>
              <a:latin typeface="Fira Sans"/>
              <a:ea typeface="Fira Sans"/>
              <a:cs typeface="Fira Sans"/>
              <a:sym typeface="Fira Sans"/>
            </a:endParaRPr>
          </a:p>
        </p:txBody>
      </p:sp>
      <p:pic>
        <p:nvPicPr>
          <p:cNvPr id="185" name="Google Shape;185;p22"/>
          <p:cNvPicPr preferRelativeResize="0"/>
          <p:nvPr/>
        </p:nvPicPr>
        <p:blipFill>
          <a:blip r:embed="rId3">
            <a:alphaModFix/>
          </a:blip>
          <a:stretch>
            <a:fillRect/>
          </a:stretch>
        </p:blipFill>
        <p:spPr>
          <a:xfrm>
            <a:off x="2773875" y="1852975"/>
            <a:ext cx="3596250" cy="2839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236550" y="3849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AWS Results</a:t>
            </a:r>
            <a:endParaRPr/>
          </a:p>
          <a:p>
            <a:pPr indent="0" lvl="0" marL="0" rtl="0" algn="l">
              <a:spcBef>
                <a:spcPts val="0"/>
              </a:spcBef>
              <a:spcAft>
                <a:spcPts val="0"/>
              </a:spcAft>
              <a:buNone/>
            </a:pPr>
            <a:r>
              <a:t/>
            </a:r>
            <a:endParaRPr/>
          </a:p>
        </p:txBody>
      </p:sp>
      <p:sp>
        <p:nvSpPr>
          <p:cNvPr id="191" name="Google Shape;191;p23"/>
          <p:cNvSpPr txBox="1"/>
          <p:nvPr/>
        </p:nvSpPr>
        <p:spPr>
          <a:xfrm>
            <a:off x="707400" y="938100"/>
            <a:ext cx="77292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700">
                <a:highlight>
                  <a:srgbClr val="FFF2CC"/>
                </a:highlight>
                <a:latin typeface="Fira Sans"/>
                <a:ea typeface="Fira Sans"/>
                <a:cs typeface="Fira Sans"/>
                <a:sym typeface="Fira Sans"/>
              </a:rPr>
              <a:t>We upload half of the data to S3 socket at AWS and then apply the model on it and connect using putty and SSH to the AWS server to apply the model.</a:t>
            </a:r>
            <a:endParaRPr sz="1700">
              <a:highlight>
                <a:srgbClr val="FFF2CC"/>
              </a:highlight>
              <a:latin typeface="Fira Sans"/>
              <a:ea typeface="Fira Sans"/>
              <a:cs typeface="Fira Sans"/>
              <a:sym typeface="Fira Sans"/>
            </a:endParaRPr>
          </a:p>
        </p:txBody>
      </p:sp>
      <p:pic>
        <p:nvPicPr>
          <p:cNvPr id="192" name="Google Shape;192;p23"/>
          <p:cNvPicPr preferRelativeResize="0"/>
          <p:nvPr/>
        </p:nvPicPr>
        <p:blipFill>
          <a:blip r:embed="rId3">
            <a:alphaModFix/>
          </a:blip>
          <a:stretch>
            <a:fillRect/>
          </a:stretch>
        </p:blipFill>
        <p:spPr>
          <a:xfrm>
            <a:off x="1596250" y="1646100"/>
            <a:ext cx="5775300" cy="3181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236550" y="3849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AWS Results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8" name="Google Shape;198;p24"/>
          <p:cNvSpPr txBox="1"/>
          <p:nvPr/>
        </p:nvSpPr>
        <p:spPr>
          <a:xfrm>
            <a:off x="707400" y="1039525"/>
            <a:ext cx="7729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700">
                <a:highlight>
                  <a:srgbClr val="FFF2CC"/>
                </a:highlight>
                <a:latin typeface="Fira Sans"/>
                <a:ea typeface="Fira Sans"/>
                <a:cs typeface="Fira Sans"/>
                <a:sym typeface="Fira Sans"/>
              </a:rPr>
              <a:t>It gave an accuracy of 97%, and it run about 108 task to finish processing</a:t>
            </a:r>
            <a:endParaRPr sz="1700">
              <a:highlight>
                <a:srgbClr val="FFF2CC"/>
              </a:highlight>
              <a:latin typeface="Fira Sans"/>
              <a:ea typeface="Fira Sans"/>
              <a:cs typeface="Fira Sans"/>
              <a:sym typeface="Fira Sans"/>
            </a:endParaRPr>
          </a:p>
        </p:txBody>
      </p:sp>
      <p:pic>
        <p:nvPicPr>
          <p:cNvPr id="199" name="Google Shape;199;p24"/>
          <p:cNvPicPr preferRelativeResize="0"/>
          <p:nvPr/>
        </p:nvPicPr>
        <p:blipFill>
          <a:blip r:embed="rId3">
            <a:alphaModFix/>
          </a:blip>
          <a:stretch>
            <a:fillRect/>
          </a:stretch>
        </p:blipFill>
        <p:spPr>
          <a:xfrm>
            <a:off x="1514563" y="1485925"/>
            <a:ext cx="6114875" cy="3259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ctrTitle"/>
          </p:nvPr>
        </p:nvSpPr>
        <p:spPr>
          <a:xfrm>
            <a:off x="1749975" y="1405525"/>
            <a:ext cx="5991000" cy="1920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Future Enhancements</a:t>
            </a:r>
            <a:endParaRPr sz="3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236550" y="6792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Future Enhancements</a:t>
            </a:r>
            <a:endParaRPr/>
          </a:p>
          <a:p>
            <a:pPr indent="0" lvl="0" marL="0" rtl="0" algn="l">
              <a:spcBef>
                <a:spcPts val="0"/>
              </a:spcBef>
              <a:spcAft>
                <a:spcPts val="0"/>
              </a:spcAft>
              <a:buNone/>
            </a:pPr>
            <a:r>
              <a:t/>
            </a:r>
            <a:endParaRPr/>
          </a:p>
        </p:txBody>
      </p:sp>
      <p:sp>
        <p:nvSpPr>
          <p:cNvPr id="210" name="Google Shape;210;p26"/>
          <p:cNvSpPr txBox="1"/>
          <p:nvPr/>
        </p:nvSpPr>
        <p:spPr>
          <a:xfrm>
            <a:off x="597900" y="1325225"/>
            <a:ext cx="6841800" cy="25398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GB" sz="1600">
                <a:latin typeface="Merriweather"/>
                <a:ea typeface="Merriweather"/>
                <a:cs typeface="Merriweather"/>
                <a:sym typeface="Merriweather"/>
              </a:rPr>
              <a:t>There are several potential future enhancements that can be made to this project:</a:t>
            </a:r>
            <a:endParaRPr sz="1600">
              <a:latin typeface="Merriweather"/>
              <a:ea typeface="Merriweather"/>
              <a:cs typeface="Merriweather"/>
              <a:sym typeface="Merriweather"/>
            </a:endParaRPr>
          </a:p>
          <a:p>
            <a:pPr indent="-323850" lvl="0" marL="914400" rtl="0" algn="just">
              <a:lnSpc>
                <a:spcPct val="150000"/>
              </a:lnSpc>
              <a:spcBef>
                <a:spcPts val="0"/>
              </a:spcBef>
              <a:spcAft>
                <a:spcPts val="0"/>
              </a:spcAft>
              <a:buSzPts val="1500"/>
              <a:buFont typeface="Merriweather"/>
              <a:buChar char="●"/>
            </a:pPr>
            <a:r>
              <a:rPr lang="en-GB" sz="1500">
                <a:latin typeface="Merriweather"/>
                <a:ea typeface="Merriweather"/>
                <a:cs typeface="Merriweather"/>
                <a:sym typeface="Merriweather"/>
              </a:rPr>
              <a:t>Data Augmentation</a:t>
            </a:r>
            <a:endParaRPr sz="1500">
              <a:latin typeface="Merriweather"/>
              <a:ea typeface="Merriweather"/>
              <a:cs typeface="Merriweather"/>
              <a:sym typeface="Merriweather"/>
            </a:endParaRPr>
          </a:p>
          <a:p>
            <a:pPr indent="-323850" lvl="0" marL="914400" rtl="0" algn="just">
              <a:lnSpc>
                <a:spcPct val="150000"/>
              </a:lnSpc>
              <a:spcBef>
                <a:spcPts val="0"/>
              </a:spcBef>
              <a:spcAft>
                <a:spcPts val="0"/>
              </a:spcAft>
              <a:buSzPts val="1500"/>
              <a:buFont typeface="Merriweather"/>
              <a:buChar char="●"/>
            </a:pPr>
            <a:r>
              <a:rPr lang="en-GB" sz="1500">
                <a:latin typeface="Merriweather"/>
                <a:ea typeface="Merriweather"/>
                <a:cs typeface="Merriweather"/>
                <a:sym typeface="Merriweather"/>
              </a:rPr>
              <a:t>Model Ensemble</a:t>
            </a:r>
            <a:endParaRPr sz="1500">
              <a:latin typeface="Merriweather"/>
              <a:ea typeface="Merriweather"/>
              <a:cs typeface="Merriweather"/>
              <a:sym typeface="Merriweather"/>
            </a:endParaRPr>
          </a:p>
          <a:p>
            <a:pPr indent="-323850" lvl="0" marL="914400" rtl="0" algn="just">
              <a:lnSpc>
                <a:spcPct val="150000"/>
              </a:lnSpc>
              <a:spcBef>
                <a:spcPts val="0"/>
              </a:spcBef>
              <a:spcAft>
                <a:spcPts val="0"/>
              </a:spcAft>
              <a:buSzPts val="1500"/>
              <a:buFont typeface="Merriweather"/>
              <a:buChar char="●"/>
            </a:pPr>
            <a:r>
              <a:rPr lang="en-GB" sz="1500">
                <a:latin typeface="Merriweather"/>
                <a:ea typeface="Merriweather"/>
                <a:cs typeface="Merriweather"/>
                <a:sym typeface="Merriweather"/>
              </a:rPr>
              <a:t>Feature Engineering</a:t>
            </a:r>
            <a:endParaRPr sz="1500">
              <a:latin typeface="Merriweather"/>
              <a:ea typeface="Merriweather"/>
              <a:cs typeface="Merriweather"/>
              <a:sym typeface="Merriweather"/>
            </a:endParaRPr>
          </a:p>
          <a:p>
            <a:pPr indent="-323850" lvl="0" marL="914400" rtl="0" algn="just">
              <a:lnSpc>
                <a:spcPct val="150000"/>
              </a:lnSpc>
              <a:spcBef>
                <a:spcPts val="0"/>
              </a:spcBef>
              <a:spcAft>
                <a:spcPts val="0"/>
              </a:spcAft>
              <a:buSzPts val="1500"/>
              <a:buFont typeface="Merriweather"/>
              <a:buChar char="●"/>
            </a:pPr>
            <a:r>
              <a:rPr lang="en-GB" sz="1500">
                <a:latin typeface="Merriweather"/>
                <a:ea typeface="Merriweather"/>
                <a:cs typeface="Merriweather"/>
                <a:sym typeface="Merriweather"/>
              </a:rPr>
              <a:t>Upgrading to newer versions of PySpark</a:t>
            </a:r>
            <a:endParaRPr sz="1500">
              <a:latin typeface="Merriweather"/>
              <a:ea typeface="Merriweather"/>
              <a:cs typeface="Merriweather"/>
              <a:sym typeface="Merriweather"/>
            </a:endParaRPr>
          </a:p>
          <a:p>
            <a:pPr indent="-323850" lvl="0" marL="914400" rtl="0" algn="just">
              <a:lnSpc>
                <a:spcPct val="150000"/>
              </a:lnSpc>
              <a:spcBef>
                <a:spcPts val="0"/>
              </a:spcBef>
              <a:spcAft>
                <a:spcPts val="0"/>
              </a:spcAft>
              <a:buSzPts val="1500"/>
              <a:buFont typeface="Merriweather"/>
              <a:buChar char="●"/>
            </a:pPr>
            <a:r>
              <a:rPr lang="en-GB" sz="1500">
                <a:latin typeface="Merriweather"/>
                <a:ea typeface="Merriweather"/>
                <a:cs typeface="Merriweather"/>
                <a:sym typeface="Merriweather"/>
              </a:rPr>
              <a:t>Mobile Application to use the Model</a:t>
            </a:r>
            <a:endParaRPr sz="1500">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type="ctrTitle"/>
          </p:nvPr>
        </p:nvSpPr>
        <p:spPr>
          <a:xfrm>
            <a:off x="1576500" y="1611750"/>
            <a:ext cx="5991000" cy="1920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Thank You!</a:t>
            </a:r>
            <a:endParaRPr sz="3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ctrTitle"/>
          </p:nvPr>
        </p:nvSpPr>
        <p:spPr>
          <a:xfrm>
            <a:off x="1749975" y="1405525"/>
            <a:ext cx="5991000" cy="1920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Problem Statement</a:t>
            </a:r>
            <a:endParaRPr sz="3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236550" y="6792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a:p>
            <a:pPr indent="0" lvl="0" marL="0" rtl="0" algn="l">
              <a:spcBef>
                <a:spcPts val="0"/>
              </a:spcBef>
              <a:spcAft>
                <a:spcPts val="0"/>
              </a:spcAft>
              <a:buNone/>
            </a:pPr>
            <a:r>
              <a:t/>
            </a:r>
            <a:endParaRPr/>
          </a:p>
        </p:txBody>
      </p:sp>
      <p:sp>
        <p:nvSpPr>
          <p:cNvPr id="140" name="Google Shape;140;p15"/>
          <p:cNvSpPr txBox="1"/>
          <p:nvPr/>
        </p:nvSpPr>
        <p:spPr>
          <a:xfrm>
            <a:off x="762025" y="1535375"/>
            <a:ext cx="7453200" cy="2928600"/>
          </a:xfrm>
          <a:prstGeom prst="rect">
            <a:avLst/>
          </a:prstGeom>
          <a:noFill/>
          <a:ln>
            <a:noFill/>
          </a:ln>
        </p:spPr>
        <p:txBody>
          <a:bodyPr anchorCtr="0" anchor="t" bIns="91425" lIns="91425" spcFirstLastPara="1" rIns="91425" wrap="square" tIns="91425">
            <a:spAutoFit/>
          </a:bodyPr>
          <a:lstStyle/>
          <a:p>
            <a:pPr indent="-330200" lvl="0" marL="457200" rtl="0" algn="just">
              <a:lnSpc>
                <a:spcPct val="130000"/>
              </a:lnSpc>
              <a:spcBef>
                <a:spcPts val="1000"/>
              </a:spcBef>
              <a:spcAft>
                <a:spcPts val="0"/>
              </a:spcAft>
              <a:buSzPts val="1600"/>
              <a:buFont typeface="Fira Sans"/>
              <a:buChar char="●"/>
            </a:pPr>
            <a:r>
              <a:rPr lang="en-GB" sz="1600">
                <a:solidFill>
                  <a:srgbClr val="666666"/>
                </a:solidFill>
                <a:latin typeface="Fira Sans"/>
                <a:ea typeface="Fira Sans"/>
                <a:cs typeface="Fira Sans"/>
                <a:sym typeface="Fira Sans"/>
              </a:rPr>
              <a:t>Increasing global population and need for food security is leading to an urgent need to improve crop yields.</a:t>
            </a:r>
            <a:endParaRPr sz="1600">
              <a:solidFill>
                <a:srgbClr val="666666"/>
              </a:solidFill>
              <a:latin typeface="Fira Sans"/>
              <a:ea typeface="Fira Sans"/>
              <a:cs typeface="Fira Sans"/>
              <a:sym typeface="Fira Sans"/>
            </a:endParaRPr>
          </a:p>
          <a:p>
            <a:pPr indent="-330200" lvl="0" marL="457200" rtl="0" algn="just">
              <a:lnSpc>
                <a:spcPct val="130000"/>
              </a:lnSpc>
              <a:spcBef>
                <a:spcPts val="1000"/>
              </a:spcBef>
              <a:spcAft>
                <a:spcPts val="0"/>
              </a:spcAft>
              <a:buSzPts val="1600"/>
              <a:buFont typeface="Fira Sans"/>
              <a:buChar char="●"/>
            </a:pPr>
            <a:r>
              <a:rPr lang="en-GB" sz="1600">
                <a:solidFill>
                  <a:srgbClr val="666666"/>
                </a:solidFill>
                <a:latin typeface="Fira Sans"/>
                <a:ea typeface="Fira Sans"/>
                <a:cs typeface="Fira Sans"/>
                <a:sym typeface="Fira Sans"/>
              </a:rPr>
              <a:t>Plant diseases continue to be a significant threat to crop production, with yield losses of up to 14% to 20% cost 220 billions USD [1].</a:t>
            </a:r>
            <a:endParaRPr sz="1600">
              <a:solidFill>
                <a:srgbClr val="666666"/>
              </a:solidFill>
              <a:latin typeface="Fira Sans"/>
              <a:ea typeface="Fira Sans"/>
              <a:cs typeface="Fira Sans"/>
              <a:sym typeface="Fira Sans"/>
            </a:endParaRPr>
          </a:p>
          <a:p>
            <a:pPr indent="-330200" lvl="0" marL="457200" rtl="0" algn="just">
              <a:lnSpc>
                <a:spcPct val="130000"/>
              </a:lnSpc>
              <a:spcBef>
                <a:spcPts val="1000"/>
              </a:spcBef>
              <a:spcAft>
                <a:spcPts val="0"/>
              </a:spcAft>
              <a:buSzPts val="1600"/>
              <a:buFont typeface="Fira Sans"/>
              <a:buChar char="●"/>
            </a:pPr>
            <a:r>
              <a:rPr lang="en-GB" sz="1600">
                <a:solidFill>
                  <a:srgbClr val="666666"/>
                </a:solidFill>
                <a:latin typeface="Fira Sans"/>
                <a:ea typeface="Fira Sans"/>
                <a:cs typeface="Fira Sans"/>
                <a:sym typeface="Fira Sans"/>
              </a:rPr>
              <a:t>Widespread use of smartphones can be leveraged for detecting and diagnosing plant diseases, and developing mobile diagnostics to increase food production.</a:t>
            </a:r>
            <a:endParaRPr sz="1600">
              <a:solidFill>
                <a:srgbClr val="666666"/>
              </a:solidFill>
              <a:latin typeface="Fira Sans"/>
              <a:ea typeface="Fira Sans"/>
              <a:cs typeface="Fira Sans"/>
              <a:sym typeface="Fira Sans"/>
            </a:endParaRPr>
          </a:p>
          <a:p>
            <a:pPr indent="0" lvl="0" marL="457200" rtl="0" algn="l">
              <a:spcBef>
                <a:spcPts val="0"/>
              </a:spcBef>
              <a:spcAft>
                <a:spcPts val="0"/>
              </a:spcAft>
              <a:buNone/>
            </a:pPr>
            <a:r>
              <a:t/>
            </a:r>
            <a:endParaRPr sz="1600">
              <a:latin typeface="Fira Sans"/>
              <a:ea typeface="Fira Sans"/>
              <a:cs typeface="Fira Sans"/>
              <a:sym typeface="Fir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ctrTitle"/>
          </p:nvPr>
        </p:nvSpPr>
        <p:spPr>
          <a:xfrm>
            <a:off x="1749975" y="1405525"/>
            <a:ext cx="5991000" cy="1920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Analysis &amp; Pipeline</a:t>
            </a:r>
            <a:endParaRPr sz="3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7"/>
          <p:cNvSpPr txBox="1"/>
          <p:nvPr>
            <p:ph type="title"/>
          </p:nvPr>
        </p:nvSpPr>
        <p:spPr>
          <a:xfrm>
            <a:off x="236550" y="4970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Analysis</a:t>
            </a:r>
            <a:endParaRPr/>
          </a:p>
          <a:p>
            <a:pPr indent="0" lvl="0" marL="0" rtl="0" algn="l">
              <a:spcBef>
                <a:spcPts val="0"/>
              </a:spcBef>
              <a:spcAft>
                <a:spcPts val="0"/>
              </a:spcAft>
              <a:buNone/>
            </a:pPr>
            <a:r>
              <a:t/>
            </a:r>
            <a:endParaRPr/>
          </a:p>
        </p:txBody>
      </p:sp>
      <p:sp>
        <p:nvSpPr>
          <p:cNvPr id="151" name="Google Shape;151;p17"/>
          <p:cNvSpPr txBox="1"/>
          <p:nvPr/>
        </p:nvSpPr>
        <p:spPr>
          <a:xfrm>
            <a:off x="714200" y="1125275"/>
            <a:ext cx="74532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Fira Sans"/>
              <a:buAutoNum type="arabicPeriod"/>
            </a:pPr>
            <a:r>
              <a:rPr lang="en-GB" sz="1600">
                <a:highlight>
                  <a:srgbClr val="FFF2CC"/>
                </a:highlight>
                <a:latin typeface="Fira Sans"/>
                <a:ea typeface="Fira Sans"/>
                <a:cs typeface="Fira Sans"/>
                <a:sym typeface="Fira Sans"/>
              </a:rPr>
              <a:t>Sample of Data</a:t>
            </a:r>
            <a:endParaRPr sz="1300">
              <a:highlight>
                <a:srgbClr val="FFF2CC"/>
              </a:highlight>
              <a:latin typeface="Fira Sans"/>
              <a:ea typeface="Fira Sans"/>
              <a:cs typeface="Fira Sans"/>
              <a:sym typeface="Fira Sans"/>
            </a:endParaRPr>
          </a:p>
        </p:txBody>
      </p:sp>
      <p:pic>
        <p:nvPicPr>
          <p:cNvPr id="152" name="Google Shape;152;p17"/>
          <p:cNvPicPr preferRelativeResize="0"/>
          <p:nvPr/>
        </p:nvPicPr>
        <p:blipFill>
          <a:blip r:embed="rId3">
            <a:alphaModFix/>
          </a:blip>
          <a:stretch>
            <a:fillRect/>
          </a:stretch>
        </p:blipFill>
        <p:spPr>
          <a:xfrm>
            <a:off x="1235225" y="2164050"/>
            <a:ext cx="6507025" cy="2427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236550" y="4970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Analysis</a:t>
            </a:r>
            <a:endParaRPr/>
          </a:p>
          <a:p>
            <a:pPr indent="0" lvl="0" marL="0" rtl="0" algn="l">
              <a:spcBef>
                <a:spcPts val="0"/>
              </a:spcBef>
              <a:spcAft>
                <a:spcPts val="0"/>
              </a:spcAft>
              <a:buNone/>
            </a:pPr>
            <a:r>
              <a:t/>
            </a:r>
            <a:endParaRPr/>
          </a:p>
        </p:txBody>
      </p:sp>
      <p:sp>
        <p:nvSpPr>
          <p:cNvPr id="158" name="Google Shape;158;p18"/>
          <p:cNvSpPr txBox="1"/>
          <p:nvPr/>
        </p:nvSpPr>
        <p:spPr>
          <a:xfrm>
            <a:off x="714200" y="1125275"/>
            <a:ext cx="7453200" cy="220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sz="1600">
                <a:highlight>
                  <a:srgbClr val="FFF2CC"/>
                </a:highlight>
                <a:latin typeface="Fira Sans"/>
                <a:ea typeface="Fira Sans"/>
                <a:cs typeface="Fira Sans"/>
                <a:sym typeface="Fira Sans"/>
              </a:rPr>
              <a:t>2. </a:t>
            </a:r>
            <a:r>
              <a:rPr lang="en-GB" sz="1600">
                <a:highlight>
                  <a:srgbClr val="FFF2CC"/>
                </a:highlight>
                <a:latin typeface="Fira Sans"/>
                <a:ea typeface="Fira Sans"/>
                <a:cs typeface="Fira Sans"/>
                <a:sym typeface="Fira Sans"/>
              </a:rPr>
              <a:t>Number of images: 210k images of 38 types of plants.</a:t>
            </a:r>
            <a:endParaRPr sz="1600">
              <a:highlight>
                <a:srgbClr val="FFF2CC"/>
              </a:highlight>
              <a:latin typeface="Fira Sans"/>
              <a:ea typeface="Fira Sans"/>
              <a:cs typeface="Fira Sans"/>
              <a:sym typeface="Fira Sans"/>
            </a:endParaRPr>
          </a:p>
          <a:p>
            <a:pPr indent="0" lvl="0" marL="0" rtl="0" algn="l">
              <a:lnSpc>
                <a:spcPct val="150000"/>
              </a:lnSpc>
              <a:spcBef>
                <a:spcPts val="0"/>
              </a:spcBef>
              <a:spcAft>
                <a:spcPts val="0"/>
              </a:spcAft>
              <a:buNone/>
            </a:pPr>
            <a:r>
              <a:rPr lang="en-GB" sz="1600">
                <a:highlight>
                  <a:srgbClr val="FFF2CC"/>
                </a:highlight>
                <a:latin typeface="Fira Sans"/>
                <a:ea typeface="Fira Sans"/>
                <a:cs typeface="Fira Sans"/>
                <a:sym typeface="Fira Sans"/>
              </a:rPr>
              <a:t>3. Each image is 256x256 pixels. </a:t>
            </a:r>
            <a:endParaRPr sz="1600">
              <a:highlight>
                <a:srgbClr val="FFF2CC"/>
              </a:highlight>
              <a:latin typeface="Fira Sans"/>
              <a:ea typeface="Fira Sans"/>
              <a:cs typeface="Fira Sans"/>
              <a:sym typeface="Fira Sans"/>
            </a:endParaRPr>
          </a:p>
          <a:p>
            <a:pPr indent="0" lvl="0" marL="0" rtl="0" algn="l">
              <a:lnSpc>
                <a:spcPct val="150000"/>
              </a:lnSpc>
              <a:spcBef>
                <a:spcPts val="0"/>
              </a:spcBef>
              <a:spcAft>
                <a:spcPts val="0"/>
              </a:spcAft>
              <a:buNone/>
            </a:pPr>
            <a:r>
              <a:rPr lang="en-GB" sz="1600">
                <a:highlight>
                  <a:srgbClr val="FFF2CC"/>
                </a:highlight>
                <a:latin typeface="Fira Sans"/>
                <a:ea typeface="Fira Sans"/>
                <a:cs typeface="Fira Sans"/>
                <a:sym typeface="Fira Sans"/>
              </a:rPr>
              <a:t>4. There are 14 unique plants and 26 types of diseases.</a:t>
            </a:r>
            <a:endParaRPr sz="1600">
              <a:highlight>
                <a:srgbClr val="FFF2CC"/>
              </a:highlight>
              <a:latin typeface="Fira Sans"/>
              <a:ea typeface="Fira Sans"/>
              <a:cs typeface="Fira Sans"/>
              <a:sym typeface="Fira Sans"/>
            </a:endParaRPr>
          </a:p>
          <a:p>
            <a:pPr indent="0" lvl="0" marL="0" rtl="0" algn="l">
              <a:lnSpc>
                <a:spcPct val="150000"/>
              </a:lnSpc>
              <a:spcBef>
                <a:spcPts val="0"/>
              </a:spcBef>
              <a:spcAft>
                <a:spcPts val="0"/>
              </a:spcAft>
              <a:buNone/>
            </a:pPr>
            <a:r>
              <a:rPr lang="en-GB" sz="1600">
                <a:solidFill>
                  <a:srgbClr val="444654"/>
                </a:solidFill>
                <a:highlight>
                  <a:srgbClr val="FFF2CC"/>
                </a:highlight>
                <a:latin typeface="Fira Sans"/>
                <a:ea typeface="Fira Sans"/>
                <a:cs typeface="Fira Sans"/>
                <a:sym typeface="Fira Sans"/>
              </a:rPr>
              <a:t>5. </a:t>
            </a:r>
            <a:r>
              <a:rPr lang="en-GB" sz="1600">
                <a:highlight>
                  <a:srgbClr val="FFF2CC"/>
                </a:highlight>
                <a:latin typeface="Fira Sans"/>
                <a:ea typeface="Fira Sans"/>
                <a:cs typeface="Fira Sans"/>
                <a:sym typeface="Fira Sans"/>
              </a:rPr>
              <a:t>14 unique plants: </a:t>
            </a:r>
            <a:endParaRPr sz="1600">
              <a:highlight>
                <a:srgbClr val="FFF2CC"/>
              </a:highlight>
              <a:latin typeface="Fira Sans"/>
              <a:ea typeface="Fira Sans"/>
              <a:cs typeface="Fira Sans"/>
              <a:sym typeface="Fira Sans"/>
            </a:endParaRPr>
          </a:p>
          <a:p>
            <a:pPr indent="0" lvl="0" marL="0" rtl="0" algn="l">
              <a:lnSpc>
                <a:spcPct val="150000"/>
              </a:lnSpc>
              <a:spcBef>
                <a:spcPts val="0"/>
              </a:spcBef>
              <a:spcAft>
                <a:spcPts val="0"/>
              </a:spcAft>
              <a:buNone/>
            </a:pPr>
            <a:r>
              <a:rPr lang="en-GB">
                <a:solidFill>
                  <a:srgbClr val="444654"/>
                </a:solidFill>
                <a:highlight>
                  <a:srgbClr val="FCE5CD"/>
                </a:highlight>
                <a:latin typeface="Fira Sans"/>
                <a:ea typeface="Fira Sans"/>
                <a:cs typeface="Fira Sans"/>
                <a:sym typeface="Fira Sans"/>
              </a:rPr>
              <a:t>Tomato - Grape - Orange - Soybean - Squash - Potato - Corn_(maize) - Strawberry - Peach - Apple - Blueberry - Cherry_(including_sour) - Pepper,_bell - Raspberry.</a:t>
            </a:r>
            <a:endParaRPr>
              <a:solidFill>
                <a:srgbClr val="444654"/>
              </a:solidFill>
              <a:highlight>
                <a:srgbClr val="FCE5CD"/>
              </a:highlight>
              <a:latin typeface="Fira Sans"/>
              <a:ea typeface="Fira Sans"/>
              <a:cs typeface="Fira Sans"/>
              <a:sym typeface="Fir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461575" y="49702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Pipeline</a:t>
            </a:r>
            <a:endParaRPr/>
          </a:p>
          <a:p>
            <a:pPr indent="0" lvl="0" marL="0" rtl="0" algn="l">
              <a:spcBef>
                <a:spcPts val="0"/>
              </a:spcBef>
              <a:spcAft>
                <a:spcPts val="0"/>
              </a:spcAft>
              <a:buNone/>
            </a:pPr>
            <a:r>
              <a:t/>
            </a:r>
            <a:endParaRPr/>
          </a:p>
        </p:txBody>
      </p:sp>
      <p:pic>
        <p:nvPicPr>
          <p:cNvPr id="164" name="Google Shape;164;p19"/>
          <p:cNvPicPr preferRelativeResize="0"/>
          <p:nvPr/>
        </p:nvPicPr>
        <p:blipFill>
          <a:blip r:embed="rId3">
            <a:alphaModFix/>
          </a:blip>
          <a:stretch>
            <a:fillRect/>
          </a:stretch>
        </p:blipFill>
        <p:spPr>
          <a:xfrm>
            <a:off x="7309001" y="619350"/>
            <a:ext cx="1464726" cy="4005002"/>
          </a:xfrm>
          <a:prstGeom prst="rect">
            <a:avLst/>
          </a:prstGeom>
          <a:noFill/>
          <a:ln>
            <a:noFill/>
          </a:ln>
        </p:spPr>
      </p:pic>
      <p:sp>
        <p:nvSpPr>
          <p:cNvPr id="165" name="Google Shape;165;p19"/>
          <p:cNvSpPr txBox="1"/>
          <p:nvPr/>
        </p:nvSpPr>
        <p:spPr>
          <a:xfrm>
            <a:off x="881125" y="1451625"/>
            <a:ext cx="5587200" cy="26475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SzPts val="1600"/>
              <a:buFont typeface="Fira Sans"/>
              <a:buAutoNum type="arabicPeriod"/>
            </a:pPr>
            <a:r>
              <a:rPr lang="en-GB" sz="1600">
                <a:highlight>
                  <a:srgbClr val="FFF2CC"/>
                </a:highlight>
                <a:latin typeface="Fira Sans"/>
                <a:ea typeface="Fira Sans"/>
                <a:cs typeface="Fira Sans"/>
                <a:sym typeface="Fira Sans"/>
              </a:rPr>
              <a:t>Download data using API</a:t>
            </a:r>
            <a:endParaRPr sz="1600">
              <a:highlight>
                <a:srgbClr val="FFF2CC"/>
              </a:highlight>
              <a:latin typeface="Fira Sans"/>
              <a:ea typeface="Fira Sans"/>
              <a:cs typeface="Fira Sans"/>
              <a:sym typeface="Fira Sans"/>
            </a:endParaRPr>
          </a:p>
          <a:p>
            <a:pPr indent="-330200" lvl="0" marL="457200" rtl="0" algn="l">
              <a:lnSpc>
                <a:spcPct val="150000"/>
              </a:lnSpc>
              <a:spcBef>
                <a:spcPts val="0"/>
              </a:spcBef>
              <a:spcAft>
                <a:spcPts val="0"/>
              </a:spcAft>
              <a:buSzPts val="1600"/>
              <a:buFont typeface="Fira Sans"/>
              <a:buAutoNum type="arabicPeriod"/>
            </a:pPr>
            <a:r>
              <a:rPr lang="en-GB" sz="1600">
                <a:highlight>
                  <a:srgbClr val="FFF2CC"/>
                </a:highlight>
                <a:latin typeface="Fira Sans"/>
                <a:ea typeface="Fira Sans"/>
                <a:cs typeface="Fira Sans"/>
                <a:sym typeface="Fira Sans"/>
              </a:rPr>
              <a:t>Processing: ordinal encoding for plants’ names.</a:t>
            </a:r>
            <a:endParaRPr sz="1600">
              <a:highlight>
                <a:srgbClr val="FFF2CC"/>
              </a:highlight>
              <a:latin typeface="Fira Sans"/>
              <a:ea typeface="Fira Sans"/>
              <a:cs typeface="Fira Sans"/>
              <a:sym typeface="Fira Sans"/>
            </a:endParaRPr>
          </a:p>
          <a:p>
            <a:pPr indent="-330200" lvl="0" marL="457200" rtl="0" algn="l">
              <a:lnSpc>
                <a:spcPct val="150000"/>
              </a:lnSpc>
              <a:spcBef>
                <a:spcPts val="0"/>
              </a:spcBef>
              <a:spcAft>
                <a:spcPts val="0"/>
              </a:spcAft>
              <a:buSzPts val="1600"/>
              <a:buFont typeface="Fira Sans"/>
              <a:buAutoNum type="arabicPeriod"/>
            </a:pPr>
            <a:r>
              <a:rPr lang="en-GB" sz="1600">
                <a:highlight>
                  <a:srgbClr val="FFF2CC"/>
                </a:highlight>
                <a:latin typeface="Fira Sans"/>
                <a:ea typeface="Fira Sans"/>
                <a:cs typeface="Fira Sans"/>
                <a:sym typeface="Fira Sans"/>
              </a:rPr>
              <a:t>Feature Extraction using pic2vec</a:t>
            </a:r>
            <a:endParaRPr sz="1600">
              <a:highlight>
                <a:srgbClr val="FFF2CC"/>
              </a:highlight>
              <a:latin typeface="Fira Sans"/>
              <a:ea typeface="Fira Sans"/>
              <a:cs typeface="Fira Sans"/>
              <a:sym typeface="Fira Sans"/>
            </a:endParaRPr>
          </a:p>
          <a:p>
            <a:pPr indent="-330200" lvl="0" marL="457200" rtl="0" algn="l">
              <a:lnSpc>
                <a:spcPct val="150000"/>
              </a:lnSpc>
              <a:spcBef>
                <a:spcPts val="0"/>
              </a:spcBef>
              <a:spcAft>
                <a:spcPts val="0"/>
              </a:spcAft>
              <a:buSzPts val="1600"/>
              <a:buFont typeface="Fira Sans"/>
              <a:buAutoNum type="arabicPeriod"/>
            </a:pPr>
            <a:r>
              <a:rPr lang="en-GB" sz="1600">
                <a:highlight>
                  <a:srgbClr val="FFF2CC"/>
                </a:highlight>
                <a:latin typeface="Fira Sans"/>
                <a:ea typeface="Fira Sans"/>
                <a:cs typeface="Fira Sans"/>
                <a:sym typeface="Fira Sans"/>
              </a:rPr>
              <a:t>Splitting Data: no overlapping</a:t>
            </a:r>
            <a:endParaRPr sz="1600">
              <a:highlight>
                <a:srgbClr val="FFF2CC"/>
              </a:highlight>
              <a:latin typeface="Fira Sans"/>
              <a:ea typeface="Fira Sans"/>
              <a:cs typeface="Fira Sans"/>
              <a:sym typeface="Fira Sans"/>
            </a:endParaRPr>
          </a:p>
          <a:p>
            <a:pPr indent="-330200" lvl="0" marL="457200" rtl="0" algn="l">
              <a:lnSpc>
                <a:spcPct val="150000"/>
              </a:lnSpc>
              <a:spcBef>
                <a:spcPts val="0"/>
              </a:spcBef>
              <a:spcAft>
                <a:spcPts val="0"/>
              </a:spcAft>
              <a:buSzPts val="1600"/>
              <a:buFont typeface="Fira Sans"/>
              <a:buAutoNum type="arabicPeriod"/>
            </a:pPr>
            <a:r>
              <a:rPr lang="en-GB" sz="1600">
                <a:highlight>
                  <a:srgbClr val="FFF2CC"/>
                </a:highlight>
                <a:latin typeface="Fira Sans"/>
                <a:ea typeface="Fira Sans"/>
                <a:cs typeface="Fira Sans"/>
                <a:sym typeface="Fira Sans"/>
              </a:rPr>
              <a:t>Model Training: OneVsRest &amp; Logistic Regression Classifier </a:t>
            </a:r>
            <a:endParaRPr sz="1600">
              <a:highlight>
                <a:srgbClr val="FFF2CC"/>
              </a:highlight>
              <a:latin typeface="Fira Sans"/>
              <a:ea typeface="Fira Sans"/>
              <a:cs typeface="Fira Sans"/>
              <a:sym typeface="Fira Sans"/>
            </a:endParaRPr>
          </a:p>
          <a:p>
            <a:pPr indent="-330200" lvl="0" marL="457200" rtl="0" algn="l">
              <a:lnSpc>
                <a:spcPct val="150000"/>
              </a:lnSpc>
              <a:spcBef>
                <a:spcPts val="0"/>
              </a:spcBef>
              <a:spcAft>
                <a:spcPts val="0"/>
              </a:spcAft>
              <a:buSzPts val="1600"/>
              <a:buFont typeface="Fira Sans"/>
              <a:buAutoNum type="arabicPeriod"/>
            </a:pPr>
            <a:r>
              <a:rPr lang="en-GB" sz="1600">
                <a:highlight>
                  <a:srgbClr val="FFF2CC"/>
                </a:highlight>
                <a:latin typeface="Fira Sans"/>
                <a:ea typeface="Fira Sans"/>
                <a:cs typeface="Fira Sans"/>
                <a:sym typeface="Fira Sans"/>
              </a:rPr>
              <a:t>Evaluate model On test set</a:t>
            </a:r>
            <a:endParaRPr sz="1600">
              <a:highlight>
                <a:srgbClr val="FFF2CC"/>
              </a:highlight>
              <a:latin typeface="Fira Sans"/>
              <a:ea typeface="Fira Sans"/>
              <a:cs typeface="Fira Sans"/>
              <a:sym typeface="Fir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ctrTitle"/>
          </p:nvPr>
        </p:nvSpPr>
        <p:spPr>
          <a:xfrm>
            <a:off x="1749975" y="1405525"/>
            <a:ext cx="5991000" cy="1920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RESULTS</a:t>
            </a:r>
            <a:endParaRPr sz="3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236550" y="6792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Local Results</a:t>
            </a:r>
            <a:endParaRPr/>
          </a:p>
          <a:p>
            <a:pPr indent="0" lvl="0" marL="0" rtl="0" algn="l">
              <a:spcBef>
                <a:spcPts val="0"/>
              </a:spcBef>
              <a:spcAft>
                <a:spcPts val="0"/>
              </a:spcAft>
              <a:buNone/>
            </a:pPr>
            <a:r>
              <a:t/>
            </a:r>
            <a:endParaRPr/>
          </a:p>
        </p:txBody>
      </p:sp>
      <p:sp>
        <p:nvSpPr>
          <p:cNvPr id="176" name="Google Shape;176;p21"/>
          <p:cNvSpPr txBox="1"/>
          <p:nvPr/>
        </p:nvSpPr>
        <p:spPr>
          <a:xfrm>
            <a:off x="692775" y="1339575"/>
            <a:ext cx="7729200" cy="814200"/>
          </a:xfrm>
          <a:prstGeom prst="rect">
            <a:avLst/>
          </a:prstGeom>
          <a:noFill/>
          <a:ln>
            <a:noFill/>
          </a:ln>
        </p:spPr>
        <p:txBody>
          <a:bodyPr anchorCtr="0" anchor="t" bIns="91425" lIns="91425" spcFirstLastPara="1" rIns="91425" wrap="square" tIns="91425">
            <a:spAutoFit/>
          </a:bodyPr>
          <a:lstStyle/>
          <a:p>
            <a:pPr indent="-304800" lvl="0" marL="457200" rtl="0" algn="l">
              <a:lnSpc>
                <a:spcPct val="130000"/>
              </a:lnSpc>
              <a:spcBef>
                <a:spcPts val="1000"/>
              </a:spcBef>
              <a:spcAft>
                <a:spcPts val="0"/>
              </a:spcAft>
              <a:buClr>
                <a:srgbClr val="666666"/>
              </a:buClr>
              <a:buSzPts val="1200"/>
              <a:buFont typeface="Droid Serif"/>
              <a:buAutoNum type="arabicPeriod"/>
            </a:pPr>
            <a:r>
              <a:rPr b="1" lang="en-GB" sz="1200">
                <a:solidFill>
                  <a:srgbClr val="666666"/>
                </a:solidFill>
                <a:latin typeface="Droid Serif"/>
                <a:ea typeface="Droid Serif"/>
                <a:cs typeface="Droid Serif"/>
                <a:sym typeface="Droid Serif"/>
              </a:rPr>
              <a:t>Local</a:t>
            </a:r>
            <a:endParaRPr b="1" sz="1200">
              <a:solidFill>
                <a:srgbClr val="666666"/>
              </a:solidFill>
              <a:latin typeface="Droid Serif"/>
              <a:ea typeface="Droid Serif"/>
              <a:cs typeface="Droid Serif"/>
              <a:sym typeface="Droid Serif"/>
            </a:endParaRPr>
          </a:p>
          <a:p>
            <a:pPr indent="-298450" lvl="1" marL="914400" rtl="0" algn="l">
              <a:lnSpc>
                <a:spcPct val="130000"/>
              </a:lnSpc>
              <a:spcBef>
                <a:spcPts val="0"/>
              </a:spcBef>
              <a:spcAft>
                <a:spcPts val="0"/>
              </a:spcAft>
              <a:buClr>
                <a:srgbClr val="666666"/>
              </a:buClr>
              <a:buSzPts val="1100"/>
              <a:buFont typeface="Droid Serif"/>
              <a:buAutoNum type="alphaLcPeriod"/>
            </a:pPr>
            <a:r>
              <a:rPr lang="en-GB" sz="1100">
                <a:solidFill>
                  <a:srgbClr val="666666"/>
                </a:solidFill>
                <a:latin typeface="Droid Serif"/>
                <a:ea typeface="Droid Serif"/>
                <a:cs typeface="Droid Serif"/>
                <a:sym typeface="Droid Serif"/>
              </a:rPr>
              <a:t>Accuracy: 98.49% for the training set and 97.81% for the testing set.</a:t>
            </a:r>
            <a:endParaRPr sz="1100">
              <a:solidFill>
                <a:srgbClr val="666666"/>
              </a:solidFill>
              <a:latin typeface="Droid Serif"/>
              <a:ea typeface="Droid Serif"/>
              <a:cs typeface="Droid Serif"/>
              <a:sym typeface="Droid Serif"/>
            </a:endParaRPr>
          </a:p>
          <a:p>
            <a:pPr indent="-298450" lvl="1" marL="914400" rtl="0" algn="l">
              <a:lnSpc>
                <a:spcPct val="130000"/>
              </a:lnSpc>
              <a:spcBef>
                <a:spcPts val="0"/>
              </a:spcBef>
              <a:spcAft>
                <a:spcPts val="0"/>
              </a:spcAft>
              <a:buClr>
                <a:srgbClr val="666666"/>
              </a:buClr>
              <a:buSzPts val="1100"/>
              <a:buFont typeface="Droid Serif"/>
              <a:buAutoNum type="alphaLcPeriod"/>
            </a:pPr>
            <a:r>
              <a:rPr lang="en-GB" sz="1100">
                <a:solidFill>
                  <a:srgbClr val="666666"/>
                </a:solidFill>
                <a:latin typeface="Droid Serif"/>
                <a:ea typeface="Droid Serif"/>
                <a:cs typeface="Droid Serif"/>
                <a:sym typeface="Droid Serif"/>
              </a:rPr>
              <a:t>ROC curve: </a:t>
            </a:r>
            <a:endParaRPr sz="1700">
              <a:highlight>
                <a:srgbClr val="FFF2CC"/>
              </a:highlight>
              <a:latin typeface="Fira Sans"/>
              <a:ea typeface="Fira Sans"/>
              <a:cs typeface="Fira Sans"/>
              <a:sym typeface="Fira Sans"/>
            </a:endParaRPr>
          </a:p>
        </p:txBody>
      </p:sp>
      <p:sp>
        <p:nvSpPr>
          <p:cNvPr id="177" name="Google Shape;177;p21"/>
          <p:cNvSpPr txBox="1"/>
          <p:nvPr/>
        </p:nvSpPr>
        <p:spPr>
          <a:xfrm>
            <a:off x="1614038" y="4333800"/>
            <a:ext cx="5484600" cy="809700"/>
          </a:xfrm>
          <a:prstGeom prst="rect">
            <a:avLst/>
          </a:prstGeom>
          <a:noFill/>
          <a:ln>
            <a:noFill/>
          </a:ln>
        </p:spPr>
        <p:txBody>
          <a:bodyPr anchorCtr="0" anchor="t" bIns="91425" lIns="91425" spcFirstLastPara="1" rIns="91425" wrap="square" tIns="91425">
            <a:spAutoFit/>
          </a:bodyPr>
          <a:lstStyle/>
          <a:p>
            <a:pPr indent="0" lvl="0" marL="914400" rtl="0" algn="ctr">
              <a:lnSpc>
                <a:spcPct val="130000"/>
              </a:lnSpc>
              <a:spcBef>
                <a:spcPts val="1000"/>
              </a:spcBef>
              <a:spcAft>
                <a:spcPts val="0"/>
              </a:spcAft>
              <a:buNone/>
            </a:pPr>
            <a:r>
              <a:rPr lang="en-GB" sz="1100">
                <a:solidFill>
                  <a:srgbClr val="666666"/>
                </a:solidFill>
                <a:latin typeface="Droid Serif"/>
                <a:ea typeface="Droid Serif"/>
                <a:cs typeface="Droid Serif"/>
                <a:sym typeface="Droid Serif"/>
              </a:rPr>
              <a:t>There are high values in True Positive Rate (TPR) and low values in False Positive Rate (FPR).</a:t>
            </a:r>
            <a:endParaRPr sz="1100">
              <a:solidFill>
                <a:srgbClr val="666666"/>
              </a:solidFill>
              <a:latin typeface="Droid Serif"/>
              <a:ea typeface="Droid Serif"/>
              <a:cs typeface="Droid Serif"/>
              <a:sym typeface="Droid Serif"/>
            </a:endParaRPr>
          </a:p>
          <a:p>
            <a:pPr indent="0" lvl="0" marL="0" rtl="0" algn="just">
              <a:lnSpc>
                <a:spcPct val="115000"/>
              </a:lnSpc>
              <a:spcBef>
                <a:spcPts val="0"/>
              </a:spcBef>
              <a:spcAft>
                <a:spcPts val="0"/>
              </a:spcAft>
              <a:buNone/>
            </a:pPr>
            <a:r>
              <a:t/>
            </a:r>
            <a:endParaRPr sz="1200">
              <a:latin typeface="Merriweather"/>
              <a:ea typeface="Merriweather"/>
              <a:cs typeface="Merriweather"/>
              <a:sym typeface="Merriweather"/>
            </a:endParaRPr>
          </a:p>
        </p:txBody>
      </p:sp>
      <p:pic>
        <p:nvPicPr>
          <p:cNvPr id="178" name="Google Shape;178;p21"/>
          <p:cNvPicPr preferRelativeResize="0"/>
          <p:nvPr/>
        </p:nvPicPr>
        <p:blipFill>
          <a:blip r:embed="rId3">
            <a:alphaModFix/>
          </a:blip>
          <a:stretch>
            <a:fillRect/>
          </a:stretch>
        </p:blipFill>
        <p:spPr>
          <a:xfrm>
            <a:off x="2880350" y="1921500"/>
            <a:ext cx="2951975" cy="2348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