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FF33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293" y="770890"/>
            <a:ext cx="59634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784045"/>
            <a:ext cx="7616825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rgbClr val="FF33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962609"/>
            <a:ext cx="38074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000000"/>
                </a:solidFill>
              </a:rPr>
              <a:t>Fuzzy</a:t>
            </a:r>
            <a:r>
              <a:rPr sz="6600" spc="-90" dirty="0">
                <a:solidFill>
                  <a:srgbClr val="000000"/>
                </a:solidFill>
              </a:rPr>
              <a:t> </a:t>
            </a:r>
            <a:r>
              <a:rPr sz="6600" spc="-10" dirty="0">
                <a:solidFill>
                  <a:srgbClr val="000000"/>
                </a:solidFill>
              </a:rPr>
              <a:t>Logic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4182617" y="1978278"/>
            <a:ext cx="85534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GA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776" y="3418243"/>
            <a:ext cx="4331970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 Samar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Evolving</a:t>
            </a:r>
            <a:r>
              <a:rPr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15" dirty="0"/>
              <a:t>Fuzzy</a:t>
            </a:r>
            <a:r>
              <a:rPr spc="-2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Step</a:t>
            </a:r>
            <a:r>
              <a:rPr spc="-40" dirty="0"/>
              <a:t> </a:t>
            </a:r>
            <a:r>
              <a:rPr dirty="0"/>
              <a:t>3:</a:t>
            </a: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b="0" u="none" spc="-5" dirty="0">
                <a:solidFill>
                  <a:srgbClr val="000000"/>
                </a:solidFill>
                <a:latin typeface="Tahoma"/>
                <a:cs typeface="Tahoma"/>
              </a:rPr>
              <a:t>Note that number </a:t>
            </a:r>
            <a:r>
              <a:rPr b="0" u="none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b="0" u="none" spc="-10" dirty="0">
                <a:solidFill>
                  <a:srgbClr val="000000"/>
                </a:solidFill>
                <a:latin typeface="Tahoma"/>
                <a:cs typeface="Tahoma"/>
              </a:rPr>
              <a:t>rules </a:t>
            </a:r>
            <a:r>
              <a:rPr b="0" u="none" dirty="0">
                <a:solidFill>
                  <a:srgbClr val="000000"/>
                </a:solidFill>
                <a:latin typeface="Tahoma"/>
                <a:cs typeface="Tahoma"/>
              </a:rPr>
              <a:t>in </a:t>
            </a:r>
            <a:r>
              <a:rPr b="0" u="none" spc="-5" dirty="0">
                <a:solidFill>
                  <a:srgbClr val="000000"/>
                </a:solidFill>
                <a:latin typeface="Tahoma"/>
                <a:cs typeface="Tahoma"/>
              </a:rPr>
              <a:t>chromosome </a:t>
            </a:r>
            <a:r>
              <a:rPr b="0" u="none" dirty="0">
                <a:solidFill>
                  <a:srgbClr val="000000"/>
                </a:solidFill>
                <a:latin typeface="Tahoma"/>
                <a:cs typeface="Tahoma"/>
              </a:rPr>
              <a:t> is </a:t>
            </a:r>
            <a:r>
              <a:rPr b="0" u="none" spc="-10" dirty="0">
                <a:solidFill>
                  <a:srgbClr val="000000"/>
                </a:solidFill>
                <a:latin typeface="Tahoma"/>
                <a:cs typeface="Tahoma"/>
              </a:rPr>
              <a:t>variable</a:t>
            </a:r>
            <a:r>
              <a:rPr b="0" u="none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u="none" dirty="0">
                <a:solidFill>
                  <a:srgbClr val="000000"/>
                </a:solidFill>
                <a:latin typeface="Tahoma"/>
                <a:cs typeface="Tahoma"/>
              </a:rPr>
              <a:t>=&gt;</a:t>
            </a:r>
            <a:r>
              <a:rPr b="0" u="none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Tahoma"/>
                <a:cs typeface="Tahoma"/>
              </a:rPr>
              <a:t>variable-length</a:t>
            </a:r>
            <a:r>
              <a:rPr b="0" u="none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Tahoma"/>
                <a:cs typeface="Tahoma"/>
              </a:rPr>
              <a:t>chromosome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u="none" spc="-10" dirty="0">
                <a:solidFill>
                  <a:srgbClr val="000000"/>
                </a:solidFill>
              </a:rPr>
              <a:t>chromosome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1:</a:t>
            </a:r>
          </a:p>
          <a:p>
            <a:pPr>
              <a:lnSpc>
                <a:spcPct val="100000"/>
              </a:lnSpc>
            </a:pPr>
            <a:endParaRPr sz="36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/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u="none" spc="-10" dirty="0">
                <a:solidFill>
                  <a:srgbClr val="000000"/>
                </a:solidFill>
              </a:rPr>
              <a:t>chromosome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2: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5187" y="4208526"/>
          <a:ext cx="3124200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9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5187" y="5780100"/>
          <a:ext cx="2286000" cy="742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513" y="770890"/>
            <a:ext cx="604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9289" algn="l"/>
              </a:tabLst>
            </a:pPr>
            <a:r>
              <a:rPr spc="-25" dirty="0"/>
              <a:t>Evolving	</a:t>
            </a:r>
            <a:r>
              <a:rPr spc="-5" dirty="0"/>
              <a:t>a</a:t>
            </a:r>
            <a:r>
              <a:rPr spc="-40" dirty="0"/>
              <a:t> </a:t>
            </a:r>
            <a:r>
              <a:rPr spc="-10" dirty="0"/>
              <a:t>Fuzzy</a:t>
            </a:r>
            <a:r>
              <a:rPr spc="-40" dirty="0"/>
              <a:t> </a:t>
            </a:r>
            <a:r>
              <a:rPr spc="-5" dirty="0"/>
              <a:t>Rule</a:t>
            </a:r>
            <a:r>
              <a:rPr spc="-3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82521"/>
            <a:ext cx="55270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200" b="1" u="heavy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4: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ahoma"/>
                <a:cs typeface="Tahoma"/>
              </a:rPr>
              <a:t>Design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10" dirty="0">
                <a:latin typeface="Tahoma"/>
                <a:cs typeface="Tahoma"/>
              </a:rPr>
              <a:t> crossover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operator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6612" y="2855976"/>
          <a:ext cx="3124200" cy="74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24525" y="2855976"/>
          <a:ext cx="2286000" cy="74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73402" y="3680459"/>
            <a:ext cx="76200" cy="359410"/>
          </a:xfrm>
          <a:custGeom>
            <a:avLst/>
            <a:gdLst/>
            <a:ahLst/>
            <a:cxnLst/>
            <a:rect l="l" t="t" r="r" b="b"/>
            <a:pathLst>
              <a:path w="76200" h="359410">
                <a:moveTo>
                  <a:pt x="31752" y="75895"/>
                </a:moveTo>
                <a:lnTo>
                  <a:pt x="20446" y="358520"/>
                </a:lnTo>
                <a:lnTo>
                  <a:pt x="33146" y="359028"/>
                </a:lnTo>
                <a:lnTo>
                  <a:pt x="44452" y="76382"/>
                </a:lnTo>
                <a:lnTo>
                  <a:pt x="31752" y="75895"/>
                </a:lnTo>
                <a:close/>
              </a:path>
              <a:path w="76200" h="359410">
                <a:moveTo>
                  <a:pt x="69590" y="63245"/>
                </a:moveTo>
                <a:lnTo>
                  <a:pt x="32258" y="63245"/>
                </a:lnTo>
                <a:lnTo>
                  <a:pt x="44958" y="63753"/>
                </a:lnTo>
                <a:lnTo>
                  <a:pt x="44452" y="76382"/>
                </a:lnTo>
                <a:lnTo>
                  <a:pt x="76072" y="77596"/>
                </a:lnTo>
                <a:lnTo>
                  <a:pt x="69590" y="63245"/>
                </a:lnTo>
                <a:close/>
              </a:path>
              <a:path w="76200" h="359410">
                <a:moveTo>
                  <a:pt x="32258" y="63245"/>
                </a:moveTo>
                <a:lnTo>
                  <a:pt x="31752" y="75895"/>
                </a:lnTo>
                <a:lnTo>
                  <a:pt x="44452" y="76382"/>
                </a:lnTo>
                <a:lnTo>
                  <a:pt x="44958" y="63753"/>
                </a:lnTo>
                <a:lnTo>
                  <a:pt x="32258" y="63245"/>
                </a:lnTo>
                <a:close/>
              </a:path>
              <a:path w="76200" h="359410">
                <a:moveTo>
                  <a:pt x="41021" y="0"/>
                </a:moveTo>
                <a:lnTo>
                  <a:pt x="0" y="74675"/>
                </a:lnTo>
                <a:lnTo>
                  <a:pt x="31752" y="75895"/>
                </a:lnTo>
                <a:lnTo>
                  <a:pt x="32258" y="63245"/>
                </a:lnTo>
                <a:lnTo>
                  <a:pt x="69590" y="63245"/>
                </a:lnTo>
                <a:lnTo>
                  <a:pt x="41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8646" y="3680459"/>
            <a:ext cx="76200" cy="358775"/>
          </a:xfrm>
          <a:custGeom>
            <a:avLst/>
            <a:gdLst/>
            <a:ahLst/>
            <a:cxnLst/>
            <a:rect l="l" t="t" r="r" b="b"/>
            <a:pathLst>
              <a:path w="76200" h="358775">
                <a:moveTo>
                  <a:pt x="31695" y="76178"/>
                </a:moveTo>
                <a:lnTo>
                  <a:pt x="30479" y="358775"/>
                </a:lnTo>
                <a:lnTo>
                  <a:pt x="43179" y="358775"/>
                </a:lnTo>
                <a:lnTo>
                  <a:pt x="44395" y="76220"/>
                </a:lnTo>
                <a:lnTo>
                  <a:pt x="31695" y="76178"/>
                </a:lnTo>
                <a:close/>
              </a:path>
              <a:path w="76200" h="358775">
                <a:moveTo>
                  <a:pt x="69839" y="63500"/>
                </a:moveTo>
                <a:lnTo>
                  <a:pt x="44450" y="63500"/>
                </a:lnTo>
                <a:lnTo>
                  <a:pt x="44395" y="76220"/>
                </a:lnTo>
                <a:lnTo>
                  <a:pt x="76200" y="76326"/>
                </a:lnTo>
                <a:lnTo>
                  <a:pt x="69839" y="63500"/>
                </a:lnTo>
                <a:close/>
              </a:path>
              <a:path w="76200" h="358775">
                <a:moveTo>
                  <a:pt x="44450" y="63500"/>
                </a:moveTo>
                <a:lnTo>
                  <a:pt x="31750" y="63500"/>
                </a:lnTo>
                <a:lnTo>
                  <a:pt x="31695" y="76178"/>
                </a:lnTo>
                <a:lnTo>
                  <a:pt x="44395" y="76220"/>
                </a:lnTo>
                <a:lnTo>
                  <a:pt x="44450" y="63500"/>
                </a:lnTo>
                <a:close/>
              </a:path>
              <a:path w="76200" h="358775">
                <a:moveTo>
                  <a:pt x="38353" y="0"/>
                </a:moveTo>
                <a:lnTo>
                  <a:pt x="0" y="76072"/>
                </a:lnTo>
                <a:lnTo>
                  <a:pt x="31695" y="76178"/>
                </a:lnTo>
                <a:lnTo>
                  <a:pt x="31750" y="63500"/>
                </a:lnTo>
                <a:lnTo>
                  <a:pt x="69839" y="63500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4020692"/>
            <a:ext cx="174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crossover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8428" y="3981069"/>
            <a:ext cx="174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crossover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0450" y="4946650"/>
          <a:ext cx="2438400" cy="7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1850" y="4946650"/>
          <a:ext cx="3413759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735838"/>
            <a:ext cx="6530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Evolving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5" dirty="0"/>
              <a:t> </a:t>
            </a:r>
            <a:r>
              <a:rPr sz="4400" spc="-10" dirty="0"/>
              <a:t>Fuzzy</a:t>
            </a:r>
            <a:r>
              <a:rPr sz="4400" spc="-15" dirty="0"/>
              <a:t> </a:t>
            </a:r>
            <a:r>
              <a:rPr sz="4400" dirty="0"/>
              <a:t>Rule</a:t>
            </a:r>
            <a:r>
              <a:rPr sz="4400" spc="-10" dirty="0"/>
              <a:t> </a:t>
            </a:r>
            <a:r>
              <a:rPr sz="4400" spc="-30" dirty="0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93014" y="1703273"/>
            <a:ext cx="5108575" cy="437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8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2800" b="1" u="heavy" spc="-4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5: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3425"/>
              </a:lnSpc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Design</a:t>
            </a:r>
            <a:r>
              <a:rPr sz="30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 mutation</a:t>
            </a:r>
            <a:r>
              <a:rPr sz="30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operator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ahoma"/>
              <a:cs typeface="Tahoma"/>
            </a:endParaRPr>
          </a:p>
          <a:p>
            <a:pPr marL="355600" marR="142240" indent="-342900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According</a:t>
            </a:r>
            <a:r>
              <a:rPr sz="2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2600" spc="-10" dirty="0">
                <a:solidFill>
                  <a:srgbClr val="404040"/>
                </a:solidFill>
                <a:latin typeface="Tahoma"/>
                <a:cs typeface="Tahoma"/>
              </a:rPr>
              <a:t>random</a:t>
            </a:r>
            <a:r>
              <a:rPr sz="26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04040"/>
                </a:solidFill>
                <a:latin typeface="Tahoma"/>
                <a:cs typeface="Tahoma"/>
              </a:rPr>
              <a:t>number</a:t>
            </a:r>
            <a:r>
              <a:rPr sz="26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600" dirty="0">
                <a:solidFill>
                  <a:srgbClr val="404040"/>
                </a:solidFill>
                <a:latin typeface="Tahoma"/>
                <a:cs typeface="Tahoma"/>
              </a:rPr>
              <a:t>, </a:t>
            </a:r>
            <a:r>
              <a:rPr sz="2600" spc="-8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each</a:t>
            </a:r>
            <a:r>
              <a:rPr sz="26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entry</a:t>
            </a:r>
            <a:r>
              <a:rPr sz="2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rule,</a:t>
            </a:r>
            <a:r>
              <a:rPr sz="2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ahoma"/>
                <a:cs typeface="Tahoma"/>
              </a:rPr>
              <a:t>either: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–	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Add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(r:</a:t>
            </a:r>
            <a:r>
              <a:rPr sz="22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0-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0.33)</a:t>
            </a:r>
            <a:endParaRPr sz="2200">
              <a:latin typeface="Tahoma"/>
              <a:cs typeface="Tahoma"/>
            </a:endParaRPr>
          </a:p>
          <a:p>
            <a:pPr marL="73215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ex.</a:t>
            </a:r>
            <a:r>
              <a:rPr sz="22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–	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Subtract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(r: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0.34</a:t>
            </a:r>
            <a:r>
              <a:rPr sz="22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– 0.66)</a:t>
            </a:r>
            <a:endParaRPr sz="2200">
              <a:latin typeface="Tahoma"/>
              <a:cs typeface="Tahoma"/>
            </a:endParaRPr>
          </a:p>
          <a:p>
            <a:pPr marL="73215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ex.</a:t>
            </a:r>
            <a:r>
              <a:rPr sz="22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2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endParaRPr sz="2200">
              <a:latin typeface="Tahoma"/>
              <a:cs typeface="Tahoma"/>
            </a:endParaRPr>
          </a:p>
          <a:p>
            <a:pPr marL="732155" marR="1912620" indent="-262890">
              <a:lnSpc>
                <a:spcPct val="110000"/>
              </a:lnSpc>
              <a:tabLst>
                <a:tab pos="756285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–		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Negate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(r: 0.67 - 1) </a:t>
            </a:r>
            <a:r>
              <a:rPr sz="2200" spc="-6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ex.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2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2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8795" y="2919539"/>
            <a:ext cx="3590290" cy="2520315"/>
            <a:chOff x="5348795" y="2919539"/>
            <a:chExt cx="3590290" cy="2520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84" y="2929127"/>
              <a:ext cx="3570732" cy="25008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53558" y="2924301"/>
              <a:ext cx="3580765" cy="2510790"/>
            </a:xfrm>
            <a:custGeom>
              <a:avLst/>
              <a:gdLst/>
              <a:ahLst/>
              <a:cxnLst/>
              <a:rect l="l" t="t" r="r" b="b"/>
              <a:pathLst>
                <a:path w="3580765" h="2510790">
                  <a:moveTo>
                    <a:pt x="0" y="2510409"/>
                  </a:moveTo>
                  <a:lnTo>
                    <a:pt x="3580257" y="2510409"/>
                  </a:lnTo>
                  <a:lnTo>
                    <a:pt x="3580257" y="0"/>
                  </a:lnTo>
                  <a:lnTo>
                    <a:pt x="0" y="0"/>
                  </a:lnTo>
                  <a:lnTo>
                    <a:pt x="0" y="25104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Evolving</a:t>
            </a:r>
            <a:r>
              <a:rPr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15" dirty="0"/>
              <a:t>Fuzzy</a:t>
            </a:r>
            <a:r>
              <a:rPr spc="-2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814" y="1692605"/>
            <a:ext cx="474281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342900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30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000" b="1" u="heavy" spc="-4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0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6:</a:t>
            </a:r>
            <a:endParaRPr sz="3000">
              <a:latin typeface="Tahoma"/>
              <a:cs typeface="Tahoma"/>
            </a:endParaRPr>
          </a:p>
          <a:p>
            <a:pPr marL="431800">
              <a:lnSpc>
                <a:spcPts val="3240"/>
              </a:lnSpc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Fitness</a:t>
            </a:r>
            <a:r>
              <a:rPr sz="300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ahoma"/>
              <a:cs typeface="Tahoma"/>
            </a:endParaRPr>
          </a:p>
          <a:p>
            <a:pPr marL="431800" marR="361315" indent="-342900" algn="just">
              <a:lnSpc>
                <a:spcPct val="80000"/>
              </a:lnSpc>
              <a:buFont typeface="Arial MT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Run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each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fuzzy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system </a:t>
            </a:r>
            <a:r>
              <a:rPr sz="3000" spc="-9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(chromosome)</a:t>
            </a:r>
            <a:r>
              <a:rPr sz="30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300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usual </a:t>
            </a:r>
            <a:r>
              <a:rPr sz="3000" spc="-9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30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dataset</a:t>
            </a:r>
            <a:endParaRPr sz="3000">
              <a:latin typeface="Tahoma"/>
              <a:cs typeface="Tahoma"/>
            </a:endParaRPr>
          </a:p>
          <a:p>
            <a:pPr marL="431800" marR="685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Fitness</a:t>
            </a:r>
            <a:r>
              <a:rPr sz="3000" spc="-7" baseline="-20833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3000" baseline="-20833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(number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30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correctly</a:t>
            </a:r>
            <a:r>
              <a:rPr sz="3000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predicted</a:t>
            </a:r>
            <a:r>
              <a:rPr sz="300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rows)</a:t>
            </a:r>
            <a:r>
              <a:rPr sz="3000" baseline="-20833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endParaRPr sz="3000" baseline="-20833">
              <a:latin typeface="Tahoma"/>
              <a:cs typeface="Tahoma"/>
            </a:endParaRPr>
          </a:p>
          <a:p>
            <a:pPr marL="431800" marR="894080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30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Fitness</a:t>
            </a:r>
            <a:r>
              <a:rPr sz="3000" spc="-7" baseline="-20833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3000" spc="427" baseline="-20833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30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1/MSE</a:t>
            </a:r>
            <a:r>
              <a:rPr sz="3000" spc="-7" baseline="-20833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3000" spc="-914" baseline="-20833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(mean</a:t>
            </a:r>
            <a:r>
              <a:rPr sz="300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square</a:t>
            </a:r>
            <a:r>
              <a:rPr sz="30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error)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244" y="1747977"/>
            <a:ext cx="4143755" cy="4171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48" y="448767"/>
            <a:ext cx="73609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2914" marR="5080" indent="-172085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Calculate </a:t>
            </a:r>
            <a:r>
              <a:rPr spc="-5" dirty="0"/>
              <a:t>Fitness of </a:t>
            </a:r>
            <a:r>
              <a:rPr spc="-15" dirty="0"/>
              <a:t>Chromosome </a:t>
            </a:r>
            <a:r>
              <a:rPr spc="-5" dirty="0"/>
              <a:t>k: </a:t>
            </a:r>
            <a:r>
              <a:rPr spc="-890" dirty="0"/>
              <a:t> </a:t>
            </a:r>
            <a:r>
              <a:rPr dirty="0"/>
              <a:t>Mean</a:t>
            </a:r>
            <a:r>
              <a:rPr spc="-10" dirty="0"/>
              <a:t> </a:t>
            </a:r>
            <a:r>
              <a:rPr spc="-15" dirty="0"/>
              <a:t>Square</a:t>
            </a:r>
            <a:r>
              <a:rPr spc="-5" dirty="0"/>
              <a:t> </a:t>
            </a:r>
            <a:r>
              <a:rPr spc="-20" dirty="0"/>
              <a:t>Error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1755648"/>
            <a:ext cx="6725920" cy="4853940"/>
            <a:chOff x="1028700" y="1755648"/>
            <a:chExt cx="6725920" cy="4853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087" y="1826029"/>
              <a:ext cx="6343394" cy="28730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7750" y="1774698"/>
              <a:ext cx="6658609" cy="2959735"/>
            </a:xfrm>
            <a:custGeom>
              <a:avLst/>
              <a:gdLst/>
              <a:ahLst/>
              <a:cxnLst/>
              <a:rect l="l" t="t" r="r" b="b"/>
              <a:pathLst>
                <a:path w="6658609" h="2959735">
                  <a:moveTo>
                    <a:pt x="0" y="2959608"/>
                  </a:moveTo>
                  <a:lnTo>
                    <a:pt x="6658356" y="2959608"/>
                  </a:lnTo>
                  <a:lnTo>
                    <a:pt x="6658356" y="0"/>
                  </a:lnTo>
                  <a:lnTo>
                    <a:pt x="0" y="0"/>
                  </a:lnTo>
                  <a:lnTo>
                    <a:pt x="0" y="295960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371" y="4715255"/>
              <a:ext cx="6644640" cy="18562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2322" y="4696205"/>
              <a:ext cx="6682740" cy="1894839"/>
            </a:xfrm>
            <a:custGeom>
              <a:avLst/>
              <a:gdLst/>
              <a:ahLst/>
              <a:cxnLst/>
              <a:rect l="l" t="t" r="r" b="b"/>
              <a:pathLst>
                <a:path w="6682740" h="1894840">
                  <a:moveTo>
                    <a:pt x="0" y="1894332"/>
                  </a:moveTo>
                  <a:lnTo>
                    <a:pt x="6682740" y="1894332"/>
                  </a:lnTo>
                  <a:lnTo>
                    <a:pt x="6682740" y="0"/>
                  </a:lnTo>
                  <a:lnTo>
                    <a:pt x="0" y="0"/>
                  </a:lnTo>
                  <a:lnTo>
                    <a:pt x="0" y="189433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Evolving</a:t>
            </a:r>
            <a:r>
              <a:rPr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15" dirty="0"/>
              <a:t>Fuzzy</a:t>
            </a:r>
            <a:r>
              <a:rPr spc="-2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602105"/>
            <a:ext cx="529780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200" b="1" u="heavy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7:</a:t>
            </a:r>
            <a:endParaRPr sz="3200">
              <a:latin typeface="Tahoma"/>
              <a:cs typeface="Tahoma"/>
            </a:endParaRPr>
          </a:p>
          <a:p>
            <a:pPr marL="927100" marR="5080" indent="-572135">
              <a:lnSpc>
                <a:spcPct val="100000"/>
              </a:lnSpc>
            </a:pPr>
            <a:r>
              <a:rPr sz="3200" dirty="0">
                <a:latin typeface="Tahoma"/>
                <a:cs typeface="Tahoma"/>
              </a:rPr>
              <a:t>Selection</a:t>
            </a:r>
            <a:r>
              <a:rPr sz="3200" spc="10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Strategy: 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Roulette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wheel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selection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200" b="1" u="heavy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8:</a:t>
            </a:r>
            <a:endParaRPr sz="3200">
              <a:latin typeface="Tahoma"/>
              <a:cs typeface="Tahoma"/>
            </a:endParaRPr>
          </a:p>
          <a:p>
            <a:pPr marL="927100" marR="901065" indent="-572135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Replacement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strategy: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Elitism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Strategy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911" y="1833068"/>
            <a:ext cx="1878445" cy="2715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917" y="346024"/>
            <a:ext cx="70434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8405" marR="5080" indent="-246634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0000"/>
                </a:solidFill>
                <a:latin typeface="Calibri"/>
                <a:cs typeface="Calibri"/>
              </a:rPr>
              <a:t>Evolving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Fuzzy </a:t>
            </a:r>
            <a:r>
              <a:rPr sz="3600" b="1" spc="-25" dirty="0">
                <a:solidFill>
                  <a:srgbClr val="000000"/>
                </a:solidFill>
                <a:latin typeface="Calibri"/>
                <a:cs typeface="Calibri"/>
              </a:rPr>
              <a:t>Systems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using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Genetic </a:t>
            </a:r>
            <a:r>
              <a:rPr sz="3600" b="1" spc="-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90" y="1701749"/>
            <a:ext cx="7378065" cy="39770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 indent="-343535">
              <a:lnSpc>
                <a:spcPts val="26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spc="-50" dirty="0">
                <a:solidFill>
                  <a:srgbClr val="404040"/>
                </a:solidFill>
                <a:latin typeface="Tahoma"/>
                <a:cs typeface="Tahoma"/>
              </a:rPr>
              <a:t>We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want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 to</a:t>
            </a:r>
            <a:r>
              <a:rPr sz="2700" spc="-15" dirty="0">
                <a:solidFill>
                  <a:srgbClr val="404040"/>
                </a:solidFill>
                <a:latin typeface="Tahoma"/>
                <a:cs typeface="Tahoma"/>
              </a:rPr>
              <a:t> evolve</a:t>
            </a:r>
            <a:r>
              <a:rPr sz="27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 fuzzy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rule</a:t>
            </a:r>
            <a:r>
              <a:rPr sz="27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system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27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2700" spc="-8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GA.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04040"/>
              </a:buClr>
              <a:buFont typeface="Arial MT"/>
              <a:buChar char="•"/>
            </a:pPr>
            <a:endParaRPr sz="26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Things</a:t>
            </a:r>
            <a:r>
              <a:rPr sz="2700" b="1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to</a:t>
            </a:r>
            <a:r>
              <a:rPr sz="2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consider:</a:t>
            </a:r>
            <a:endParaRPr sz="2700">
              <a:latin typeface="Tahoma"/>
              <a:cs typeface="Tahoma"/>
            </a:endParaRPr>
          </a:p>
          <a:p>
            <a:pPr marL="355600" marR="54610" indent="-343535">
              <a:lnSpc>
                <a:spcPts val="2590"/>
              </a:lnSpc>
              <a:spcBef>
                <a:spcPts val="630"/>
              </a:spcBef>
              <a:buClr>
                <a:srgbClr val="404040"/>
              </a:buClr>
              <a:buFont typeface="Tahoma"/>
              <a:buChar char="•"/>
              <a:tabLst>
                <a:tab pos="463550" algn="l"/>
                <a:tab pos="464184" algn="l"/>
              </a:tabLst>
            </a:pPr>
            <a:r>
              <a:rPr dirty="0"/>
              <a:t>	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What</a:t>
            </a:r>
            <a:r>
              <a:rPr sz="27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will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27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404040"/>
                </a:solidFill>
                <a:latin typeface="Tahoma"/>
                <a:cs typeface="Tahoma"/>
              </a:rPr>
              <a:t>evolved</a:t>
            </a:r>
            <a:r>
              <a:rPr sz="27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(what</a:t>
            </a:r>
            <a:r>
              <a:rPr sz="27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parts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 the</a:t>
            </a:r>
            <a:r>
              <a:rPr sz="27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fuzzy </a:t>
            </a:r>
            <a:r>
              <a:rPr sz="2700" spc="-8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system)</a:t>
            </a:r>
            <a:endParaRPr sz="2700">
              <a:latin typeface="Tahoma"/>
              <a:cs typeface="Tahoma"/>
            </a:endParaRPr>
          </a:p>
          <a:p>
            <a:pPr marL="463550" indent="-451484">
              <a:lnSpc>
                <a:spcPct val="100000"/>
              </a:lnSpc>
              <a:spcBef>
                <a:spcPts val="25"/>
              </a:spcBef>
              <a:buChar char="•"/>
              <a:tabLst>
                <a:tab pos="463550" algn="l"/>
                <a:tab pos="464184" algn="l"/>
              </a:tabLst>
            </a:pP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system</a:t>
            </a:r>
            <a:r>
              <a:rPr sz="27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elements</a:t>
            </a:r>
            <a:r>
              <a:rPr sz="27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 represented</a:t>
            </a:r>
            <a:endParaRPr sz="2700">
              <a:latin typeface="Tahoma"/>
              <a:cs typeface="Tahoma"/>
            </a:endParaRPr>
          </a:p>
          <a:p>
            <a:pPr marL="463550" indent="-451484">
              <a:lnSpc>
                <a:spcPct val="100000"/>
              </a:lnSpc>
              <a:buChar char="•"/>
              <a:tabLst>
                <a:tab pos="463550" algn="l"/>
                <a:tab pos="464184" algn="l"/>
              </a:tabLst>
            </a:pP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Population</a:t>
            </a:r>
            <a:r>
              <a:rPr sz="270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initialization</a:t>
            </a:r>
            <a:endParaRPr sz="2700">
              <a:latin typeface="Tahoma"/>
              <a:cs typeface="Tahoma"/>
            </a:endParaRPr>
          </a:p>
          <a:p>
            <a:pPr marL="463550" indent="-451484">
              <a:lnSpc>
                <a:spcPct val="100000"/>
              </a:lnSpc>
              <a:buChar char="•"/>
              <a:tabLst>
                <a:tab pos="463550" algn="l"/>
                <a:tab pos="464184" algn="l"/>
              </a:tabLst>
            </a:pP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Fitness</a:t>
            </a:r>
            <a:r>
              <a:rPr sz="27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evaluations</a:t>
            </a:r>
            <a:endParaRPr sz="2700">
              <a:latin typeface="Tahoma"/>
              <a:cs typeface="Tahoma"/>
            </a:endParaRPr>
          </a:p>
          <a:p>
            <a:pPr marL="463550" indent="-451484">
              <a:lnSpc>
                <a:spcPct val="100000"/>
              </a:lnSpc>
              <a:spcBef>
                <a:spcPts val="5"/>
              </a:spcBef>
              <a:buChar char="•"/>
              <a:tabLst>
                <a:tab pos="463550" algn="l"/>
                <a:tab pos="464184" algn="l"/>
              </a:tabLst>
            </a:pPr>
            <a:r>
              <a:rPr sz="2700" spc="-10" dirty="0">
                <a:solidFill>
                  <a:srgbClr val="404040"/>
                </a:solidFill>
                <a:latin typeface="Tahoma"/>
                <a:cs typeface="Tahoma"/>
              </a:rPr>
              <a:t>Operators</a:t>
            </a:r>
            <a:r>
              <a:rPr sz="27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ahoma"/>
                <a:cs typeface="Tahoma"/>
              </a:rPr>
              <a:t>used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045" y="754125"/>
            <a:ext cx="4389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spc="-10" dirty="0"/>
              <a:t>will</a:t>
            </a:r>
            <a:r>
              <a:rPr spc="-15" dirty="0"/>
              <a:t> </a:t>
            </a:r>
            <a:r>
              <a:rPr spc="-30" dirty="0"/>
              <a:t>we</a:t>
            </a:r>
            <a:r>
              <a:rPr spc="-15" dirty="0"/>
              <a:t> </a:t>
            </a:r>
            <a:r>
              <a:rPr spc="-20" dirty="0"/>
              <a:t>evolve?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90" y="2241930"/>
            <a:ext cx="7316470" cy="35464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ahoma"/>
                <a:cs typeface="Tahoma"/>
              </a:rPr>
              <a:t>Usually</a:t>
            </a:r>
            <a:r>
              <a:rPr sz="3000" spc="3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the</a:t>
            </a:r>
            <a:r>
              <a:rPr sz="3000" spc="2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rule</a:t>
            </a:r>
            <a:r>
              <a:rPr sz="3000" spc="1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base</a:t>
            </a:r>
            <a:r>
              <a:rPr sz="3000" spc="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is</a:t>
            </a:r>
            <a:r>
              <a:rPr sz="3000" spc="3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evolved</a:t>
            </a:r>
            <a:r>
              <a:rPr sz="3000" spc="2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to</a:t>
            </a:r>
            <a:r>
              <a:rPr sz="3000" spc="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get </a:t>
            </a:r>
            <a:r>
              <a:rPr sz="3000" spc="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the </a:t>
            </a:r>
            <a:r>
              <a:rPr sz="3000" dirty="0">
                <a:latin typeface="Tahoma"/>
                <a:cs typeface="Tahoma"/>
              </a:rPr>
              <a:t>best </a:t>
            </a:r>
            <a:r>
              <a:rPr sz="3000" spc="-10" dirty="0">
                <a:latin typeface="Tahoma"/>
                <a:cs typeface="Tahoma"/>
              </a:rPr>
              <a:t>rules representing </a:t>
            </a:r>
            <a:r>
              <a:rPr sz="3000" dirty="0">
                <a:latin typeface="Tahoma"/>
                <a:cs typeface="Tahoma"/>
              </a:rPr>
              <a:t>a dataset of a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particular</a:t>
            </a:r>
            <a:r>
              <a:rPr sz="300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problem.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Tahoma"/>
              <a:cs typeface="Tahoma"/>
            </a:endParaRPr>
          </a:p>
          <a:p>
            <a:pPr marL="355600" marR="815340" indent="-343535">
              <a:lnSpc>
                <a:spcPct val="9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60" dirty="0">
                <a:latin typeface="Tahoma"/>
                <a:cs typeface="Tahoma"/>
              </a:rPr>
              <a:t>We</a:t>
            </a:r>
            <a:r>
              <a:rPr sz="3000" spc="-2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can</a:t>
            </a:r>
            <a:r>
              <a:rPr sz="3000" dirty="0">
                <a:latin typeface="Tahoma"/>
                <a:cs typeface="Tahoma"/>
              </a:rPr>
              <a:t> also</a:t>
            </a:r>
            <a:r>
              <a:rPr sz="3000" spc="-1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evolve</a:t>
            </a:r>
            <a:r>
              <a:rPr sz="3000" spc="-1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the</a:t>
            </a:r>
            <a:r>
              <a:rPr sz="3000" spc="-2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membership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functions </a:t>
            </a:r>
            <a:r>
              <a:rPr sz="3000" dirty="0">
                <a:latin typeface="Tahoma"/>
                <a:cs typeface="Tahoma"/>
              </a:rPr>
              <a:t>used </a:t>
            </a:r>
            <a:r>
              <a:rPr sz="3000" spc="-5" dirty="0">
                <a:latin typeface="Tahoma"/>
                <a:cs typeface="Tahoma"/>
              </a:rPr>
              <a:t>to </a:t>
            </a:r>
            <a:r>
              <a:rPr sz="3000" spc="-10" dirty="0">
                <a:latin typeface="Tahoma"/>
                <a:cs typeface="Tahoma"/>
              </a:rPr>
              <a:t>find </a:t>
            </a:r>
            <a:r>
              <a:rPr sz="3000" spc="-5" dirty="0">
                <a:latin typeface="Tahoma"/>
                <a:cs typeface="Tahoma"/>
              </a:rPr>
              <a:t>the </a:t>
            </a:r>
            <a:r>
              <a:rPr sz="3000" dirty="0">
                <a:latin typeface="Tahoma"/>
                <a:cs typeface="Tahoma"/>
              </a:rPr>
              <a:t>best </a:t>
            </a:r>
            <a:r>
              <a:rPr sz="3000" spc="-5" dirty="0">
                <a:latin typeface="Tahoma"/>
                <a:cs typeface="Tahoma"/>
              </a:rPr>
              <a:t>types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-40" dirty="0">
                <a:latin typeface="Tahoma"/>
                <a:cs typeface="Tahoma"/>
              </a:rPr>
              <a:t>(triangular,</a:t>
            </a:r>
            <a:r>
              <a:rPr sz="3000" spc="2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trapezoidal,</a:t>
            </a:r>
            <a:r>
              <a:rPr sz="3000" spc="-1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…etc)</a:t>
            </a:r>
            <a:r>
              <a:rPr sz="300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and </a:t>
            </a:r>
            <a:r>
              <a:rPr sz="300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ranges.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614" y="491998"/>
            <a:ext cx="5205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Representing</a:t>
            </a:r>
            <a:r>
              <a:rPr spc="-55" dirty="0"/>
              <a:t> </a:t>
            </a:r>
            <a:r>
              <a:rPr spc="-10" dirty="0"/>
              <a:t>Fuzzy</a:t>
            </a:r>
            <a:r>
              <a:rPr spc="-50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90" y="1305305"/>
            <a:ext cx="716407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  <a:tab pos="453199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chromosome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represent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will use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Mamdani-type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rules,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100">
              <a:latin typeface="Calibri"/>
              <a:cs typeface="Calibri"/>
            </a:endParaRPr>
          </a:p>
          <a:p>
            <a:pPr marL="927100" marR="5080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 input_1</a:t>
            </a:r>
            <a:r>
              <a:rPr sz="2200" b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200" b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2200" b="1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Low,</a:t>
            </a:r>
            <a:r>
              <a:rPr sz="2200" b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2200" b="1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input_2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is </a:t>
            </a:r>
            <a:r>
              <a:rPr sz="2200" b="1" spc="-13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High,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then</a:t>
            </a:r>
            <a:r>
              <a:rPr sz="2200" b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2200" b="1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output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200" b="1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Medium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90"/>
              </a:lnSpc>
            </a:pP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 input_2</a:t>
            </a:r>
            <a:r>
              <a:rPr sz="2200" b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Low,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then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 the</a:t>
            </a:r>
            <a:r>
              <a:rPr sz="2200" b="1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urier New"/>
                <a:cs typeface="Courier New"/>
              </a:rPr>
              <a:t>output is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90"/>
              </a:lnSpc>
            </a:pPr>
            <a:r>
              <a:rPr sz="2200" b="1" spc="-5" dirty="0">
                <a:solidFill>
                  <a:srgbClr val="404040"/>
                </a:solidFill>
                <a:latin typeface="Courier New"/>
                <a:cs typeface="Courier New"/>
              </a:rPr>
              <a:t>High</a:t>
            </a:r>
            <a:endParaRPr sz="22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can’t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kind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(yet)</a:t>
            </a:r>
            <a:endParaRPr sz="2200">
              <a:latin typeface="Calibri"/>
              <a:cs typeface="Calibri"/>
            </a:endParaRPr>
          </a:p>
          <a:p>
            <a:pPr marL="355600" marR="128905" indent="-34353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Assuming each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sets;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Low,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Medium,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High:</a:t>
            </a:r>
            <a:endParaRPr sz="2200">
              <a:latin typeface="Calibri"/>
              <a:cs typeface="Calibri"/>
            </a:endParaRPr>
          </a:p>
          <a:p>
            <a:pPr marL="457834">
              <a:lnSpc>
                <a:spcPts val="2635"/>
              </a:lnSpc>
              <a:tabLst>
                <a:tab pos="2755900" algn="l"/>
                <a:tab pos="54997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Low=1	Medium=2	High=3</a:t>
            </a:r>
            <a:endParaRPr sz="2200">
              <a:latin typeface="Calibri"/>
              <a:cs typeface="Calibri"/>
            </a:endParaRPr>
          </a:p>
          <a:p>
            <a:pPr marL="516890">
              <a:lnSpc>
                <a:spcPts val="2625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numerically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  <a:p>
            <a:pPr marL="12700" marR="847090" indent="914400">
              <a:lnSpc>
                <a:spcPct val="80000"/>
              </a:lnSpc>
              <a:spcBef>
                <a:spcPts val="520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-1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and</a:t>
            </a: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(0</a:t>
            </a: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means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“don’t </a:t>
            </a:r>
            <a:r>
              <a:rPr sz="2200" spc="-13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care”)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061" y="754125"/>
            <a:ext cx="4891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Population</a:t>
            </a:r>
            <a:r>
              <a:rPr spc="-5" dirty="0"/>
              <a:t> </a:t>
            </a:r>
            <a:r>
              <a:rPr spc="-1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90" y="1678889"/>
            <a:ext cx="7135495" cy="2881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Random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initialization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population.</a:t>
            </a:r>
            <a:endParaRPr sz="3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feasibility.</a:t>
            </a:r>
            <a:endParaRPr sz="3000" dirty="0">
              <a:latin typeface="Calibri"/>
              <a:cs typeface="Calibri"/>
            </a:endParaRPr>
          </a:p>
          <a:p>
            <a:pPr marL="355600" indent="-343535">
              <a:lnSpc>
                <a:spcPts val="324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rule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non-zero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antecedent,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non-zero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consequent.</a:t>
            </a:r>
            <a:endParaRPr sz="2950" dirty="0">
              <a:latin typeface="Calibri"/>
              <a:cs typeface="Calibri"/>
            </a:endParaRPr>
          </a:p>
          <a:p>
            <a:pPr marL="355600" marR="242570" indent="-343535">
              <a:lnSpc>
                <a:spcPts val="288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Re-generate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individuals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to compensate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3000" spc="-6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infeasible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chromosomes.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826" y="719074"/>
            <a:ext cx="409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Fitness</a:t>
            </a:r>
            <a:r>
              <a:rPr sz="4400" spc="-50" dirty="0"/>
              <a:t> </a:t>
            </a:r>
            <a:r>
              <a:rPr sz="4400" spc="-20" dirty="0"/>
              <a:t>Evaluation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1090" y="1759661"/>
            <a:ext cx="688848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99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Percent </a:t>
            </a:r>
            <a:r>
              <a:rPr sz="3200" spc="-10" dirty="0">
                <a:latin typeface="Calibri"/>
                <a:cs typeface="Calibri"/>
              </a:rPr>
              <a:t>correct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mean-square </a:t>
            </a:r>
            <a:r>
              <a:rPr sz="3200" spc="-15" dirty="0">
                <a:latin typeface="Calibri"/>
                <a:cs typeface="Calibri"/>
              </a:rPr>
              <a:t>error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Additional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fitness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number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(minimize).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04417"/>
            <a:ext cx="692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Steps</a:t>
            </a:r>
            <a:r>
              <a:rPr sz="3600" spc="-40" dirty="0"/>
              <a:t> </a:t>
            </a:r>
            <a:r>
              <a:rPr sz="3600" spc="-5" dirty="0"/>
              <a:t>of</a:t>
            </a:r>
            <a:r>
              <a:rPr sz="3600" spc="-10" dirty="0"/>
              <a:t> </a:t>
            </a:r>
            <a:r>
              <a:rPr sz="3600" spc="-20" dirty="0"/>
              <a:t>Evolving</a:t>
            </a:r>
            <a:r>
              <a:rPr sz="3600" spc="-15" dirty="0"/>
              <a:t> </a:t>
            </a:r>
            <a:r>
              <a:rPr sz="3600" dirty="0"/>
              <a:t>a </a:t>
            </a:r>
            <a:r>
              <a:rPr sz="3600" spc="-10" dirty="0"/>
              <a:t>Fuzzy</a:t>
            </a:r>
            <a:r>
              <a:rPr sz="3600" spc="-30" dirty="0"/>
              <a:t> </a:t>
            </a:r>
            <a:r>
              <a:rPr sz="3600" dirty="0"/>
              <a:t>Rule</a:t>
            </a:r>
            <a:r>
              <a:rPr sz="3600" spc="-25" dirty="0"/>
              <a:t> </a:t>
            </a:r>
            <a:r>
              <a:rPr sz="3600" spc="-30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738325"/>
            <a:ext cx="6715759" cy="895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Given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history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data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(dataset),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3000" spc="-9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particular problem: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710760"/>
            <a:ext cx="7148195" cy="895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it is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required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evolve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fuzzy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system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that </a:t>
            </a:r>
            <a:r>
              <a:rPr sz="3000" spc="-9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will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classify</a:t>
            </a:r>
            <a:r>
              <a:rPr sz="30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30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predict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130" dirty="0">
                <a:solidFill>
                  <a:srgbClr val="404040"/>
                </a:solidFill>
                <a:latin typeface="Tahoma"/>
                <a:cs typeface="Tahoma"/>
              </a:rPr>
              <a:t>y.</a:t>
            </a:r>
            <a:endParaRPr sz="3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701925"/>
          <a:ext cx="3048000" cy="146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Evolving</a:t>
            </a:r>
            <a:r>
              <a:rPr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15" dirty="0"/>
              <a:t>Fuzzy</a:t>
            </a:r>
            <a:r>
              <a:rPr spc="-2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782521"/>
            <a:ext cx="75914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200" b="1" u="heavy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1:</a:t>
            </a:r>
            <a:endParaRPr sz="3200">
              <a:latin typeface="Tahoma"/>
              <a:cs typeface="Tahoma"/>
            </a:endParaRPr>
          </a:p>
          <a:p>
            <a:pPr marL="381000" marR="304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ahoma"/>
                <a:cs typeface="Tahoma"/>
              </a:rPr>
              <a:t>Get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min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-5" dirty="0">
                <a:latin typeface="Tahoma"/>
                <a:cs typeface="Tahoma"/>
              </a:rPr>
              <a:t>max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each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Xi (column)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dataset</a:t>
            </a:r>
            <a:r>
              <a:rPr sz="3200" spc="-5" dirty="0">
                <a:latin typeface="Tahoma"/>
                <a:cs typeface="Tahoma"/>
              </a:rPr>
              <a:t> =&gt;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X</a:t>
            </a:r>
            <a:r>
              <a:rPr sz="3150" spc="7" baseline="-21164" dirty="0">
                <a:latin typeface="Tahoma"/>
                <a:cs typeface="Tahoma"/>
              </a:rPr>
              <a:t>i-min</a:t>
            </a:r>
            <a:r>
              <a:rPr sz="3200" spc="5" dirty="0">
                <a:latin typeface="Tahoma"/>
                <a:cs typeface="Tahoma"/>
              </a:rPr>
              <a:t>,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X</a:t>
            </a:r>
            <a:r>
              <a:rPr sz="3150" spc="15" baseline="-21164" dirty="0">
                <a:latin typeface="Tahoma"/>
                <a:cs typeface="Tahoma"/>
              </a:rPr>
              <a:t>i-max</a:t>
            </a:r>
            <a:endParaRPr sz="3150" baseline="-21164">
              <a:latin typeface="Tahoma"/>
              <a:cs typeface="Tahoma"/>
            </a:endParaRPr>
          </a:p>
          <a:p>
            <a:pPr marL="381000" indent="-343535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200" b="1" u="heavy" spc="-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2:</a:t>
            </a:r>
            <a:endParaRPr sz="3200">
              <a:latin typeface="Tahoma"/>
              <a:cs typeface="Tahoma"/>
            </a:endParaRPr>
          </a:p>
          <a:p>
            <a:pPr marL="381000" marR="4100829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Design </a:t>
            </a:r>
            <a:r>
              <a:rPr sz="3200" spc="-10" dirty="0">
                <a:latin typeface="Tahoma"/>
                <a:cs typeface="Tahoma"/>
              </a:rPr>
              <a:t>fuzzy </a:t>
            </a:r>
            <a:r>
              <a:rPr sz="3200" spc="-5" dirty="0">
                <a:latin typeface="Tahoma"/>
                <a:cs typeface="Tahoma"/>
              </a:rPr>
              <a:t>sets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(select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them)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72723" y="3532251"/>
            <a:ext cx="4237990" cy="2907030"/>
            <a:chOff x="4772723" y="3532251"/>
            <a:chExt cx="4237990" cy="2907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1" y="3588862"/>
              <a:ext cx="4218432" cy="28408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77485" y="3537013"/>
              <a:ext cx="4228465" cy="2897505"/>
            </a:xfrm>
            <a:custGeom>
              <a:avLst/>
              <a:gdLst/>
              <a:ahLst/>
              <a:cxnLst/>
              <a:rect l="l" t="t" r="r" b="b"/>
              <a:pathLst>
                <a:path w="4228465" h="2897504">
                  <a:moveTo>
                    <a:pt x="0" y="2897505"/>
                  </a:moveTo>
                  <a:lnTo>
                    <a:pt x="4227957" y="2897505"/>
                  </a:lnTo>
                  <a:lnTo>
                    <a:pt x="4227957" y="0"/>
                  </a:lnTo>
                  <a:lnTo>
                    <a:pt x="0" y="0"/>
                  </a:lnTo>
                  <a:lnTo>
                    <a:pt x="0" y="2897505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437515"/>
            <a:ext cx="5923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Evolving</a:t>
            </a:r>
            <a:r>
              <a:rPr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15" dirty="0"/>
              <a:t>Fuzzy</a:t>
            </a:r>
            <a:r>
              <a:rPr spc="-2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92605"/>
            <a:ext cx="7615555" cy="389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Step</a:t>
            </a:r>
            <a:r>
              <a:rPr sz="3000" b="1" u="heavy" spc="-4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 </a:t>
            </a:r>
            <a:r>
              <a:rPr sz="3000" b="1" u="heavy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ahoma"/>
                <a:cs typeface="Tahoma"/>
              </a:rPr>
              <a:t>3:</a:t>
            </a:r>
            <a:endParaRPr sz="3000">
              <a:latin typeface="Tahoma"/>
              <a:cs typeface="Tahoma"/>
            </a:endParaRPr>
          </a:p>
          <a:p>
            <a:pPr marL="355600" marR="5080">
              <a:lnSpc>
                <a:spcPct val="80000"/>
              </a:lnSpc>
              <a:spcBef>
                <a:spcPts val="360"/>
              </a:spcBef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Design chromosomes composed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random </a:t>
            </a:r>
            <a:r>
              <a:rPr sz="3000" spc="-9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set</a:t>
            </a:r>
            <a:r>
              <a:rPr sz="30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30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fuzzy rules</a:t>
            </a:r>
            <a:r>
              <a:rPr sz="30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30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follows:</a:t>
            </a:r>
            <a:endParaRPr sz="3000">
              <a:latin typeface="Tahoma"/>
              <a:cs typeface="Tahoma"/>
            </a:endParaRPr>
          </a:p>
          <a:p>
            <a:pPr marL="355600" indent="-343535">
              <a:lnSpc>
                <a:spcPts val="324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Rj:</a:t>
            </a:r>
            <a:endParaRPr sz="3000">
              <a:latin typeface="Tahoma"/>
              <a:cs typeface="Tahoma"/>
            </a:endParaRPr>
          </a:p>
          <a:p>
            <a:pPr marL="355600" marR="4231005">
              <a:lnSpc>
                <a:spcPts val="2880"/>
              </a:lnSpc>
              <a:spcBef>
                <a:spcPts val="340"/>
              </a:spcBef>
            </a:pP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30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x1=M</a:t>
            </a:r>
            <a:r>
              <a:rPr sz="30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30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x2=L </a:t>
            </a:r>
            <a:r>
              <a:rPr sz="3000" spc="-9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then</a:t>
            </a:r>
            <a:r>
              <a:rPr sz="30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y=H</a:t>
            </a:r>
            <a:endParaRPr sz="3000">
              <a:latin typeface="Tahoma"/>
              <a:cs typeface="Tahoma"/>
            </a:endParaRPr>
          </a:p>
          <a:p>
            <a:pPr marL="355600" indent="-343535">
              <a:lnSpc>
                <a:spcPts val="324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Rk:</a:t>
            </a:r>
            <a:endParaRPr sz="3000">
              <a:latin typeface="Tahoma"/>
              <a:cs typeface="Tahoma"/>
            </a:endParaRPr>
          </a:p>
          <a:p>
            <a:pPr marL="355600" marR="5723890">
              <a:lnSpc>
                <a:spcPts val="2880"/>
              </a:lnSpc>
              <a:spcBef>
                <a:spcPts val="335"/>
              </a:spcBef>
            </a:pP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if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x1=H </a:t>
            </a:r>
            <a:r>
              <a:rPr sz="30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then</a:t>
            </a:r>
            <a:r>
              <a:rPr sz="30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ahoma"/>
                <a:cs typeface="Tahoma"/>
              </a:rPr>
              <a:t>y=L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5795" y="2962275"/>
            <a:ext cx="4931410" cy="3468370"/>
            <a:chOff x="4205795" y="2962275"/>
            <a:chExt cx="4931410" cy="3468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5384" y="3038489"/>
              <a:ext cx="4911852" cy="33821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10558" y="2967037"/>
              <a:ext cx="4921885" cy="3458845"/>
            </a:xfrm>
            <a:custGeom>
              <a:avLst/>
              <a:gdLst/>
              <a:ahLst/>
              <a:cxnLst/>
              <a:rect l="l" t="t" r="r" b="b"/>
              <a:pathLst>
                <a:path w="4921884" h="3458845">
                  <a:moveTo>
                    <a:pt x="0" y="3458337"/>
                  </a:moveTo>
                  <a:lnTo>
                    <a:pt x="4921376" y="3458337"/>
                  </a:lnTo>
                  <a:lnTo>
                    <a:pt x="4921376" y="0"/>
                  </a:lnTo>
                  <a:lnTo>
                    <a:pt x="0" y="0"/>
                  </a:lnTo>
                  <a:lnTo>
                    <a:pt x="0" y="3458337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643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Courier New</vt:lpstr>
      <vt:lpstr>Tahoma</vt:lpstr>
      <vt:lpstr>Times New Roman</vt:lpstr>
      <vt:lpstr>Office Theme</vt:lpstr>
      <vt:lpstr>Fuzzy Logic</vt:lpstr>
      <vt:lpstr>Evolving Fuzzy Systems using Genetic  Algorithms</vt:lpstr>
      <vt:lpstr>What will we evolve?</vt:lpstr>
      <vt:lpstr>Representing Fuzzy Rules</vt:lpstr>
      <vt:lpstr>Population Initialization</vt:lpstr>
      <vt:lpstr>Fitness Evaluation</vt:lpstr>
      <vt:lpstr>Steps of Evolving a Fuzzy Rule System</vt:lpstr>
      <vt:lpstr>Evolving a Fuzzy Rule System</vt:lpstr>
      <vt:lpstr>Evolving a Fuzzy Rule System</vt:lpstr>
      <vt:lpstr>Evolving a Fuzzy Rule System</vt:lpstr>
      <vt:lpstr>Evolving a Fuzzy Rule System</vt:lpstr>
      <vt:lpstr>Evolving a Fuzzy Rule System</vt:lpstr>
      <vt:lpstr>Evolving a Fuzzy Rule System</vt:lpstr>
      <vt:lpstr>Calculate Fitness of Chromosome k:  Mean Square Error</vt:lpstr>
      <vt:lpstr>Evolving a Fuzzy Rule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2</cp:revision>
  <dcterms:created xsi:type="dcterms:W3CDTF">2022-12-05T16:33:25Z</dcterms:created>
  <dcterms:modified xsi:type="dcterms:W3CDTF">2022-12-06T12:18:31Z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2022-12-05T00:00:00Z</vt:filetime>
  </property>
</Properties>
</file>