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4560" y="284175"/>
            <a:ext cx="7294879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474" y="1433906"/>
            <a:ext cx="736854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006FC0"/>
                </a:solidFill>
                <a:latin typeface="Calibri"/>
                <a:cs typeface="Calibri"/>
              </a:rPr>
              <a:t>Lecture </a:t>
            </a:r>
            <a:r>
              <a:rPr lang="en-US" sz="4800" b="0" spc="-15" dirty="0">
                <a:solidFill>
                  <a:srgbClr val="006FC0"/>
                </a:solidFill>
                <a:latin typeface="Calibri"/>
                <a:cs typeface="Calibri"/>
              </a:rPr>
              <a:t>6</a:t>
            </a:r>
            <a:r>
              <a:rPr sz="4800" b="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4800" b="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800" b="0" spc="-5" dirty="0">
                <a:solidFill>
                  <a:srgbClr val="006FC0"/>
                </a:solidFill>
                <a:latin typeface="Calibri"/>
                <a:cs typeface="Calibri"/>
              </a:rPr>
              <a:t>Genetic</a:t>
            </a:r>
            <a:r>
              <a:rPr sz="4800"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006FC0"/>
                </a:solidFill>
                <a:latin typeface="Calibri"/>
                <a:cs typeface="Calibri"/>
              </a:rPr>
              <a:t>Algorithms</a:t>
            </a:r>
            <a:endParaRPr sz="4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600" b="0" spc="-5" dirty="0">
                <a:solidFill>
                  <a:srgbClr val="006FC0"/>
                </a:solidFill>
                <a:latin typeface="Calibri"/>
                <a:cs typeface="Calibri"/>
              </a:rPr>
              <a:t>Schema</a:t>
            </a:r>
            <a:r>
              <a:rPr sz="3600" b="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b="0" spc="-5" dirty="0">
                <a:solidFill>
                  <a:srgbClr val="006FC0"/>
                </a:solidFill>
                <a:latin typeface="Calibri"/>
                <a:cs typeface="Calibri"/>
              </a:rPr>
              <a:t>Theory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8301" y="4027856"/>
            <a:ext cx="4326255" cy="187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65"/>
              </a:spcBef>
            </a:pPr>
            <a:r>
              <a:rPr sz="2800" spc="-100" dirty="0">
                <a:latin typeface="Calibri"/>
                <a:cs typeface="Calibri"/>
              </a:rPr>
              <a:t>Dr.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Samar Hesham</a:t>
            </a:r>
            <a:endParaRPr sz="28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500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 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Science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ct val="120000"/>
              </a:lnSpc>
            </a:pP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 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 </a:t>
            </a:r>
            <a:r>
              <a:rPr sz="1800" i="1" spc="-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 University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30"/>
              </a:spcBef>
            </a:pP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271395" marR="5080" indent="-2259330">
              <a:lnSpc>
                <a:spcPts val="4320"/>
              </a:lnSpc>
              <a:spcBef>
                <a:spcPts val="640"/>
              </a:spcBef>
            </a:pPr>
            <a:r>
              <a:rPr sz="4000" spc="-180" dirty="0"/>
              <a:t>Effect</a:t>
            </a:r>
            <a:r>
              <a:rPr sz="4000" spc="-25" dirty="0"/>
              <a:t> </a:t>
            </a:r>
            <a:r>
              <a:rPr sz="4000" spc="40" dirty="0"/>
              <a:t>of</a:t>
            </a:r>
            <a:r>
              <a:rPr sz="4000" dirty="0"/>
              <a:t> </a:t>
            </a:r>
            <a:r>
              <a:rPr sz="4000" spc="25" dirty="0"/>
              <a:t>Operators</a:t>
            </a:r>
            <a:r>
              <a:rPr sz="4000" spc="-10" dirty="0"/>
              <a:t> </a:t>
            </a:r>
            <a:r>
              <a:rPr sz="4000" spc="-35" dirty="0"/>
              <a:t>on</a:t>
            </a:r>
            <a:r>
              <a:rPr sz="4000" spc="-20" dirty="0"/>
              <a:t> </a:t>
            </a:r>
            <a:r>
              <a:rPr sz="4000" spc="-125" dirty="0"/>
              <a:t>Schema </a:t>
            </a:r>
            <a:r>
              <a:rPr sz="4000" spc="-1095" dirty="0"/>
              <a:t> </a:t>
            </a:r>
            <a:r>
              <a:rPr sz="4000" spc="-155" dirty="0"/>
              <a:t>2-Crossover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28650" y="1825625"/>
            <a:ext cx="7886700" cy="4667250"/>
            <a:chOff x="628650" y="1825625"/>
            <a:chExt cx="7886700" cy="466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" y="1825625"/>
              <a:ext cx="7886700" cy="466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37068" y="4800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74"/>
                  </a:lnTo>
                  <a:lnTo>
                    <a:pt x="15532" y="208483"/>
                  </a:lnTo>
                  <a:lnTo>
                    <a:pt x="34008" y="164753"/>
                  </a:lnTo>
                  <a:lnTo>
                    <a:pt x="58789" y="124815"/>
                  </a:lnTo>
                  <a:lnTo>
                    <a:pt x="89249" y="89296"/>
                  </a:lnTo>
                  <a:lnTo>
                    <a:pt x="124760" y="58826"/>
                  </a:lnTo>
                  <a:lnTo>
                    <a:pt x="164697" y="34032"/>
                  </a:lnTo>
                  <a:lnTo>
                    <a:pt x="208434" y="15544"/>
                  </a:lnTo>
                  <a:lnTo>
                    <a:pt x="255343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43" y="605609"/>
                  </a:lnTo>
                  <a:lnTo>
                    <a:pt x="208434" y="594055"/>
                  </a:lnTo>
                  <a:lnTo>
                    <a:pt x="164697" y="575567"/>
                  </a:lnTo>
                  <a:lnTo>
                    <a:pt x="124760" y="550773"/>
                  </a:lnTo>
                  <a:lnTo>
                    <a:pt x="89249" y="520303"/>
                  </a:lnTo>
                  <a:lnTo>
                    <a:pt x="58789" y="484784"/>
                  </a:lnTo>
                  <a:lnTo>
                    <a:pt x="34008" y="444846"/>
                  </a:lnTo>
                  <a:lnTo>
                    <a:pt x="15532" y="401116"/>
                  </a:lnTo>
                  <a:lnTo>
                    <a:pt x="3987" y="354225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59954" y="4909565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82520" marR="5080" indent="-2370455">
              <a:lnSpc>
                <a:spcPts val="4320"/>
              </a:lnSpc>
              <a:spcBef>
                <a:spcPts val="640"/>
              </a:spcBef>
            </a:pPr>
            <a:r>
              <a:rPr sz="4000" b="1" spc="-180" dirty="0">
                <a:latin typeface="Arial"/>
                <a:cs typeface="Arial"/>
              </a:rPr>
              <a:t>Effect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40" dirty="0">
                <a:latin typeface="Arial"/>
                <a:cs typeface="Arial"/>
              </a:rPr>
              <a:t>of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25" dirty="0">
                <a:latin typeface="Arial"/>
                <a:cs typeface="Arial"/>
              </a:rPr>
              <a:t>Operators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35" dirty="0">
                <a:latin typeface="Arial"/>
                <a:cs typeface="Arial"/>
              </a:rPr>
              <a:t>on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spc="-125" dirty="0">
                <a:latin typeface="Arial"/>
                <a:cs typeface="Arial"/>
              </a:rPr>
              <a:t>Schema </a:t>
            </a:r>
            <a:r>
              <a:rPr sz="4000" b="1" spc="-1095" dirty="0">
                <a:latin typeface="Arial"/>
                <a:cs typeface="Arial"/>
              </a:rPr>
              <a:t> </a:t>
            </a:r>
            <a:r>
              <a:rPr sz="4000" b="1" spc="-35" dirty="0">
                <a:latin typeface="Arial"/>
                <a:cs typeface="Arial"/>
              </a:rPr>
              <a:t>3-Mutation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825244"/>
            <a:ext cx="8575040" cy="4667885"/>
            <a:chOff x="228600" y="1825244"/>
            <a:chExt cx="8575040" cy="4667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825244"/>
              <a:ext cx="8286750" cy="4667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050" y="2743161"/>
              <a:ext cx="2688590" cy="4938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11110" y="2460193"/>
            <a:ext cx="73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o(S)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82520" marR="5080" indent="-2370455">
              <a:lnSpc>
                <a:spcPts val="4320"/>
              </a:lnSpc>
              <a:spcBef>
                <a:spcPts val="640"/>
              </a:spcBef>
            </a:pPr>
            <a:r>
              <a:rPr sz="4000" spc="-180" dirty="0"/>
              <a:t>Effect</a:t>
            </a:r>
            <a:r>
              <a:rPr sz="4000" spc="-25" dirty="0"/>
              <a:t> </a:t>
            </a:r>
            <a:r>
              <a:rPr sz="4000" spc="40" dirty="0"/>
              <a:t>of</a:t>
            </a:r>
            <a:r>
              <a:rPr sz="4000" dirty="0"/>
              <a:t> </a:t>
            </a:r>
            <a:r>
              <a:rPr sz="4000" spc="25" dirty="0"/>
              <a:t>Operators</a:t>
            </a:r>
            <a:r>
              <a:rPr sz="4000" spc="-10" dirty="0"/>
              <a:t> </a:t>
            </a:r>
            <a:r>
              <a:rPr sz="4000" spc="-35" dirty="0"/>
              <a:t>on</a:t>
            </a:r>
            <a:r>
              <a:rPr sz="4000" spc="-20" dirty="0"/>
              <a:t> </a:t>
            </a:r>
            <a:r>
              <a:rPr sz="4000" spc="-125" dirty="0"/>
              <a:t>Schema </a:t>
            </a:r>
            <a:r>
              <a:rPr sz="4000" spc="-1095" dirty="0"/>
              <a:t> </a:t>
            </a:r>
            <a:r>
              <a:rPr sz="4000" spc="-35" dirty="0"/>
              <a:t>3-Mutation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825244"/>
            <a:ext cx="8286750" cy="4667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466" y="518871"/>
            <a:ext cx="2181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/>
              <a:t>Exercise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727073"/>
            <a:ext cx="42037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Given</a:t>
            </a:r>
            <a:r>
              <a:rPr sz="2600" u="heavy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the</a:t>
            </a:r>
            <a:r>
              <a:rPr sz="2600" u="heavy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following</a:t>
            </a:r>
            <a:r>
              <a:rPr sz="26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schema</a:t>
            </a:r>
            <a:r>
              <a:rPr sz="2600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‘S’: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217926"/>
            <a:ext cx="6958330" cy="20624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040"/>
              </a:spcBef>
            </a:pPr>
            <a:r>
              <a:rPr sz="2600" b="1" dirty="0">
                <a:latin typeface="Calibri"/>
                <a:cs typeface="Calibri"/>
              </a:rPr>
              <a:t>A- </a:t>
            </a: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probability </a:t>
            </a:r>
            <a:r>
              <a:rPr sz="2600" spc="-5" dirty="0">
                <a:latin typeface="Calibri"/>
                <a:cs typeface="Calibri"/>
              </a:rPr>
              <a:t>of schema 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survival </a:t>
            </a:r>
            <a:r>
              <a:rPr sz="2600" spc="-10" dirty="0">
                <a:latin typeface="Calibri"/>
                <a:cs typeface="Calibri"/>
              </a:rPr>
              <a:t>after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crossover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Pc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0.8?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2700" marR="15875">
              <a:lnSpc>
                <a:spcPct val="70000"/>
              </a:lnSpc>
              <a:spcBef>
                <a:spcPts val="5"/>
              </a:spcBef>
            </a:pPr>
            <a:r>
              <a:rPr sz="2600" b="1" dirty="0">
                <a:latin typeface="Calibri"/>
                <a:cs typeface="Calibri"/>
              </a:rPr>
              <a:t>B- </a:t>
            </a: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probability </a:t>
            </a:r>
            <a:r>
              <a:rPr sz="2600" spc="-5" dirty="0">
                <a:latin typeface="Calibri"/>
                <a:cs typeface="Calibri"/>
              </a:rPr>
              <a:t>of schema 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survival </a:t>
            </a:r>
            <a:r>
              <a:rPr sz="2600" spc="-10" dirty="0">
                <a:latin typeface="Calibri"/>
                <a:cs typeface="Calibri"/>
              </a:rPr>
              <a:t>after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mutation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0.1?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2432050"/>
          <a:ext cx="3886200" cy="4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11/20/2020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2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40" dirty="0"/>
              <a:t> </a:t>
            </a:r>
            <a:r>
              <a:rPr spc="20" dirty="0"/>
              <a:t>do</a:t>
            </a:r>
            <a:r>
              <a:rPr spc="-30" dirty="0"/>
              <a:t> </a:t>
            </a:r>
            <a:r>
              <a:rPr spc="-60" dirty="0"/>
              <a:t>Genetic</a:t>
            </a:r>
            <a:r>
              <a:rPr spc="-15" dirty="0"/>
              <a:t> </a:t>
            </a:r>
            <a:r>
              <a:rPr spc="-45" dirty="0"/>
              <a:t>Algorithms</a:t>
            </a:r>
            <a:r>
              <a:rPr spc="-15" dirty="0"/>
              <a:t> </a:t>
            </a:r>
            <a:r>
              <a:rPr spc="45" dirty="0"/>
              <a:t>work?</a:t>
            </a:r>
          </a:p>
          <a:p>
            <a:pPr algn="ctr">
              <a:lnSpc>
                <a:spcPts val="3420"/>
              </a:lnSpc>
            </a:pPr>
            <a:r>
              <a:rPr spc="-95" dirty="0"/>
              <a:t>Schema</a:t>
            </a:r>
            <a:r>
              <a:rPr spc="-55" dirty="0"/>
              <a:t> </a:t>
            </a:r>
            <a:r>
              <a:rPr spc="-4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683207"/>
            <a:ext cx="7452359" cy="20466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Schema </a:t>
            </a:r>
            <a:r>
              <a:rPr sz="2600" dirty="0">
                <a:latin typeface="Calibri"/>
                <a:cs typeface="Calibri"/>
              </a:rPr>
              <a:t>theory </a:t>
            </a:r>
            <a:r>
              <a:rPr sz="2600" spc="-10" dirty="0">
                <a:latin typeface="Calibri"/>
                <a:cs typeface="Calibri"/>
              </a:rPr>
              <a:t>seeks to give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theoretical </a:t>
            </a:r>
            <a:r>
              <a:rPr sz="2600" spc="-5" dirty="0">
                <a:latin typeface="Calibri"/>
                <a:cs typeface="Calibri"/>
              </a:rPr>
              <a:t>justification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efficacy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genetic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What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Schema:</a:t>
            </a:r>
            <a:endParaRPr sz="2600">
              <a:latin typeface="Calibri"/>
              <a:cs typeface="Calibri"/>
            </a:endParaRPr>
          </a:p>
          <a:p>
            <a:pPr marL="697865" lvl="1" indent="-228600">
              <a:lnSpc>
                <a:spcPts val="263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template</a:t>
            </a:r>
            <a:endParaRPr sz="2200">
              <a:latin typeface="Calibri"/>
              <a:cs typeface="Calibri"/>
            </a:endParaRPr>
          </a:p>
          <a:p>
            <a:pPr marL="1155065" marR="3049270" lvl="2" indent="-228600">
              <a:lnSpc>
                <a:spcPts val="1820"/>
              </a:lnSpc>
              <a:spcBef>
                <a:spcPts val="50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new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alphabet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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{0,1,*}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* </a:t>
            </a:r>
            <a:r>
              <a:rPr sz="1900" spc="-10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don’t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742" y="4594986"/>
            <a:ext cx="6760845" cy="95526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marR="5080" indent="-228600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Schema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favorable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favorable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schema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5" dirty="0">
                <a:latin typeface="Calibri"/>
                <a:cs typeface="Calibri"/>
              </a:rPr>
              <a:t> an </a:t>
            </a:r>
            <a:r>
              <a:rPr sz="2200" spc="-10" dirty="0">
                <a:latin typeface="Calibri"/>
                <a:cs typeface="Calibri"/>
              </a:rPr>
              <a:t>above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average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schema</a:t>
            </a:r>
            <a:endParaRPr sz="2200" dirty="0">
              <a:latin typeface="Calibri"/>
              <a:cs typeface="Calibri"/>
            </a:endParaRPr>
          </a:p>
          <a:p>
            <a:pPr marL="240665" indent="-228600">
              <a:lnSpc>
                <a:spcPts val="263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represents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 matching </a:t>
            </a:r>
            <a:r>
              <a:rPr sz="2200" spc="-5" dirty="0">
                <a:latin typeface="Calibri"/>
                <a:cs typeface="Calibri"/>
              </a:rPr>
              <a:t>strings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8750" y="3931323"/>
            <a:ext cx="3200400" cy="60007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20"/>
              </a:spcBef>
            </a:pP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0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11/20/2020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2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40" dirty="0"/>
              <a:t> </a:t>
            </a:r>
            <a:r>
              <a:rPr spc="20" dirty="0"/>
              <a:t>do</a:t>
            </a:r>
            <a:r>
              <a:rPr spc="-30" dirty="0"/>
              <a:t> </a:t>
            </a:r>
            <a:r>
              <a:rPr spc="-60" dirty="0"/>
              <a:t>Genetic</a:t>
            </a:r>
            <a:r>
              <a:rPr spc="-15" dirty="0"/>
              <a:t> </a:t>
            </a:r>
            <a:r>
              <a:rPr spc="-45" dirty="0"/>
              <a:t>Algorithms</a:t>
            </a:r>
            <a:r>
              <a:rPr spc="-15" dirty="0"/>
              <a:t> </a:t>
            </a:r>
            <a:r>
              <a:rPr spc="45" dirty="0"/>
              <a:t>work?</a:t>
            </a:r>
          </a:p>
          <a:p>
            <a:pPr algn="ctr">
              <a:lnSpc>
                <a:spcPts val="3420"/>
              </a:lnSpc>
            </a:pPr>
            <a:r>
              <a:rPr spc="-95" dirty="0"/>
              <a:t>Schema</a:t>
            </a:r>
            <a:r>
              <a:rPr spc="-55" dirty="0"/>
              <a:t> </a:t>
            </a:r>
            <a:r>
              <a:rPr spc="-4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65631"/>
            <a:ext cx="6993890" cy="31775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(*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0) </a:t>
            </a:r>
            <a:r>
              <a:rPr sz="2400" spc="-10" dirty="0">
                <a:latin typeface="Calibri"/>
                <a:cs typeface="Calibri"/>
              </a:rPr>
              <a:t>matches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strings:</a:t>
            </a:r>
            <a:endParaRPr sz="2400">
              <a:latin typeface="Calibri"/>
              <a:cs typeface="Calibri"/>
            </a:endParaRPr>
          </a:p>
          <a:p>
            <a:pPr marL="95186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Calibri"/>
                <a:cs typeface="Calibri"/>
              </a:rPr>
              <a:t>(0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9518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(1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  <a:p>
            <a:pPr marL="1107440" marR="1332230" indent="-612775">
              <a:lnSpc>
                <a:spcPts val="3100"/>
              </a:lnSpc>
              <a:spcBef>
                <a:spcPts val="110"/>
              </a:spcBef>
            </a:pPr>
            <a:r>
              <a:rPr sz="2400" b="1" spc="-5" dirty="0">
                <a:latin typeface="Calibri"/>
                <a:cs typeface="Calibri"/>
              </a:rPr>
              <a:t>Q.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match?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 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-5" dirty="0">
                <a:latin typeface="Calibri"/>
                <a:cs typeface="Calibri"/>
              </a:rPr>
              <a:t>*)</a:t>
            </a:r>
            <a:endParaRPr sz="24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schema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33033" dirty="0">
                <a:latin typeface="Calibri"/>
                <a:cs typeface="Calibri"/>
              </a:rPr>
              <a:t>r</a:t>
            </a:r>
            <a:r>
              <a:rPr sz="2775" spc="322" baseline="33033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strings</a:t>
            </a:r>
            <a:endParaRPr sz="28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244"/>
              </a:spcBef>
              <a:tabLst>
                <a:tab pos="817880" algn="l"/>
              </a:tabLst>
            </a:pPr>
            <a:r>
              <a:rPr sz="2400" dirty="0">
                <a:latin typeface="Calibri"/>
                <a:cs typeface="Calibri"/>
              </a:rPr>
              <a:t>r:	#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866" y="518871"/>
            <a:ext cx="4938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/>
              <a:t>Schema</a:t>
            </a:r>
            <a:r>
              <a:rPr sz="4400" spc="-110" dirty="0"/>
              <a:t> </a:t>
            </a:r>
            <a:r>
              <a:rPr sz="4400" spc="-45" dirty="0"/>
              <a:t>Properties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schema</a:t>
            </a:r>
            <a:r>
              <a:rPr spc="-30" dirty="0"/>
              <a:t> </a:t>
            </a:r>
            <a:r>
              <a:rPr dirty="0"/>
              <a:t>S:</a:t>
            </a:r>
            <a:r>
              <a:rPr spc="-10" dirty="0"/>
              <a:t> </a:t>
            </a:r>
            <a:r>
              <a:rPr dirty="0"/>
              <a:t>o(S)</a:t>
            </a:r>
          </a:p>
          <a:p>
            <a:pPr marL="697865" marR="2454275" lvl="1" indent="-228600">
              <a:lnSpc>
                <a:spcPts val="281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  <a:tab pos="1841500" algn="l"/>
              </a:tabLst>
            </a:pPr>
            <a:r>
              <a:rPr sz="2600" spc="-5" dirty="0">
                <a:latin typeface="Calibri"/>
                <a:cs typeface="Calibri"/>
              </a:rPr>
              <a:t>number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fixed </a:t>
            </a:r>
            <a:r>
              <a:rPr sz="2600" spc="-5" dirty="0">
                <a:latin typeface="Calibri"/>
                <a:cs typeface="Calibri"/>
              </a:rPr>
              <a:t>(non-*) positions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S1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	</a:t>
            </a:r>
            <a:r>
              <a:rPr sz="2600" spc="-5" dirty="0">
                <a:latin typeface="Calibri"/>
                <a:cs typeface="Calibri"/>
              </a:rPr>
              <a:t>**11**101**</a:t>
            </a:r>
            <a:endParaRPr sz="2600">
              <a:latin typeface="Calibri"/>
              <a:cs typeface="Calibri"/>
            </a:endParaRPr>
          </a:p>
          <a:p>
            <a:pPr marL="2138680">
              <a:lnSpc>
                <a:spcPts val="2535"/>
              </a:lnSpc>
              <a:tabLst>
                <a:tab pos="2825115" algn="l"/>
              </a:tabLst>
            </a:pPr>
            <a:r>
              <a:rPr spc="-60" dirty="0">
                <a:solidFill>
                  <a:srgbClr val="FF0000"/>
                </a:solidFill>
                <a:latin typeface="Arial"/>
                <a:cs typeface="Arial"/>
              </a:rPr>
              <a:t>12	</a:t>
            </a:r>
            <a:r>
              <a:rPr spc="95" dirty="0">
                <a:solidFill>
                  <a:srgbClr val="FF0000"/>
                </a:solidFill>
                <a:latin typeface="Arial"/>
                <a:cs typeface="Arial"/>
              </a:rPr>
              <a:t>345</a:t>
            </a:r>
          </a:p>
          <a:p>
            <a:pPr marL="697865">
              <a:lnSpc>
                <a:spcPts val="3035"/>
              </a:lnSpc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o(S1)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Defining</a:t>
            </a:r>
            <a:r>
              <a:rPr spc="-5" dirty="0"/>
              <a:t> length</a:t>
            </a:r>
            <a:r>
              <a:rPr spc="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schema</a:t>
            </a:r>
            <a:r>
              <a:rPr spc="-10" dirty="0"/>
              <a:t> </a:t>
            </a:r>
            <a:r>
              <a:rPr dirty="0"/>
              <a:t>S:</a:t>
            </a:r>
            <a:r>
              <a:rPr spc="-10" dirty="0"/>
              <a:t> </a:t>
            </a:r>
            <a:r>
              <a:rPr spc="-5" dirty="0"/>
              <a:t>d(S)</a:t>
            </a: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distance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fixed</a:t>
            </a:r>
            <a:r>
              <a:rPr sz="2600" spc="-5" dirty="0">
                <a:latin typeface="Calibri"/>
                <a:cs typeface="Calibri"/>
              </a:rPr>
              <a:t> string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positions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316" y="4841569"/>
            <a:ext cx="2559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8820" algn="l"/>
              </a:tabLst>
            </a:pPr>
            <a:r>
              <a:rPr sz="2600" dirty="0">
                <a:latin typeface="Calibri"/>
                <a:cs typeface="Calibri"/>
              </a:rPr>
              <a:t>S1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	</a:t>
            </a:r>
            <a:r>
              <a:rPr sz="2600" spc="-5" dirty="0">
                <a:latin typeface="Calibri"/>
                <a:cs typeface="Calibri"/>
              </a:rPr>
              <a:t>**11**101**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210" y="5180203"/>
            <a:ext cx="12261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860" algn="l"/>
              </a:tabLst>
            </a:pPr>
            <a:r>
              <a:rPr sz="2600" b="1" spc="25" dirty="0">
                <a:solidFill>
                  <a:srgbClr val="FF0000"/>
                </a:solidFill>
                <a:latin typeface="Arial"/>
                <a:cs typeface="Arial"/>
              </a:rPr>
              <a:t>3	</a:t>
            </a:r>
            <a:r>
              <a:rPr sz="2600" b="1" spc="-8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316" y="5555081"/>
            <a:ext cx="276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above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d(S1)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9-3=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0152" y="4841569"/>
            <a:ext cx="190944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S2=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**101***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2810"/>
              </a:lnSpc>
              <a:tabLst>
                <a:tab pos="1365250" algn="l"/>
              </a:tabLst>
            </a:pPr>
            <a:r>
              <a:rPr sz="2600" b="1" spc="25" dirty="0">
                <a:solidFill>
                  <a:srgbClr val="FF0000"/>
                </a:solidFill>
                <a:latin typeface="Arial"/>
                <a:cs typeface="Arial"/>
              </a:rPr>
              <a:t>3	</a:t>
            </a:r>
            <a:r>
              <a:rPr sz="2600" b="1" spc="4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35"/>
              </a:lnSpc>
            </a:pPr>
            <a:r>
              <a:rPr sz="2600" spc="-5" dirty="0">
                <a:latin typeface="Calibri"/>
                <a:cs typeface="Calibri"/>
              </a:rPr>
              <a:t>d(S2)=?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3986" y="290004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2516" y="29081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691" y="29081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8315" y="291414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4625" y="291414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3040" y="51866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0729" y="51866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0625" y="51885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1625" y="51885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11/20/2020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91410" marR="5080" indent="-2379345">
              <a:lnSpc>
                <a:spcPts val="4320"/>
              </a:lnSpc>
              <a:spcBef>
                <a:spcPts val="640"/>
              </a:spcBef>
            </a:pPr>
            <a:r>
              <a:rPr sz="4000" spc="-180" dirty="0"/>
              <a:t>Effect</a:t>
            </a:r>
            <a:r>
              <a:rPr sz="4000" spc="-25" dirty="0"/>
              <a:t> </a:t>
            </a:r>
            <a:r>
              <a:rPr sz="4000" spc="40" dirty="0"/>
              <a:t>of</a:t>
            </a:r>
            <a:r>
              <a:rPr sz="4000" dirty="0"/>
              <a:t> </a:t>
            </a:r>
            <a:r>
              <a:rPr sz="4000" spc="25" dirty="0"/>
              <a:t>Operators</a:t>
            </a:r>
            <a:r>
              <a:rPr sz="4000" spc="-10" dirty="0"/>
              <a:t> </a:t>
            </a:r>
            <a:r>
              <a:rPr sz="4000" spc="-35" dirty="0"/>
              <a:t>on</a:t>
            </a:r>
            <a:r>
              <a:rPr sz="4000" spc="-20" dirty="0"/>
              <a:t> </a:t>
            </a:r>
            <a:r>
              <a:rPr sz="4000" spc="-125" dirty="0"/>
              <a:t>Schema </a:t>
            </a:r>
            <a:r>
              <a:rPr sz="4000" spc="-1095" dirty="0"/>
              <a:t> </a:t>
            </a:r>
            <a:r>
              <a:rPr sz="4000" spc="-150" dirty="0"/>
              <a:t>1-Selection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25561"/>
            <a:ext cx="7886700" cy="4351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11/20/2020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91410" marR="5080" indent="-2379345">
              <a:lnSpc>
                <a:spcPts val="4320"/>
              </a:lnSpc>
              <a:spcBef>
                <a:spcPts val="640"/>
              </a:spcBef>
            </a:pPr>
            <a:r>
              <a:rPr sz="4000" spc="-180" dirty="0"/>
              <a:t>Effect</a:t>
            </a:r>
            <a:r>
              <a:rPr sz="4000" spc="-25" dirty="0"/>
              <a:t> </a:t>
            </a:r>
            <a:r>
              <a:rPr sz="4000" spc="40" dirty="0"/>
              <a:t>of</a:t>
            </a:r>
            <a:r>
              <a:rPr sz="4000" dirty="0"/>
              <a:t> </a:t>
            </a:r>
            <a:r>
              <a:rPr sz="4000" spc="25" dirty="0"/>
              <a:t>Operators</a:t>
            </a:r>
            <a:r>
              <a:rPr sz="4000" spc="-10" dirty="0"/>
              <a:t> </a:t>
            </a:r>
            <a:r>
              <a:rPr sz="4000" spc="-35" dirty="0"/>
              <a:t>on</a:t>
            </a:r>
            <a:r>
              <a:rPr sz="4000" spc="-20" dirty="0"/>
              <a:t> </a:t>
            </a:r>
            <a:r>
              <a:rPr sz="4000" spc="-125" dirty="0"/>
              <a:t>Schema </a:t>
            </a:r>
            <a:r>
              <a:rPr sz="4000" spc="-1095" dirty="0"/>
              <a:t> </a:t>
            </a:r>
            <a:r>
              <a:rPr sz="4000" spc="-150" dirty="0"/>
              <a:t>1-Selection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25561"/>
            <a:ext cx="7886700" cy="4351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11/20/2020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91410" marR="5080" indent="-2379345">
              <a:lnSpc>
                <a:spcPts val="4320"/>
              </a:lnSpc>
              <a:spcBef>
                <a:spcPts val="640"/>
              </a:spcBef>
            </a:pPr>
            <a:r>
              <a:rPr sz="4000" spc="-180" dirty="0"/>
              <a:t>Effect</a:t>
            </a:r>
            <a:r>
              <a:rPr sz="4000" spc="-25" dirty="0"/>
              <a:t> </a:t>
            </a:r>
            <a:r>
              <a:rPr sz="4000" spc="40" dirty="0"/>
              <a:t>of</a:t>
            </a:r>
            <a:r>
              <a:rPr sz="4000" dirty="0"/>
              <a:t> </a:t>
            </a:r>
            <a:r>
              <a:rPr sz="4000" spc="25" dirty="0"/>
              <a:t>Operators</a:t>
            </a:r>
            <a:r>
              <a:rPr sz="4000" spc="-10" dirty="0"/>
              <a:t> </a:t>
            </a:r>
            <a:r>
              <a:rPr sz="4000" spc="-35" dirty="0"/>
              <a:t>on</a:t>
            </a:r>
            <a:r>
              <a:rPr sz="4000" spc="-20" dirty="0"/>
              <a:t> </a:t>
            </a:r>
            <a:r>
              <a:rPr sz="4000" spc="-125" dirty="0"/>
              <a:t>Schema </a:t>
            </a:r>
            <a:r>
              <a:rPr sz="4000" spc="-1095" dirty="0"/>
              <a:t> </a:t>
            </a:r>
            <a:r>
              <a:rPr sz="4000" spc="-150" dirty="0"/>
              <a:t>1-Selection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28650" y="1820798"/>
            <a:ext cx="7886700" cy="4351655"/>
            <a:chOff x="628650" y="1820798"/>
            <a:chExt cx="7886700" cy="4351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" y="1820798"/>
              <a:ext cx="7886700" cy="43514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81850" y="22859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04607" y="2394330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53522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74"/>
                </a:moveTo>
                <a:lnTo>
                  <a:pt x="3990" y="255325"/>
                </a:lnTo>
                <a:lnTo>
                  <a:pt x="15544" y="208421"/>
                </a:lnTo>
                <a:lnTo>
                  <a:pt x="34032" y="164689"/>
                </a:lnTo>
                <a:lnTo>
                  <a:pt x="58826" y="124755"/>
                </a:lnTo>
                <a:lnTo>
                  <a:pt x="89296" y="89246"/>
                </a:lnTo>
                <a:lnTo>
                  <a:pt x="124815" y="58788"/>
                </a:lnTo>
                <a:lnTo>
                  <a:pt x="164753" y="34008"/>
                </a:lnTo>
                <a:lnTo>
                  <a:pt x="208483" y="15532"/>
                </a:lnTo>
                <a:lnTo>
                  <a:pt x="255374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8"/>
                </a:lnTo>
                <a:lnTo>
                  <a:pt x="520303" y="89246"/>
                </a:lnTo>
                <a:lnTo>
                  <a:pt x="550773" y="124755"/>
                </a:lnTo>
                <a:lnTo>
                  <a:pt x="575567" y="164689"/>
                </a:lnTo>
                <a:lnTo>
                  <a:pt x="594055" y="208421"/>
                </a:lnTo>
                <a:lnTo>
                  <a:pt x="605609" y="255325"/>
                </a:lnTo>
                <a:lnTo>
                  <a:pt x="609600" y="304774"/>
                </a:lnTo>
                <a:lnTo>
                  <a:pt x="605609" y="354212"/>
                </a:lnTo>
                <a:lnTo>
                  <a:pt x="594055" y="401110"/>
                </a:lnTo>
                <a:lnTo>
                  <a:pt x="575567" y="444843"/>
                </a:lnTo>
                <a:lnTo>
                  <a:pt x="550773" y="484780"/>
                </a:lnTo>
                <a:lnTo>
                  <a:pt x="520303" y="520296"/>
                </a:lnTo>
                <a:lnTo>
                  <a:pt x="484784" y="550762"/>
                </a:lnTo>
                <a:lnTo>
                  <a:pt x="444846" y="575551"/>
                </a:lnTo>
                <a:lnTo>
                  <a:pt x="401116" y="594034"/>
                </a:lnTo>
                <a:lnTo>
                  <a:pt x="354225" y="605584"/>
                </a:lnTo>
                <a:lnTo>
                  <a:pt x="304800" y="609574"/>
                </a:lnTo>
                <a:lnTo>
                  <a:pt x="255374" y="605584"/>
                </a:lnTo>
                <a:lnTo>
                  <a:pt x="208483" y="594034"/>
                </a:lnTo>
                <a:lnTo>
                  <a:pt x="164753" y="575551"/>
                </a:lnTo>
                <a:lnTo>
                  <a:pt x="124815" y="550762"/>
                </a:lnTo>
                <a:lnTo>
                  <a:pt x="89296" y="520296"/>
                </a:lnTo>
                <a:lnTo>
                  <a:pt x="58826" y="484780"/>
                </a:lnTo>
                <a:lnTo>
                  <a:pt x="34032" y="444843"/>
                </a:lnTo>
                <a:lnTo>
                  <a:pt x="15544" y="401110"/>
                </a:lnTo>
                <a:lnTo>
                  <a:pt x="3990" y="354212"/>
                </a:lnTo>
                <a:lnTo>
                  <a:pt x="0" y="304774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1430" y="5461203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11/20/2020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91410" marR="5080" indent="-2379345">
              <a:lnSpc>
                <a:spcPts val="4320"/>
              </a:lnSpc>
              <a:spcBef>
                <a:spcPts val="640"/>
              </a:spcBef>
            </a:pPr>
            <a:r>
              <a:rPr sz="4000" b="1" spc="-180" dirty="0">
                <a:latin typeface="Arial"/>
                <a:cs typeface="Arial"/>
              </a:rPr>
              <a:t>Effect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40" dirty="0">
                <a:latin typeface="Arial"/>
                <a:cs typeface="Arial"/>
              </a:rPr>
              <a:t>of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25" dirty="0">
                <a:latin typeface="Arial"/>
                <a:cs typeface="Arial"/>
              </a:rPr>
              <a:t>Operators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35" dirty="0">
                <a:latin typeface="Arial"/>
                <a:cs typeface="Arial"/>
              </a:rPr>
              <a:t>on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spc="-125" dirty="0">
                <a:latin typeface="Arial"/>
                <a:cs typeface="Arial"/>
              </a:rPr>
              <a:t>Schema </a:t>
            </a:r>
            <a:r>
              <a:rPr sz="4000" b="1" spc="-1095" dirty="0">
                <a:latin typeface="Arial"/>
                <a:cs typeface="Arial"/>
              </a:rPr>
              <a:t> </a:t>
            </a:r>
            <a:r>
              <a:rPr sz="4000" b="1" spc="-150" dirty="0">
                <a:latin typeface="Arial"/>
                <a:cs typeface="Arial"/>
              </a:rPr>
              <a:t>1-Selection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50" y="1819275"/>
            <a:ext cx="7886700" cy="4358005"/>
            <a:chOff x="628650" y="1819275"/>
            <a:chExt cx="7886700" cy="4358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" y="1825561"/>
              <a:ext cx="7886700" cy="43514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9200" y="18256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51830" y="1933701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271395" marR="5080" indent="-2259330">
              <a:lnSpc>
                <a:spcPts val="4320"/>
              </a:lnSpc>
              <a:spcBef>
                <a:spcPts val="640"/>
              </a:spcBef>
            </a:pPr>
            <a:r>
              <a:rPr sz="4000" spc="-180" dirty="0"/>
              <a:t>Effect</a:t>
            </a:r>
            <a:r>
              <a:rPr sz="4000" spc="-25" dirty="0"/>
              <a:t> </a:t>
            </a:r>
            <a:r>
              <a:rPr sz="4000" spc="40" dirty="0"/>
              <a:t>of</a:t>
            </a:r>
            <a:r>
              <a:rPr sz="4000" dirty="0"/>
              <a:t> </a:t>
            </a:r>
            <a:r>
              <a:rPr sz="4000" spc="25" dirty="0"/>
              <a:t>Operators</a:t>
            </a:r>
            <a:r>
              <a:rPr sz="4000" spc="-10" dirty="0"/>
              <a:t> </a:t>
            </a:r>
            <a:r>
              <a:rPr sz="4000" spc="-35" dirty="0"/>
              <a:t>on</a:t>
            </a:r>
            <a:r>
              <a:rPr sz="4000" spc="-20" dirty="0"/>
              <a:t> </a:t>
            </a:r>
            <a:r>
              <a:rPr sz="4000" spc="-125" dirty="0"/>
              <a:t>Schema </a:t>
            </a:r>
            <a:r>
              <a:rPr sz="4000" spc="-1095" dirty="0"/>
              <a:t> </a:t>
            </a:r>
            <a:r>
              <a:rPr sz="4000" spc="-155" dirty="0"/>
              <a:t>2-Crossover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28650" y="1825625"/>
            <a:ext cx="7886700" cy="4803775"/>
            <a:chOff x="628650" y="1825625"/>
            <a:chExt cx="7886700" cy="4803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" y="1825625"/>
              <a:ext cx="7886700" cy="48037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10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2830" y="2394330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3750" y="4402201"/>
          <a:ext cx="266700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228595" y="4227448"/>
            <a:ext cx="286385" cy="745490"/>
          </a:xfrm>
          <a:custGeom>
            <a:avLst/>
            <a:gdLst/>
            <a:ahLst/>
            <a:cxnLst/>
            <a:rect l="l" t="t" r="r" b="b"/>
            <a:pathLst>
              <a:path w="286385" h="745489">
                <a:moveTo>
                  <a:pt x="286004" y="0"/>
                </a:moveTo>
                <a:lnTo>
                  <a:pt x="0" y="745108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93750" y="4906898"/>
            <a:ext cx="2679700" cy="351790"/>
            <a:chOff x="793750" y="4906898"/>
            <a:chExt cx="2679700" cy="351790"/>
          </a:xfrm>
        </p:grpSpPr>
        <p:sp>
          <p:nvSpPr>
            <p:cNvPr id="10" name="object 10"/>
            <p:cNvSpPr/>
            <p:nvPr/>
          </p:nvSpPr>
          <p:spPr>
            <a:xfrm>
              <a:off x="1573402" y="4913248"/>
              <a:ext cx="1497965" cy="116205"/>
            </a:xfrm>
            <a:custGeom>
              <a:avLst/>
              <a:gdLst/>
              <a:ahLst/>
              <a:cxnLst/>
              <a:rect l="l" t="t" r="r" b="b"/>
              <a:pathLst>
                <a:path w="1497964" h="116204">
                  <a:moveTo>
                    <a:pt x="1497711" y="0"/>
                  </a:moveTo>
                  <a:lnTo>
                    <a:pt x="1496952" y="45120"/>
                  </a:lnTo>
                  <a:lnTo>
                    <a:pt x="1494885" y="81978"/>
                  </a:lnTo>
                  <a:lnTo>
                    <a:pt x="1491817" y="106834"/>
                  </a:lnTo>
                  <a:lnTo>
                    <a:pt x="1488059" y="115950"/>
                  </a:lnTo>
                  <a:lnTo>
                    <a:pt x="9652" y="115950"/>
                  </a:lnTo>
                  <a:lnTo>
                    <a:pt x="5893" y="106834"/>
                  </a:lnTo>
                  <a:lnTo>
                    <a:pt x="2825" y="81978"/>
                  </a:lnTo>
                  <a:lnTo>
                    <a:pt x="758" y="4512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100" y="5136006"/>
              <a:ext cx="2667000" cy="116205"/>
            </a:xfrm>
            <a:custGeom>
              <a:avLst/>
              <a:gdLst/>
              <a:ahLst/>
              <a:cxnLst/>
              <a:rect l="l" t="t" r="r" b="b"/>
              <a:pathLst>
                <a:path w="2667000" h="116204">
                  <a:moveTo>
                    <a:pt x="2667000" y="0"/>
                  </a:moveTo>
                  <a:lnTo>
                    <a:pt x="2666241" y="45120"/>
                  </a:lnTo>
                  <a:lnTo>
                    <a:pt x="2664174" y="81978"/>
                  </a:lnTo>
                  <a:lnTo>
                    <a:pt x="2661106" y="106834"/>
                  </a:lnTo>
                  <a:lnTo>
                    <a:pt x="2657348" y="115951"/>
                  </a:lnTo>
                  <a:lnTo>
                    <a:pt x="9664" y="115951"/>
                  </a:lnTo>
                  <a:lnTo>
                    <a:pt x="5904" y="106834"/>
                  </a:lnTo>
                  <a:lnTo>
                    <a:pt x="2832" y="81978"/>
                  </a:lnTo>
                  <a:lnTo>
                    <a:pt x="760" y="4512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2442" y="4969891"/>
            <a:ext cx="80454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100"/>
              </a:spcBef>
            </a:pP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d(S</a:t>
            </a:r>
            <a:r>
              <a:rPr sz="1800" spc="-10" dirty="0">
                <a:solidFill>
                  <a:srgbClr val="538235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-3</a:t>
            </a:r>
            <a:endParaRPr sz="1800">
              <a:latin typeface="Calibri"/>
              <a:cs typeface="Calibri"/>
            </a:endParaRPr>
          </a:p>
          <a:p>
            <a:pPr marL="139065">
              <a:lnSpc>
                <a:spcPts val="2370"/>
              </a:lnSpc>
            </a:pPr>
            <a:r>
              <a:rPr sz="2200" b="1" i="1" spc="-125" dirty="0">
                <a:solidFill>
                  <a:srgbClr val="FF0000"/>
                </a:solidFill>
                <a:latin typeface="Calibri"/>
                <a:cs typeface="Calibri"/>
              </a:rPr>
              <a:t>l=7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FCI-CU-EG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432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Symbol</vt:lpstr>
      <vt:lpstr>Times New Roman</vt:lpstr>
      <vt:lpstr>Office Theme</vt:lpstr>
      <vt:lpstr>Lecture 6: Genetic Algorithms Schema Theory</vt:lpstr>
      <vt:lpstr>Why do Genetic Algorithms work? Schema Theory</vt:lpstr>
      <vt:lpstr>Why do Genetic Algorithms work? Schema Theory</vt:lpstr>
      <vt:lpstr>Schema Properties</vt:lpstr>
      <vt:lpstr>Effect of Operators on Schema  1-Selection</vt:lpstr>
      <vt:lpstr>Effect of Operators on Schema  1-Selection</vt:lpstr>
      <vt:lpstr>Effect of Operators on Schema  1-Selection</vt:lpstr>
      <vt:lpstr>PowerPoint Presentation</vt:lpstr>
      <vt:lpstr>Effect of Operators on Schema  2-Crossover</vt:lpstr>
      <vt:lpstr>Effect of Operators on Schema  2-Crossover</vt:lpstr>
      <vt:lpstr>PowerPoint Presentation</vt:lpstr>
      <vt:lpstr>Effect of Operators on Schema  3-Mutation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1</cp:revision>
  <dcterms:created xsi:type="dcterms:W3CDTF">2022-10-30T13:05:43Z</dcterms:created>
  <dcterms:modified xsi:type="dcterms:W3CDTF">2022-10-30T13:08:00Z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2022-10-30T00:00:00Z</vt:filetime>
  </property>
</Properties>
</file>