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78C31-52BC-44DD-B889-91E5D17A265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AE83F-548E-4B51-A4DF-B6189B76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9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AE83F-548E-4B51-A4DF-B6189B760E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5385" y="466166"/>
            <a:ext cx="525322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691" y="1436585"/>
            <a:ext cx="3916045" cy="259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5214"/>
            <a:ext cx="76644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uzzy_syste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opping.com/xPF-Zanussi_ZANUSSI_ZWF1430W_Washing_Machine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://www.shopping.com/xPF-AEG_AEG_LL1610_Washing_Machin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hopping.com/xPF-Miele_WT945" TargetMode="External"/><Relationship Id="rId5" Type="http://schemas.openxmlformats.org/officeDocument/2006/relationships/hyperlink" Target="http://www.shopping.com/xPF-LG_LG_WD14121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8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50" y="882777"/>
            <a:ext cx="3466465" cy="2549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10" dirty="0">
                <a:solidFill>
                  <a:srgbClr val="006FC0"/>
                </a:solidFill>
              </a:rPr>
              <a:t>Lecture 8:</a:t>
            </a:r>
            <a:br>
              <a:rPr lang="en-US" sz="6000" spc="-10" dirty="0">
                <a:solidFill>
                  <a:srgbClr val="006FC0"/>
                </a:solidFill>
              </a:rPr>
            </a:br>
            <a:r>
              <a:rPr sz="6000" spc="-10" dirty="0">
                <a:solidFill>
                  <a:srgbClr val="006FC0"/>
                </a:solidFill>
              </a:rPr>
              <a:t>Fuzzy</a:t>
            </a:r>
            <a:r>
              <a:rPr sz="6000" spc="-95" dirty="0">
                <a:solidFill>
                  <a:srgbClr val="006FC0"/>
                </a:solidFill>
              </a:rPr>
              <a:t> </a:t>
            </a:r>
            <a:r>
              <a:rPr sz="6000" spc="-5" dirty="0">
                <a:solidFill>
                  <a:srgbClr val="006FC0"/>
                </a:solidFill>
              </a:rPr>
              <a:t>Logic</a:t>
            </a:r>
            <a:endParaRPr sz="6000" dirty="0"/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6FC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0800" y="4419600"/>
            <a:ext cx="4327525" cy="187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65"/>
              </a:spcBef>
            </a:pPr>
            <a:r>
              <a:rPr lang="en-US" sz="2800" spc="-10" dirty="0">
                <a:latin typeface="Calibri"/>
                <a:cs typeface="Calibri"/>
              </a:rPr>
              <a:t>Dr </a:t>
            </a:r>
            <a:r>
              <a:rPr sz="2800" spc="-10" dirty="0">
                <a:latin typeface="Calibri"/>
                <a:cs typeface="Calibri"/>
              </a:rPr>
              <a:t>Sa</a:t>
            </a:r>
            <a:r>
              <a:rPr lang="en-US" sz="2800" spc="-10" dirty="0">
                <a:latin typeface="Calibri"/>
                <a:cs typeface="Calibri"/>
              </a:rPr>
              <a:t>mar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Hesham</a:t>
            </a:r>
            <a:endParaRPr sz="2800" dirty="0">
              <a:latin typeface="Calibri"/>
              <a:cs typeface="Calibri"/>
            </a:endParaRPr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3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 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 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sz="18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434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sz="1800" i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40" y="1524000"/>
            <a:ext cx="8070850" cy="42005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Fuzzy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logic: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represent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imprecision</a:t>
            </a:r>
            <a:r>
              <a:rPr sz="2000" dirty="0">
                <a:latin typeface="Calibri"/>
                <a:cs typeface="Calibri"/>
              </a:rPr>
              <a:t> in logic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 of </a:t>
            </a:r>
            <a:r>
              <a:rPr sz="2000" i="1" spc="-5" dirty="0">
                <a:latin typeface="Calibri"/>
                <a:cs typeface="Calibri"/>
              </a:rPr>
              <a:t>natural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language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logic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Approximate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reasoning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732914" algn="l"/>
                <a:tab pos="2385695" algn="l"/>
                <a:tab pos="3454400" algn="l"/>
                <a:tab pos="4130675" algn="l"/>
                <a:tab pos="4658360" algn="l"/>
                <a:tab pos="5046980" algn="l"/>
                <a:tab pos="5454015" algn="l"/>
                <a:tab pos="6481445" algn="l"/>
                <a:tab pos="7217409" algn="l"/>
              </a:tabLst>
            </a:pPr>
            <a:r>
              <a:rPr sz="280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things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"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If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	i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i="1" spc="-15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sun</a:t>
            </a:r>
            <a:r>
              <a:rPr sz="2800" i="1" spc="-4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y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warm  </a:t>
            </a:r>
            <a:r>
              <a:rPr sz="2800" i="1" spc="-40" dirty="0">
                <a:solidFill>
                  <a:srgbClr val="00AFEF"/>
                </a:solidFill>
                <a:latin typeface="Calibri"/>
                <a:cs typeface="Calibri"/>
              </a:rPr>
              <a:t>today,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will 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drive</a:t>
            </a:r>
            <a:r>
              <a:rPr sz="2800" i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00AFEF"/>
                </a:solidFill>
                <a:latin typeface="Calibri"/>
                <a:cs typeface="Calibri"/>
              </a:rPr>
              <a:t>fast</a:t>
            </a:r>
            <a:r>
              <a:rPr sz="2800" spc="-20" dirty="0">
                <a:latin typeface="Calibri"/>
                <a:cs typeface="Calibri"/>
              </a:rPr>
              <a:t>"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Measures: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40" dirty="0">
                <a:latin typeface="Calibri"/>
                <a:cs typeface="Calibri"/>
              </a:rPr>
              <a:t>Temp: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{freezing,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cool,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warm,</a:t>
            </a:r>
            <a:r>
              <a:rPr sz="2000" dirty="0">
                <a:latin typeface="Calibri"/>
                <a:cs typeface="Calibri"/>
              </a:rPr>
              <a:t> hot,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 hot}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Cloud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Cover: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{overcast,</a:t>
            </a:r>
            <a:r>
              <a:rPr sz="2000" spc="-5" dirty="0">
                <a:latin typeface="Calibri"/>
                <a:cs typeface="Calibri"/>
              </a:rPr>
              <a:t> partly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cloudy,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sunny}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Speed: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{very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slow,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slow,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fast,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fast}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980" y="421004"/>
            <a:ext cx="564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40" dirty="0">
                <a:solidFill>
                  <a:srgbClr val="565F6C"/>
                </a:solidFill>
                <a:latin typeface="Cambria"/>
                <a:cs typeface="Cambria"/>
              </a:rPr>
              <a:t>WHAT</a:t>
            </a:r>
            <a:r>
              <a:rPr sz="3600" spc="19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600" spc="385" dirty="0">
                <a:solidFill>
                  <a:srgbClr val="565F6C"/>
                </a:solidFill>
                <a:latin typeface="Cambria"/>
                <a:cs typeface="Cambria"/>
              </a:rPr>
              <a:t>IS</a:t>
            </a:r>
            <a:r>
              <a:rPr sz="3600" spc="18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600" spc="409" dirty="0">
                <a:solidFill>
                  <a:srgbClr val="565F6C"/>
                </a:solidFill>
                <a:latin typeface="Cambria"/>
                <a:cs typeface="Cambria"/>
              </a:rPr>
              <a:t>FUZZY</a:t>
            </a:r>
            <a:r>
              <a:rPr sz="3600" spc="20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600" spc="409" dirty="0">
                <a:solidFill>
                  <a:srgbClr val="565F6C"/>
                </a:solidFill>
                <a:latin typeface="Cambria"/>
                <a:cs typeface="Cambria"/>
              </a:rPr>
              <a:t>LOGIC?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09" y="332359"/>
            <a:ext cx="6960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solidFill>
                  <a:srgbClr val="565F6C"/>
                </a:solidFill>
                <a:latin typeface="Cambria"/>
                <a:cs typeface="Cambria"/>
              </a:rPr>
              <a:t>TRADITIONAL</a:t>
            </a:r>
            <a:r>
              <a:rPr sz="2400" spc="14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65" dirty="0">
                <a:solidFill>
                  <a:srgbClr val="565F6C"/>
                </a:solidFill>
                <a:latin typeface="Cambria"/>
                <a:cs typeface="Cambria"/>
              </a:rPr>
              <a:t>REPRESENTATION</a:t>
            </a:r>
            <a:r>
              <a:rPr sz="2400" spc="16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305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315" dirty="0">
                <a:solidFill>
                  <a:srgbClr val="565F6C"/>
                </a:solidFill>
                <a:latin typeface="Cambria"/>
                <a:cs typeface="Cambria"/>
              </a:rPr>
              <a:t>LOGIC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0325" y="2468321"/>
            <a:ext cx="105346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565F6C"/>
                </a:solidFill>
                <a:latin typeface="Cambria"/>
                <a:cs typeface="Cambria"/>
              </a:rPr>
              <a:t>Slow</a:t>
            </a:r>
            <a:endParaRPr sz="2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sz="1800" spc="65" dirty="0">
                <a:latin typeface="Cambria"/>
                <a:cs typeface="Cambria"/>
              </a:rPr>
              <a:t>Speed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143000"/>
            <a:ext cx="1574800" cy="1371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31104" y="2468321"/>
            <a:ext cx="105346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565F6C"/>
                </a:solidFill>
                <a:latin typeface="Cambria"/>
                <a:cs typeface="Cambria"/>
              </a:rPr>
              <a:t>Fast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spc="65" dirty="0">
                <a:latin typeface="Cambria"/>
                <a:cs typeface="Cambria"/>
              </a:rPr>
              <a:t>Speed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4851" y="3588766"/>
            <a:ext cx="312547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bool</a:t>
            </a:r>
            <a:r>
              <a:rPr sz="1800" b="1" spc="-10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speed;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//</a:t>
            </a:r>
            <a:r>
              <a:rPr sz="1800" b="1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get</a:t>
            </a:r>
            <a:r>
              <a:rPr sz="1800" b="1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the</a:t>
            </a:r>
            <a:r>
              <a:rPr sz="1800" b="1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speed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18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speed</a:t>
            </a:r>
            <a:r>
              <a:rPr sz="1800" b="1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==</a:t>
            </a:r>
            <a:r>
              <a:rPr sz="1800" b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0)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//</a:t>
            </a:r>
            <a:r>
              <a:rPr sz="1800" b="1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speed</a:t>
            </a:r>
            <a:r>
              <a:rPr sz="1800" b="1" spc="-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is</a:t>
            </a:r>
            <a:r>
              <a:rPr sz="18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slow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//</a:t>
            </a:r>
            <a:r>
              <a:rPr sz="1800" b="1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speed</a:t>
            </a:r>
            <a:r>
              <a:rPr sz="1800" b="1" spc="-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is</a:t>
            </a:r>
            <a:r>
              <a:rPr sz="18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fast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1066800"/>
            <a:ext cx="1249362" cy="1442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20" y="408559"/>
            <a:ext cx="523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solidFill>
                  <a:srgbClr val="565F6C"/>
                </a:solidFill>
                <a:latin typeface="Cambria"/>
                <a:cs typeface="Cambria"/>
              </a:rPr>
              <a:t>FUZZY</a:t>
            </a:r>
            <a:r>
              <a:rPr sz="2400" spc="8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315" dirty="0">
                <a:solidFill>
                  <a:srgbClr val="565F6C"/>
                </a:solidFill>
                <a:latin typeface="Cambria"/>
                <a:cs typeface="Cambria"/>
              </a:rPr>
              <a:t>LOGIC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70" dirty="0">
                <a:solidFill>
                  <a:srgbClr val="565F6C"/>
                </a:solidFill>
                <a:latin typeface="Cambria"/>
                <a:cs typeface="Cambria"/>
              </a:rPr>
              <a:t>REPRESENTATION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1630171"/>
            <a:ext cx="3241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4480" algn="l"/>
              </a:tabLst>
            </a:pPr>
            <a:r>
              <a:rPr sz="2400" spc="100" dirty="0">
                <a:latin typeface="Cambria"/>
                <a:cs typeface="Cambria"/>
              </a:rPr>
              <a:t>Some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problems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represented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fuzzy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sets.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320" y="3245865"/>
            <a:ext cx="336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4480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Fuzzy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Sets?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2819400"/>
            <a:ext cx="990600" cy="1031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5334000"/>
            <a:ext cx="1333500" cy="1162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1600136"/>
            <a:ext cx="944562" cy="10906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8492" y="4038600"/>
            <a:ext cx="770004" cy="990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12104" y="1719198"/>
            <a:ext cx="132016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565F6C"/>
                </a:solidFill>
                <a:latin typeface="Cambria"/>
                <a:cs typeface="Cambria"/>
              </a:rPr>
              <a:t>Slowest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[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Cambria"/>
                <a:cs typeface="Cambria"/>
              </a:rPr>
              <a:t>0.0</a:t>
            </a:r>
            <a:r>
              <a:rPr sz="18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18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0.25</a:t>
            </a:r>
            <a:r>
              <a:rPr sz="18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12104" y="4157929"/>
            <a:ext cx="1532255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565F6C"/>
                </a:solidFill>
                <a:latin typeface="Cambria"/>
                <a:cs typeface="Cambria"/>
              </a:rPr>
              <a:t>Fast</a:t>
            </a:r>
            <a:endParaRPr sz="2400">
              <a:latin typeface="Cambria"/>
              <a:cs typeface="Cambria"/>
            </a:endParaRPr>
          </a:p>
          <a:p>
            <a:pPr marL="22225">
              <a:lnSpc>
                <a:spcPct val="100000"/>
              </a:lnSpc>
              <a:spcBef>
                <a:spcPts val="1335"/>
              </a:spcBef>
            </a:pP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[</a:t>
            </a:r>
            <a:r>
              <a:rPr sz="18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0.50</a:t>
            </a:r>
            <a:r>
              <a:rPr sz="18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18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0.75</a:t>
            </a:r>
            <a:r>
              <a:rPr sz="18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]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125" dirty="0">
                <a:solidFill>
                  <a:srgbClr val="565F6C"/>
                </a:solidFill>
                <a:latin typeface="Cambria"/>
                <a:cs typeface="Cambria"/>
              </a:rPr>
              <a:t>Fastest</a:t>
            </a:r>
            <a:endParaRPr sz="2400">
              <a:latin typeface="Cambria"/>
              <a:cs typeface="Cambria"/>
            </a:endParaRPr>
          </a:p>
          <a:p>
            <a:pPr marL="98425">
              <a:lnSpc>
                <a:spcPct val="100000"/>
              </a:lnSpc>
              <a:spcBef>
                <a:spcPts val="1935"/>
              </a:spcBef>
            </a:pP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[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0.75</a:t>
            </a:r>
            <a:r>
              <a:rPr sz="18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18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1.00</a:t>
            </a:r>
            <a:r>
              <a:rPr sz="18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2104" y="3014548"/>
            <a:ext cx="145605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565F6C"/>
                </a:solidFill>
                <a:latin typeface="Cambria"/>
                <a:cs typeface="Cambria"/>
              </a:rPr>
              <a:t>Slow</a:t>
            </a:r>
            <a:endParaRPr sz="2400">
              <a:latin typeface="Cambria"/>
              <a:cs typeface="Cambria"/>
            </a:endParaRPr>
          </a:p>
          <a:p>
            <a:pPr marL="22225">
              <a:lnSpc>
                <a:spcPct val="100000"/>
              </a:lnSpc>
              <a:spcBef>
                <a:spcPts val="1335"/>
              </a:spcBef>
            </a:pP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[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0.25</a:t>
            </a:r>
            <a:r>
              <a:rPr sz="18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18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"/>
                <a:cs typeface="Cambria"/>
              </a:rPr>
              <a:t>0.50</a:t>
            </a:r>
            <a:r>
              <a:rPr sz="18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]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520" y="408559"/>
            <a:ext cx="522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solidFill>
                  <a:srgbClr val="565F6C"/>
                </a:solidFill>
                <a:latin typeface="Cambria"/>
                <a:cs typeface="Cambria"/>
              </a:rPr>
              <a:t>FUZZY</a:t>
            </a:r>
            <a:r>
              <a:rPr sz="2400" spc="9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315" dirty="0">
                <a:solidFill>
                  <a:srgbClr val="565F6C"/>
                </a:solidFill>
                <a:latin typeface="Cambria"/>
                <a:cs typeface="Cambria"/>
              </a:rPr>
              <a:t>LOGIC</a:t>
            </a:r>
            <a:r>
              <a:rPr sz="2400" spc="114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65" dirty="0">
                <a:solidFill>
                  <a:srgbClr val="565F6C"/>
                </a:solidFill>
                <a:latin typeface="Cambria"/>
                <a:cs typeface="Cambria"/>
              </a:rPr>
              <a:t>REPRESENTATION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2621026"/>
            <a:ext cx="1116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565F6C"/>
                </a:solidFill>
                <a:latin typeface="Cambria"/>
                <a:cs typeface="Cambria"/>
              </a:rPr>
              <a:t>Slowe</a:t>
            </a:r>
            <a:r>
              <a:rPr sz="2400" spc="70" dirty="0">
                <a:solidFill>
                  <a:srgbClr val="565F6C"/>
                </a:solidFill>
                <a:latin typeface="Cambria"/>
                <a:cs typeface="Cambria"/>
              </a:rPr>
              <a:t>s</a:t>
            </a:r>
            <a:r>
              <a:rPr sz="2400" spc="120" dirty="0">
                <a:solidFill>
                  <a:srgbClr val="565F6C"/>
                </a:solidFill>
                <a:latin typeface="Cambria"/>
                <a:cs typeface="Cambria"/>
              </a:rPr>
              <a:t>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6485" y="2621026"/>
            <a:ext cx="1069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>
                <a:solidFill>
                  <a:srgbClr val="565F6C"/>
                </a:solidFill>
                <a:latin typeface="Cambria"/>
                <a:cs typeface="Cambria"/>
              </a:rPr>
              <a:t>F</a:t>
            </a:r>
            <a:r>
              <a:rPr sz="2400" spc="215" dirty="0">
                <a:solidFill>
                  <a:srgbClr val="565F6C"/>
                </a:solidFill>
                <a:latin typeface="Cambria"/>
                <a:cs typeface="Cambria"/>
              </a:rPr>
              <a:t>a</a:t>
            </a:r>
            <a:r>
              <a:rPr sz="2400" spc="110" dirty="0">
                <a:solidFill>
                  <a:srgbClr val="565F6C"/>
                </a:solidFill>
                <a:latin typeface="Cambria"/>
                <a:cs typeface="Cambria"/>
              </a:rPr>
              <a:t>s</a:t>
            </a:r>
            <a:r>
              <a:rPr sz="2400" spc="90" dirty="0">
                <a:solidFill>
                  <a:srgbClr val="565F6C"/>
                </a:solidFill>
                <a:latin typeface="Cambria"/>
                <a:cs typeface="Cambria"/>
              </a:rPr>
              <a:t>t</a:t>
            </a:r>
            <a:r>
              <a:rPr sz="2400" spc="75" dirty="0">
                <a:solidFill>
                  <a:srgbClr val="565F6C"/>
                </a:solidFill>
                <a:latin typeface="Cambria"/>
                <a:cs typeface="Cambria"/>
              </a:rPr>
              <a:t>est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1066736"/>
            <a:ext cx="7361555" cy="1475740"/>
            <a:chOff x="603250" y="1066736"/>
            <a:chExt cx="7361555" cy="1475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1143000"/>
              <a:ext cx="990600" cy="10318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1066800"/>
              <a:ext cx="1333500" cy="1162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184" y="2221991"/>
              <a:ext cx="7254240" cy="3200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209800"/>
              <a:ext cx="7239000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600" y="2209800"/>
              <a:ext cx="7239000" cy="304800"/>
            </a:xfrm>
            <a:custGeom>
              <a:avLst/>
              <a:gdLst/>
              <a:ahLst/>
              <a:cxnLst/>
              <a:rect l="l" t="t" r="r" b="b"/>
              <a:pathLst>
                <a:path w="7239000" h="304800">
                  <a:moveTo>
                    <a:pt x="0" y="304800"/>
                  </a:moveTo>
                  <a:lnTo>
                    <a:pt x="7239000" y="3048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B90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1066736"/>
              <a:ext cx="944562" cy="10906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8092" y="1143000"/>
              <a:ext cx="770004" cy="990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87651" y="3411982"/>
            <a:ext cx="42811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14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((speed</a:t>
            </a:r>
            <a:r>
              <a:rPr sz="14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&gt;=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0.0)&amp;&amp;(speed</a:t>
            </a:r>
            <a:r>
              <a:rPr sz="14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&lt;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0.25))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6245">
              <a:lnSpc>
                <a:spcPct val="100000"/>
              </a:lnSpc>
              <a:tabLst>
                <a:tab pos="861060" algn="l"/>
              </a:tabLst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//	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speed</a:t>
            </a:r>
            <a:r>
              <a:rPr sz="1400" b="1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is</a:t>
            </a:r>
            <a:r>
              <a:rPr sz="14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slowest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else</a:t>
            </a:r>
            <a:r>
              <a:rPr sz="1400" b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((speed</a:t>
            </a:r>
            <a:r>
              <a:rPr sz="1400" b="1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&gt;=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0.25)&amp;&amp;(speed</a:t>
            </a:r>
            <a:r>
              <a:rPr sz="1400" b="1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&lt;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0.5))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6245">
              <a:lnSpc>
                <a:spcPct val="100000"/>
              </a:lnSpc>
              <a:tabLst>
                <a:tab pos="861060" algn="l"/>
              </a:tabLst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//	speed</a:t>
            </a:r>
            <a:r>
              <a:rPr sz="1400" b="1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is</a:t>
            </a:r>
            <a:r>
              <a:rPr sz="14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slow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else</a:t>
            </a:r>
            <a:r>
              <a:rPr sz="14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14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((speed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&gt;=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0.5)&amp;&amp;(speed</a:t>
            </a:r>
            <a:r>
              <a:rPr sz="14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&lt;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0.75))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6245">
              <a:lnSpc>
                <a:spcPct val="100000"/>
              </a:lnSpc>
              <a:spcBef>
                <a:spcPts val="5"/>
              </a:spcBef>
              <a:tabLst>
                <a:tab pos="861060" algn="l"/>
              </a:tabLst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//	speed</a:t>
            </a:r>
            <a:r>
              <a:rPr sz="1400" b="1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is</a:t>
            </a:r>
            <a:r>
              <a:rPr sz="14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fast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else</a:t>
            </a:r>
            <a:r>
              <a:rPr sz="1400" b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//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speed</a:t>
            </a:r>
            <a:r>
              <a:rPr sz="14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&gt;=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0.75</a:t>
            </a:r>
            <a:r>
              <a:rPr sz="14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&amp;&amp;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speed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&lt;</a:t>
            </a:r>
            <a:r>
              <a:rPr sz="14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1.0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1323" y="6399682"/>
            <a:ext cx="2155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7515" algn="l"/>
              </a:tabLst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//	speed</a:t>
            </a:r>
            <a:r>
              <a:rPr sz="1400" b="1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is</a:t>
            </a:r>
            <a:r>
              <a:rPr sz="14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fastest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7651" y="2621026"/>
            <a:ext cx="1728470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ts val="2875"/>
              </a:lnSpc>
              <a:spcBef>
                <a:spcPts val="100"/>
              </a:spcBef>
            </a:pPr>
            <a:r>
              <a:rPr sz="2400" spc="85" dirty="0">
                <a:solidFill>
                  <a:srgbClr val="565F6C"/>
                </a:solidFill>
                <a:latin typeface="Cambria"/>
                <a:cs typeface="Cambria"/>
              </a:rPr>
              <a:t>Slow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float</a:t>
            </a:r>
            <a:r>
              <a:rPr sz="1400" b="1" spc="-7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speed;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//</a:t>
            </a:r>
            <a:r>
              <a:rPr sz="1400" b="1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get</a:t>
            </a:r>
            <a:r>
              <a:rPr sz="14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the</a:t>
            </a:r>
            <a:r>
              <a:rPr sz="1400" b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ourier New"/>
                <a:cs typeface="Courier New"/>
              </a:rPr>
              <a:t>speed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7651" y="6613347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2504" y="2621026"/>
            <a:ext cx="65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>
                <a:solidFill>
                  <a:srgbClr val="565F6C"/>
                </a:solidFill>
                <a:latin typeface="Cambria"/>
                <a:cs typeface="Cambria"/>
              </a:rPr>
              <a:t>F</a:t>
            </a:r>
            <a:r>
              <a:rPr sz="2400" spc="215" dirty="0">
                <a:solidFill>
                  <a:srgbClr val="565F6C"/>
                </a:solidFill>
                <a:latin typeface="Cambria"/>
                <a:cs typeface="Cambria"/>
              </a:rPr>
              <a:t>a</a:t>
            </a:r>
            <a:r>
              <a:rPr sz="2400" spc="100" dirty="0">
                <a:solidFill>
                  <a:srgbClr val="565F6C"/>
                </a:solidFill>
                <a:latin typeface="Cambria"/>
                <a:cs typeface="Cambria"/>
              </a:rPr>
              <a:t>st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050" y="232613"/>
            <a:ext cx="504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1F487C"/>
                </a:solidFill>
                <a:latin typeface="Arial MT"/>
                <a:cs typeface="Arial MT"/>
              </a:rPr>
              <a:t>ANOTHER</a:t>
            </a:r>
            <a:r>
              <a:rPr sz="4000" spc="-80" dirty="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1F487C"/>
                </a:solidFill>
                <a:latin typeface="Arial MT"/>
                <a:cs typeface="Arial MT"/>
              </a:rPr>
              <a:t>EXAMPLE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5803" y="1075182"/>
            <a:ext cx="4376420" cy="2382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students</a:t>
            </a:r>
          </a:p>
          <a:p>
            <a:pPr marL="3803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(e.g.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Students learning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“Fuzzy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Logic”)</a:t>
            </a:r>
            <a:endParaRPr sz="1800" dirty="0">
              <a:latin typeface="Arial MT"/>
              <a:cs typeface="Arial MT"/>
            </a:endParaRPr>
          </a:p>
          <a:p>
            <a:pPr marL="380365" indent="-343535">
              <a:lnSpc>
                <a:spcPct val="100000"/>
              </a:lnSpc>
              <a:spcBef>
                <a:spcPts val="470"/>
              </a:spcBef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universe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discourse: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C0504D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A40020"/>
                </a:solidFill>
                <a:latin typeface="Trebuchet MS"/>
                <a:cs typeface="Trebuchet MS"/>
              </a:rPr>
              <a:t>“Who</a:t>
            </a:r>
            <a:r>
              <a:rPr sz="2000" spc="-45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A40020"/>
                </a:solidFill>
                <a:latin typeface="Trebuchet MS"/>
                <a:cs typeface="Trebuchet MS"/>
              </a:rPr>
              <a:t>does</a:t>
            </a:r>
            <a:r>
              <a:rPr sz="2000" spc="-15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A40020"/>
                </a:solidFill>
                <a:latin typeface="Trebuchet MS"/>
                <a:cs typeface="Trebuchet MS"/>
              </a:rPr>
              <a:t>have</a:t>
            </a:r>
            <a:r>
              <a:rPr sz="2000" spc="-25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A40020"/>
                </a:solidFill>
                <a:latin typeface="Trebuchet MS"/>
                <a:cs typeface="Trebuchet MS"/>
              </a:rPr>
              <a:t>a</a:t>
            </a:r>
            <a:r>
              <a:rPr sz="2000" spc="-10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A40020"/>
                </a:solidFill>
                <a:latin typeface="Trebuchet MS"/>
                <a:cs typeface="Trebuchet MS"/>
              </a:rPr>
              <a:t>driving</a:t>
            </a:r>
            <a:r>
              <a:rPr sz="2000" spc="-20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A40020"/>
                </a:solidFill>
                <a:latin typeface="Trebuchet MS"/>
                <a:cs typeface="Trebuchet MS"/>
              </a:rPr>
              <a:t>licence?”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C0504D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subset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99"/>
                </a:solidFill>
                <a:latin typeface="Trebuchet MS"/>
                <a:cs typeface="Trebuchet MS"/>
              </a:rPr>
              <a:t>X</a:t>
            </a:r>
            <a:r>
              <a:rPr sz="2000" spc="-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99"/>
                </a:solidFill>
                <a:latin typeface="Trebuchet MS"/>
                <a:cs typeface="Trebuchet MS"/>
              </a:rPr>
              <a:t>=</a:t>
            </a:r>
            <a:r>
              <a:rPr sz="2000" spc="-1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99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Trebuchet MS"/>
                <a:cs typeface="Trebuchet MS"/>
              </a:rPr>
              <a:t>(Crisp)</a:t>
            </a:r>
            <a:r>
              <a:rPr sz="2000" spc="-1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99"/>
                </a:solidFill>
                <a:latin typeface="Trebuchet MS"/>
                <a:cs typeface="Trebuchet MS"/>
              </a:rPr>
              <a:t>Set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C0504D"/>
                </a:solidFill>
                <a:latin typeface="Symbol"/>
                <a:cs typeface="Symbol"/>
              </a:rPr>
              <a:t></a:t>
            </a:r>
            <a:r>
              <a:rPr sz="2000" spc="-5" dirty="0">
                <a:solidFill>
                  <a:srgbClr val="C0504D"/>
                </a:solidFill>
                <a:latin typeface="Trebuchet MS"/>
                <a:cs typeface="Trebuchet MS"/>
              </a:rPr>
              <a:t>(X)</a:t>
            </a:r>
            <a:r>
              <a:rPr sz="2000" spc="-3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C0504D"/>
                </a:solidFill>
                <a:latin typeface="Trebuchet MS"/>
                <a:cs typeface="Trebuchet MS"/>
              </a:rPr>
              <a:t>=</a:t>
            </a:r>
            <a:r>
              <a:rPr sz="2000" spc="-1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Trebuchet MS"/>
                <a:cs typeface="Trebuchet MS"/>
              </a:rPr>
              <a:t>CHARACTERISTIC </a:t>
            </a:r>
            <a:r>
              <a:rPr sz="2000" dirty="0">
                <a:solidFill>
                  <a:srgbClr val="C0504D"/>
                </a:solidFill>
                <a:latin typeface="Trebuchet MS"/>
                <a:cs typeface="Trebuchet MS"/>
              </a:rPr>
              <a:t>FUNCTION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4475" y="1167511"/>
            <a:ext cx="387985" cy="828040"/>
            <a:chOff x="244475" y="1167511"/>
            <a:chExt cx="387985" cy="828040"/>
          </a:xfrm>
        </p:grpSpPr>
        <p:sp>
          <p:nvSpPr>
            <p:cNvPr id="5" name="object 5"/>
            <p:cNvSpPr/>
            <p:nvPr/>
          </p:nvSpPr>
          <p:spPr>
            <a:xfrm>
              <a:off x="250825" y="1309751"/>
              <a:ext cx="375285" cy="679450"/>
            </a:xfrm>
            <a:custGeom>
              <a:avLst/>
              <a:gdLst/>
              <a:ahLst/>
              <a:cxnLst/>
              <a:rect l="l" t="t" r="r" b="b"/>
              <a:pathLst>
                <a:path w="375284" h="679450">
                  <a:moveTo>
                    <a:pt x="214096" y="271779"/>
                  </a:moveTo>
                  <a:lnTo>
                    <a:pt x="0" y="679450"/>
                  </a:lnTo>
                </a:path>
                <a:path w="375284" h="679450">
                  <a:moveTo>
                    <a:pt x="214096" y="271779"/>
                  </a:moveTo>
                  <a:lnTo>
                    <a:pt x="374675" y="679450"/>
                  </a:lnTo>
                </a:path>
                <a:path w="375284" h="679450">
                  <a:moveTo>
                    <a:pt x="214096" y="271779"/>
                  </a:moveTo>
                  <a:lnTo>
                    <a:pt x="214096" y="0"/>
                  </a:lnTo>
                </a:path>
                <a:path w="375284" h="679450">
                  <a:moveTo>
                    <a:pt x="214096" y="90550"/>
                  </a:moveTo>
                  <a:lnTo>
                    <a:pt x="53530" y="181228"/>
                  </a:lnTo>
                </a:path>
                <a:path w="375284" h="679450">
                  <a:moveTo>
                    <a:pt x="214096" y="90550"/>
                  </a:moveTo>
                  <a:lnTo>
                    <a:pt x="374675" y="1812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523" y="1167511"/>
              <a:ext cx="226796" cy="17576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33247" y="1167511"/>
            <a:ext cx="387985" cy="828040"/>
            <a:chOff x="833247" y="1167511"/>
            <a:chExt cx="387985" cy="828040"/>
          </a:xfrm>
        </p:grpSpPr>
        <p:sp>
          <p:nvSpPr>
            <p:cNvPr id="8" name="object 8"/>
            <p:cNvSpPr/>
            <p:nvPr/>
          </p:nvSpPr>
          <p:spPr>
            <a:xfrm>
              <a:off x="839597" y="1309751"/>
              <a:ext cx="375285" cy="679450"/>
            </a:xfrm>
            <a:custGeom>
              <a:avLst/>
              <a:gdLst/>
              <a:ahLst/>
              <a:cxnLst/>
              <a:rect l="l" t="t" r="r" b="b"/>
              <a:pathLst>
                <a:path w="375284" h="679450">
                  <a:moveTo>
                    <a:pt x="214096" y="271779"/>
                  </a:moveTo>
                  <a:lnTo>
                    <a:pt x="0" y="679450"/>
                  </a:lnTo>
                </a:path>
                <a:path w="375284" h="679450">
                  <a:moveTo>
                    <a:pt x="214096" y="271779"/>
                  </a:moveTo>
                  <a:lnTo>
                    <a:pt x="374675" y="679450"/>
                  </a:lnTo>
                </a:path>
                <a:path w="375284" h="679450">
                  <a:moveTo>
                    <a:pt x="214096" y="271779"/>
                  </a:moveTo>
                  <a:lnTo>
                    <a:pt x="214096" y="0"/>
                  </a:lnTo>
                </a:path>
                <a:path w="375284" h="679450">
                  <a:moveTo>
                    <a:pt x="214096" y="90550"/>
                  </a:moveTo>
                  <a:lnTo>
                    <a:pt x="53517" y="181228"/>
                  </a:lnTo>
                </a:path>
                <a:path w="375284" h="679450">
                  <a:moveTo>
                    <a:pt x="214096" y="90550"/>
                  </a:moveTo>
                  <a:lnTo>
                    <a:pt x="374675" y="1812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295" y="1167511"/>
              <a:ext cx="226796" cy="1757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064257" y="1167511"/>
            <a:ext cx="387985" cy="828040"/>
            <a:chOff x="2064257" y="1167511"/>
            <a:chExt cx="387985" cy="828040"/>
          </a:xfrm>
        </p:grpSpPr>
        <p:sp>
          <p:nvSpPr>
            <p:cNvPr id="11" name="object 11"/>
            <p:cNvSpPr/>
            <p:nvPr/>
          </p:nvSpPr>
          <p:spPr>
            <a:xfrm>
              <a:off x="2070607" y="1309751"/>
              <a:ext cx="375285" cy="679450"/>
            </a:xfrm>
            <a:custGeom>
              <a:avLst/>
              <a:gdLst/>
              <a:ahLst/>
              <a:cxnLst/>
              <a:rect l="l" t="t" r="r" b="b"/>
              <a:pathLst>
                <a:path w="375285" h="679450">
                  <a:moveTo>
                    <a:pt x="214122" y="271779"/>
                  </a:moveTo>
                  <a:lnTo>
                    <a:pt x="0" y="679450"/>
                  </a:lnTo>
                </a:path>
                <a:path w="375285" h="679450">
                  <a:moveTo>
                    <a:pt x="214122" y="271779"/>
                  </a:moveTo>
                  <a:lnTo>
                    <a:pt x="374777" y="679450"/>
                  </a:lnTo>
                </a:path>
                <a:path w="375285" h="679450">
                  <a:moveTo>
                    <a:pt x="214122" y="271779"/>
                  </a:moveTo>
                  <a:lnTo>
                    <a:pt x="214122" y="0"/>
                  </a:lnTo>
                </a:path>
                <a:path w="375285" h="679450">
                  <a:moveTo>
                    <a:pt x="214122" y="90550"/>
                  </a:moveTo>
                  <a:lnTo>
                    <a:pt x="53593" y="181228"/>
                  </a:lnTo>
                </a:path>
                <a:path w="375285" h="679450">
                  <a:moveTo>
                    <a:pt x="214122" y="90550"/>
                  </a:moveTo>
                  <a:lnTo>
                    <a:pt x="374777" y="1812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1318" y="1167511"/>
              <a:ext cx="226822" cy="17576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830573" y="1167511"/>
            <a:ext cx="387985" cy="828040"/>
            <a:chOff x="3830573" y="1167511"/>
            <a:chExt cx="387985" cy="828040"/>
          </a:xfrm>
        </p:grpSpPr>
        <p:sp>
          <p:nvSpPr>
            <p:cNvPr id="14" name="object 14"/>
            <p:cNvSpPr/>
            <p:nvPr/>
          </p:nvSpPr>
          <p:spPr>
            <a:xfrm>
              <a:off x="3836923" y="1309751"/>
              <a:ext cx="375285" cy="679450"/>
            </a:xfrm>
            <a:custGeom>
              <a:avLst/>
              <a:gdLst/>
              <a:ahLst/>
              <a:cxnLst/>
              <a:rect l="l" t="t" r="r" b="b"/>
              <a:pathLst>
                <a:path w="375285" h="679450">
                  <a:moveTo>
                    <a:pt x="214122" y="271779"/>
                  </a:moveTo>
                  <a:lnTo>
                    <a:pt x="0" y="679450"/>
                  </a:lnTo>
                </a:path>
                <a:path w="375285" h="679450">
                  <a:moveTo>
                    <a:pt x="214122" y="271779"/>
                  </a:moveTo>
                  <a:lnTo>
                    <a:pt x="374776" y="679450"/>
                  </a:lnTo>
                </a:path>
                <a:path w="375285" h="679450">
                  <a:moveTo>
                    <a:pt x="214122" y="271779"/>
                  </a:moveTo>
                  <a:lnTo>
                    <a:pt x="214122" y="0"/>
                  </a:lnTo>
                </a:path>
                <a:path w="375285" h="679450">
                  <a:moveTo>
                    <a:pt x="214122" y="90550"/>
                  </a:moveTo>
                  <a:lnTo>
                    <a:pt x="53593" y="181228"/>
                  </a:lnTo>
                </a:path>
                <a:path w="375285" h="679450">
                  <a:moveTo>
                    <a:pt x="214122" y="90550"/>
                  </a:moveTo>
                  <a:lnTo>
                    <a:pt x="374776" y="1812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7634" y="1167511"/>
              <a:ext cx="226822" cy="17576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241801" y="1167511"/>
            <a:ext cx="387985" cy="828040"/>
            <a:chOff x="3241801" y="1167511"/>
            <a:chExt cx="387985" cy="828040"/>
          </a:xfrm>
        </p:grpSpPr>
        <p:sp>
          <p:nvSpPr>
            <p:cNvPr id="17" name="object 17"/>
            <p:cNvSpPr/>
            <p:nvPr/>
          </p:nvSpPr>
          <p:spPr>
            <a:xfrm>
              <a:off x="3248151" y="1309751"/>
              <a:ext cx="375285" cy="679450"/>
            </a:xfrm>
            <a:custGeom>
              <a:avLst/>
              <a:gdLst/>
              <a:ahLst/>
              <a:cxnLst/>
              <a:rect l="l" t="t" r="r" b="b"/>
              <a:pathLst>
                <a:path w="375285" h="679450">
                  <a:moveTo>
                    <a:pt x="214122" y="271779"/>
                  </a:moveTo>
                  <a:lnTo>
                    <a:pt x="0" y="679450"/>
                  </a:lnTo>
                </a:path>
                <a:path w="375285" h="679450">
                  <a:moveTo>
                    <a:pt x="214122" y="271779"/>
                  </a:moveTo>
                  <a:lnTo>
                    <a:pt x="374776" y="679450"/>
                  </a:lnTo>
                </a:path>
                <a:path w="375285" h="679450">
                  <a:moveTo>
                    <a:pt x="214122" y="271779"/>
                  </a:moveTo>
                  <a:lnTo>
                    <a:pt x="214122" y="0"/>
                  </a:lnTo>
                </a:path>
                <a:path w="375285" h="679450">
                  <a:moveTo>
                    <a:pt x="214122" y="90550"/>
                  </a:moveTo>
                  <a:lnTo>
                    <a:pt x="53594" y="181228"/>
                  </a:lnTo>
                </a:path>
                <a:path w="375285" h="679450">
                  <a:moveTo>
                    <a:pt x="214122" y="90550"/>
                  </a:moveTo>
                  <a:lnTo>
                    <a:pt x="374776" y="1812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8862" y="1167511"/>
              <a:ext cx="226822" cy="17576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22019" y="1058925"/>
            <a:ext cx="441325" cy="936625"/>
            <a:chOff x="1422019" y="1058925"/>
            <a:chExt cx="441325" cy="936625"/>
          </a:xfrm>
        </p:grpSpPr>
        <p:sp>
          <p:nvSpPr>
            <p:cNvPr id="20" name="object 20"/>
            <p:cNvSpPr/>
            <p:nvPr/>
          </p:nvSpPr>
          <p:spPr>
            <a:xfrm>
              <a:off x="1481836" y="1332610"/>
              <a:ext cx="321310" cy="243204"/>
            </a:xfrm>
            <a:custGeom>
              <a:avLst/>
              <a:gdLst/>
              <a:ahLst/>
              <a:cxnLst/>
              <a:rect l="l" t="t" r="r" b="b"/>
              <a:pathLst>
                <a:path w="321310" h="243205">
                  <a:moveTo>
                    <a:pt x="160655" y="243204"/>
                  </a:moveTo>
                  <a:lnTo>
                    <a:pt x="160655" y="0"/>
                  </a:lnTo>
                </a:path>
                <a:path w="321310" h="243205">
                  <a:moveTo>
                    <a:pt x="160655" y="81152"/>
                  </a:moveTo>
                  <a:lnTo>
                    <a:pt x="0" y="162178"/>
                  </a:lnTo>
                </a:path>
                <a:path w="321310" h="243205">
                  <a:moveTo>
                    <a:pt x="160655" y="81152"/>
                  </a:moveTo>
                  <a:lnTo>
                    <a:pt x="321182" y="1621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1836" y="1600072"/>
              <a:ext cx="321310" cy="340995"/>
            </a:xfrm>
            <a:custGeom>
              <a:avLst/>
              <a:gdLst/>
              <a:ahLst/>
              <a:cxnLst/>
              <a:rect l="l" t="t" r="r" b="b"/>
              <a:pathLst>
                <a:path w="321310" h="340994">
                  <a:moveTo>
                    <a:pt x="160655" y="0"/>
                  </a:moveTo>
                  <a:lnTo>
                    <a:pt x="0" y="340487"/>
                  </a:lnTo>
                  <a:lnTo>
                    <a:pt x="321182" y="340487"/>
                  </a:lnTo>
                  <a:lnTo>
                    <a:pt x="16065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1836" y="1600072"/>
              <a:ext cx="321310" cy="340995"/>
            </a:xfrm>
            <a:custGeom>
              <a:avLst/>
              <a:gdLst/>
              <a:ahLst/>
              <a:cxnLst/>
              <a:rect l="l" t="t" r="r" b="b"/>
              <a:pathLst>
                <a:path w="321310" h="340994">
                  <a:moveTo>
                    <a:pt x="0" y="340487"/>
                  </a:moveTo>
                  <a:lnTo>
                    <a:pt x="160655" y="0"/>
                  </a:lnTo>
                  <a:lnTo>
                    <a:pt x="321182" y="340487"/>
                  </a:lnTo>
                  <a:lnTo>
                    <a:pt x="0" y="3404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1836" y="1940559"/>
              <a:ext cx="321310" cy="48895"/>
            </a:xfrm>
            <a:custGeom>
              <a:avLst/>
              <a:gdLst/>
              <a:ahLst/>
              <a:cxnLst/>
              <a:rect l="l" t="t" r="r" b="b"/>
              <a:pathLst>
                <a:path w="321310" h="48894">
                  <a:moveTo>
                    <a:pt x="107060" y="0"/>
                  </a:moveTo>
                  <a:lnTo>
                    <a:pt x="107060" y="48640"/>
                  </a:lnTo>
                </a:path>
                <a:path w="321310" h="48894">
                  <a:moveTo>
                    <a:pt x="107060" y="48640"/>
                  </a:moveTo>
                  <a:lnTo>
                    <a:pt x="0" y="48640"/>
                  </a:lnTo>
                </a:path>
                <a:path w="321310" h="48894">
                  <a:moveTo>
                    <a:pt x="214121" y="0"/>
                  </a:moveTo>
                  <a:lnTo>
                    <a:pt x="214121" y="48640"/>
                  </a:lnTo>
                </a:path>
                <a:path w="321310" h="48894">
                  <a:moveTo>
                    <a:pt x="214121" y="48640"/>
                  </a:moveTo>
                  <a:lnTo>
                    <a:pt x="321182" y="486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9080" y="1156080"/>
              <a:ext cx="226821" cy="20726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28369" y="1065275"/>
              <a:ext cx="428625" cy="194945"/>
            </a:xfrm>
            <a:custGeom>
              <a:avLst/>
              <a:gdLst/>
              <a:ahLst/>
              <a:cxnLst/>
              <a:rect l="l" t="t" r="r" b="b"/>
              <a:pathLst>
                <a:path w="428625" h="194944">
                  <a:moveTo>
                    <a:pt x="214122" y="0"/>
                  </a:moveTo>
                  <a:lnTo>
                    <a:pt x="165031" y="5132"/>
                  </a:lnTo>
                  <a:lnTo>
                    <a:pt x="119965" y="19752"/>
                  </a:lnTo>
                  <a:lnTo>
                    <a:pt x="80207" y="42697"/>
                  </a:lnTo>
                  <a:lnTo>
                    <a:pt x="47046" y="72802"/>
                  </a:lnTo>
                  <a:lnTo>
                    <a:pt x="21766" y="108903"/>
                  </a:lnTo>
                  <a:lnTo>
                    <a:pt x="5656" y="149836"/>
                  </a:lnTo>
                  <a:lnTo>
                    <a:pt x="0" y="194437"/>
                  </a:lnTo>
                  <a:lnTo>
                    <a:pt x="107061" y="194437"/>
                  </a:lnTo>
                  <a:lnTo>
                    <a:pt x="115466" y="156573"/>
                  </a:lnTo>
                  <a:lnTo>
                    <a:pt x="138398" y="125650"/>
                  </a:lnTo>
                  <a:lnTo>
                    <a:pt x="172426" y="104800"/>
                  </a:lnTo>
                  <a:lnTo>
                    <a:pt x="214122" y="97154"/>
                  </a:lnTo>
                  <a:lnTo>
                    <a:pt x="255764" y="104800"/>
                  </a:lnTo>
                  <a:lnTo>
                    <a:pt x="289798" y="125650"/>
                  </a:lnTo>
                  <a:lnTo>
                    <a:pt x="312759" y="156573"/>
                  </a:lnTo>
                  <a:lnTo>
                    <a:pt x="321182" y="194437"/>
                  </a:lnTo>
                  <a:lnTo>
                    <a:pt x="428244" y="194437"/>
                  </a:lnTo>
                  <a:lnTo>
                    <a:pt x="422587" y="149836"/>
                  </a:lnTo>
                  <a:lnTo>
                    <a:pt x="406477" y="108903"/>
                  </a:lnTo>
                  <a:lnTo>
                    <a:pt x="381197" y="72802"/>
                  </a:lnTo>
                  <a:lnTo>
                    <a:pt x="348036" y="42697"/>
                  </a:lnTo>
                  <a:lnTo>
                    <a:pt x="308278" y="19752"/>
                  </a:lnTo>
                  <a:lnTo>
                    <a:pt x="263212" y="5132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28369" y="1065275"/>
              <a:ext cx="428625" cy="194945"/>
            </a:xfrm>
            <a:custGeom>
              <a:avLst/>
              <a:gdLst/>
              <a:ahLst/>
              <a:cxnLst/>
              <a:rect l="l" t="t" r="r" b="b"/>
              <a:pathLst>
                <a:path w="428625" h="194944">
                  <a:moveTo>
                    <a:pt x="107061" y="194437"/>
                  </a:moveTo>
                  <a:lnTo>
                    <a:pt x="115466" y="156573"/>
                  </a:lnTo>
                  <a:lnTo>
                    <a:pt x="138398" y="125650"/>
                  </a:lnTo>
                  <a:lnTo>
                    <a:pt x="172426" y="104800"/>
                  </a:lnTo>
                  <a:lnTo>
                    <a:pt x="214122" y="97154"/>
                  </a:lnTo>
                  <a:lnTo>
                    <a:pt x="255764" y="104800"/>
                  </a:lnTo>
                  <a:lnTo>
                    <a:pt x="289798" y="125650"/>
                  </a:lnTo>
                  <a:lnTo>
                    <a:pt x="312759" y="156573"/>
                  </a:lnTo>
                  <a:lnTo>
                    <a:pt x="321182" y="194437"/>
                  </a:lnTo>
                  <a:lnTo>
                    <a:pt x="428244" y="194437"/>
                  </a:lnTo>
                  <a:lnTo>
                    <a:pt x="422587" y="149836"/>
                  </a:lnTo>
                  <a:lnTo>
                    <a:pt x="406477" y="108903"/>
                  </a:lnTo>
                  <a:lnTo>
                    <a:pt x="381197" y="72802"/>
                  </a:lnTo>
                  <a:lnTo>
                    <a:pt x="348036" y="42697"/>
                  </a:lnTo>
                  <a:lnTo>
                    <a:pt x="308278" y="19752"/>
                  </a:lnTo>
                  <a:lnTo>
                    <a:pt x="263212" y="5132"/>
                  </a:lnTo>
                  <a:lnTo>
                    <a:pt x="214122" y="0"/>
                  </a:lnTo>
                  <a:lnTo>
                    <a:pt x="165031" y="5132"/>
                  </a:lnTo>
                  <a:lnTo>
                    <a:pt x="119965" y="19752"/>
                  </a:lnTo>
                  <a:lnTo>
                    <a:pt x="80207" y="42697"/>
                  </a:lnTo>
                  <a:lnTo>
                    <a:pt x="47046" y="72802"/>
                  </a:lnTo>
                  <a:lnTo>
                    <a:pt x="21766" y="108903"/>
                  </a:lnTo>
                  <a:lnTo>
                    <a:pt x="5656" y="149836"/>
                  </a:lnTo>
                  <a:lnTo>
                    <a:pt x="0" y="194437"/>
                  </a:lnTo>
                  <a:lnTo>
                    <a:pt x="107061" y="19443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653029" y="1058925"/>
            <a:ext cx="441325" cy="936625"/>
            <a:chOff x="2653029" y="1058925"/>
            <a:chExt cx="441325" cy="936625"/>
          </a:xfrm>
        </p:grpSpPr>
        <p:sp>
          <p:nvSpPr>
            <p:cNvPr id="28" name="object 28"/>
            <p:cNvSpPr/>
            <p:nvPr/>
          </p:nvSpPr>
          <p:spPr>
            <a:xfrm>
              <a:off x="2712973" y="1332610"/>
              <a:ext cx="321310" cy="243204"/>
            </a:xfrm>
            <a:custGeom>
              <a:avLst/>
              <a:gdLst/>
              <a:ahLst/>
              <a:cxnLst/>
              <a:rect l="l" t="t" r="r" b="b"/>
              <a:pathLst>
                <a:path w="321310" h="243205">
                  <a:moveTo>
                    <a:pt x="160527" y="243204"/>
                  </a:moveTo>
                  <a:lnTo>
                    <a:pt x="160527" y="0"/>
                  </a:lnTo>
                </a:path>
                <a:path w="321310" h="243205">
                  <a:moveTo>
                    <a:pt x="160527" y="81152"/>
                  </a:moveTo>
                  <a:lnTo>
                    <a:pt x="0" y="162178"/>
                  </a:lnTo>
                </a:path>
                <a:path w="321310" h="243205">
                  <a:moveTo>
                    <a:pt x="160527" y="81152"/>
                  </a:moveTo>
                  <a:lnTo>
                    <a:pt x="321182" y="1621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12973" y="1600072"/>
              <a:ext cx="321310" cy="340995"/>
            </a:xfrm>
            <a:custGeom>
              <a:avLst/>
              <a:gdLst/>
              <a:ahLst/>
              <a:cxnLst/>
              <a:rect l="l" t="t" r="r" b="b"/>
              <a:pathLst>
                <a:path w="321310" h="340994">
                  <a:moveTo>
                    <a:pt x="160527" y="0"/>
                  </a:moveTo>
                  <a:lnTo>
                    <a:pt x="0" y="340487"/>
                  </a:lnTo>
                  <a:lnTo>
                    <a:pt x="321182" y="34048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12973" y="1600072"/>
              <a:ext cx="321310" cy="340995"/>
            </a:xfrm>
            <a:custGeom>
              <a:avLst/>
              <a:gdLst/>
              <a:ahLst/>
              <a:cxnLst/>
              <a:rect l="l" t="t" r="r" b="b"/>
              <a:pathLst>
                <a:path w="321310" h="340994">
                  <a:moveTo>
                    <a:pt x="0" y="340487"/>
                  </a:moveTo>
                  <a:lnTo>
                    <a:pt x="160527" y="0"/>
                  </a:lnTo>
                  <a:lnTo>
                    <a:pt x="321182" y="340487"/>
                  </a:lnTo>
                  <a:lnTo>
                    <a:pt x="0" y="3404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2973" y="1940559"/>
              <a:ext cx="321310" cy="48895"/>
            </a:xfrm>
            <a:custGeom>
              <a:avLst/>
              <a:gdLst/>
              <a:ahLst/>
              <a:cxnLst/>
              <a:rect l="l" t="t" r="r" b="b"/>
              <a:pathLst>
                <a:path w="321310" h="48894">
                  <a:moveTo>
                    <a:pt x="107061" y="0"/>
                  </a:moveTo>
                  <a:lnTo>
                    <a:pt x="107061" y="48640"/>
                  </a:lnTo>
                </a:path>
                <a:path w="321310" h="48894">
                  <a:moveTo>
                    <a:pt x="107061" y="48640"/>
                  </a:moveTo>
                  <a:lnTo>
                    <a:pt x="0" y="48640"/>
                  </a:lnTo>
                </a:path>
                <a:path w="321310" h="48894">
                  <a:moveTo>
                    <a:pt x="214121" y="0"/>
                  </a:moveTo>
                  <a:lnTo>
                    <a:pt x="214121" y="48640"/>
                  </a:lnTo>
                </a:path>
                <a:path w="321310" h="48894">
                  <a:moveTo>
                    <a:pt x="214121" y="48640"/>
                  </a:moveTo>
                  <a:lnTo>
                    <a:pt x="321182" y="486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0090" y="1156080"/>
              <a:ext cx="226821" cy="20726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659379" y="1065275"/>
              <a:ext cx="428625" cy="194945"/>
            </a:xfrm>
            <a:custGeom>
              <a:avLst/>
              <a:gdLst/>
              <a:ahLst/>
              <a:cxnLst/>
              <a:rect l="l" t="t" r="r" b="b"/>
              <a:pathLst>
                <a:path w="428625" h="194944">
                  <a:moveTo>
                    <a:pt x="214121" y="0"/>
                  </a:moveTo>
                  <a:lnTo>
                    <a:pt x="165031" y="5132"/>
                  </a:lnTo>
                  <a:lnTo>
                    <a:pt x="119965" y="19752"/>
                  </a:lnTo>
                  <a:lnTo>
                    <a:pt x="80207" y="42697"/>
                  </a:lnTo>
                  <a:lnTo>
                    <a:pt x="47046" y="72802"/>
                  </a:lnTo>
                  <a:lnTo>
                    <a:pt x="21766" y="108903"/>
                  </a:lnTo>
                  <a:lnTo>
                    <a:pt x="5656" y="149836"/>
                  </a:lnTo>
                  <a:lnTo>
                    <a:pt x="0" y="194437"/>
                  </a:lnTo>
                  <a:lnTo>
                    <a:pt x="107061" y="194437"/>
                  </a:lnTo>
                  <a:lnTo>
                    <a:pt x="115484" y="156573"/>
                  </a:lnTo>
                  <a:lnTo>
                    <a:pt x="138445" y="125650"/>
                  </a:lnTo>
                  <a:lnTo>
                    <a:pt x="172479" y="104800"/>
                  </a:lnTo>
                  <a:lnTo>
                    <a:pt x="214121" y="97154"/>
                  </a:lnTo>
                  <a:lnTo>
                    <a:pt x="255817" y="104800"/>
                  </a:lnTo>
                  <a:lnTo>
                    <a:pt x="289845" y="125650"/>
                  </a:lnTo>
                  <a:lnTo>
                    <a:pt x="312777" y="156573"/>
                  </a:lnTo>
                  <a:lnTo>
                    <a:pt x="321182" y="194437"/>
                  </a:lnTo>
                  <a:lnTo>
                    <a:pt x="428244" y="194437"/>
                  </a:lnTo>
                  <a:lnTo>
                    <a:pt x="422587" y="149836"/>
                  </a:lnTo>
                  <a:lnTo>
                    <a:pt x="406477" y="108903"/>
                  </a:lnTo>
                  <a:lnTo>
                    <a:pt x="381197" y="72802"/>
                  </a:lnTo>
                  <a:lnTo>
                    <a:pt x="348036" y="42697"/>
                  </a:lnTo>
                  <a:lnTo>
                    <a:pt x="308278" y="19752"/>
                  </a:lnTo>
                  <a:lnTo>
                    <a:pt x="263212" y="5132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59379" y="1065275"/>
              <a:ext cx="428625" cy="194945"/>
            </a:xfrm>
            <a:custGeom>
              <a:avLst/>
              <a:gdLst/>
              <a:ahLst/>
              <a:cxnLst/>
              <a:rect l="l" t="t" r="r" b="b"/>
              <a:pathLst>
                <a:path w="428625" h="194944">
                  <a:moveTo>
                    <a:pt x="107061" y="194437"/>
                  </a:moveTo>
                  <a:lnTo>
                    <a:pt x="115484" y="156573"/>
                  </a:lnTo>
                  <a:lnTo>
                    <a:pt x="138445" y="125650"/>
                  </a:lnTo>
                  <a:lnTo>
                    <a:pt x="172479" y="104800"/>
                  </a:lnTo>
                  <a:lnTo>
                    <a:pt x="214121" y="97154"/>
                  </a:lnTo>
                  <a:lnTo>
                    <a:pt x="255817" y="104800"/>
                  </a:lnTo>
                  <a:lnTo>
                    <a:pt x="289845" y="125650"/>
                  </a:lnTo>
                  <a:lnTo>
                    <a:pt x="312777" y="156573"/>
                  </a:lnTo>
                  <a:lnTo>
                    <a:pt x="321182" y="194437"/>
                  </a:lnTo>
                  <a:lnTo>
                    <a:pt x="428244" y="194437"/>
                  </a:lnTo>
                  <a:lnTo>
                    <a:pt x="422587" y="149836"/>
                  </a:lnTo>
                  <a:lnTo>
                    <a:pt x="406477" y="108903"/>
                  </a:lnTo>
                  <a:lnTo>
                    <a:pt x="381197" y="72802"/>
                  </a:lnTo>
                  <a:lnTo>
                    <a:pt x="348036" y="42697"/>
                  </a:lnTo>
                  <a:lnTo>
                    <a:pt x="308278" y="19752"/>
                  </a:lnTo>
                  <a:lnTo>
                    <a:pt x="263212" y="5132"/>
                  </a:lnTo>
                  <a:lnTo>
                    <a:pt x="214121" y="0"/>
                  </a:lnTo>
                  <a:lnTo>
                    <a:pt x="165031" y="5132"/>
                  </a:lnTo>
                  <a:lnTo>
                    <a:pt x="119965" y="19752"/>
                  </a:lnTo>
                  <a:lnTo>
                    <a:pt x="80207" y="42697"/>
                  </a:lnTo>
                  <a:lnTo>
                    <a:pt x="47046" y="72802"/>
                  </a:lnTo>
                  <a:lnTo>
                    <a:pt x="21766" y="108903"/>
                  </a:lnTo>
                  <a:lnTo>
                    <a:pt x="5656" y="149836"/>
                  </a:lnTo>
                  <a:lnTo>
                    <a:pt x="0" y="194437"/>
                  </a:lnTo>
                  <a:lnTo>
                    <a:pt x="107061" y="19443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27012" y="2476500"/>
            <a:ext cx="438150" cy="887730"/>
            <a:chOff x="227012" y="2476500"/>
            <a:chExt cx="438150" cy="887730"/>
          </a:xfrm>
        </p:grpSpPr>
        <p:sp>
          <p:nvSpPr>
            <p:cNvPr id="36" name="object 36"/>
            <p:cNvSpPr/>
            <p:nvPr/>
          </p:nvSpPr>
          <p:spPr>
            <a:xfrm>
              <a:off x="233362" y="2482850"/>
              <a:ext cx="425450" cy="875030"/>
            </a:xfrm>
            <a:custGeom>
              <a:avLst/>
              <a:gdLst/>
              <a:ahLst/>
              <a:cxnLst/>
              <a:rect l="l" t="t" r="r" b="b"/>
              <a:pathLst>
                <a:path w="425450" h="875029">
                  <a:moveTo>
                    <a:pt x="212432" y="488696"/>
                  </a:moveTo>
                  <a:lnTo>
                    <a:pt x="0" y="874776"/>
                  </a:lnTo>
                </a:path>
                <a:path w="425450" h="875029">
                  <a:moveTo>
                    <a:pt x="212432" y="488696"/>
                  </a:moveTo>
                  <a:lnTo>
                    <a:pt x="371767" y="874776"/>
                  </a:lnTo>
                </a:path>
                <a:path w="425450" h="875029">
                  <a:moveTo>
                    <a:pt x="212432" y="488696"/>
                  </a:moveTo>
                  <a:lnTo>
                    <a:pt x="212432" y="230759"/>
                  </a:lnTo>
                </a:path>
                <a:path w="425450" h="875029">
                  <a:moveTo>
                    <a:pt x="212445" y="317626"/>
                  </a:moveTo>
                  <a:lnTo>
                    <a:pt x="53111" y="403225"/>
                  </a:lnTo>
                </a:path>
                <a:path w="425450" h="875029">
                  <a:moveTo>
                    <a:pt x="212432" y="317626"/>
                  </a:moveTo>
                  <a:lnTo>
                    <a:pt x="4248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235" y="2579115"/>
              <a:ext cx="225132" cy="16649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09980" y="2579116"/>
            <a:ext cx="384810" cy="784860"/>
            <a:chOff x="809980" y="2579116"/>
            <a:chExt cx="384810" cy="784860"/>
          </a:xfrm>
        </p:grpSpPr>
        <p:sp>
          <p:nvSpPr>
            <p:cNvPr id="39" name="object 39"/>
            <p:cNvSpPr/>
            <p:nvPr/>
          </p:nvSpPr>
          <p:spPr>
            <a:xfrm>
              <a:off x="816330" y="2714117"/>
              <a:ext cx="372110" cy="643890"/>
            </a:xfrm>
            <a:custGeom>
              <a:avLst/>
              <a:gdLst/>
              <a:ahLst/>
              <a:cxnLst/>
              <a:rect l="l" t="t" r="r" b="b"/>
              <a:pathLst>
                <a:path w="372109" h="643889">
                  <a:moveTo>
                    <a:pt x="212445" y="257429"/>
                  </a:moveTo>
                  <a:lnTo>
                    <a:pt x="0" y="643509"/>
                  </a:lnTo>
                </a:path>
                <a:path w="372109" h="643889">
                  <a:moveTo>
                    <a:pt x="212445" y="257429"/>
                  </a:moveTo>
                  <a:lnTo>
                    <a:pt x="371767" y="643509"/>
                  </a:lnTo>
                </a:path>
                <a:path w="372109" h="643889">
                  <a:moveTo>
                    <a:pt x="212445" y="257429"/>
                  </a:moveTo>
                  <a:lnTo>
                    <a:pt x="212445" y="0"/>
                  </a:lnTo>
                </a:path>
                <a:path w="372109" h="643889">
                  <a:moveTo>
                    <a:pt x="212445" y="85852"/>
                  </a:moveTo>
                  <a:lnTo>
                    <a:pt x="53111" y="171577"/>
                  </a:lnTo>
                </a:path>
                <a:path w="372109" h="643889">
                  <a:moveTo>
                    <a:pt x="212445" y="85852"/>
                  </a:moveTo>
                  <a:lnTo>
                    <a:pt x="371767" y="1715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6203" y="2579116"/>
              <a:ext cx="225132" cy="167132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394205" y="2476500"/>
            <a:ext cx="1073785" cy="887730"/>
            <a:chOff x="1394205" y="2476500"/>
            <a:chExt cx="1073785" cy="887730"/>
          </a:xfrm>
        </p:grpSpPr>
        <p:sp>
          <p:nvSpPr>
            <p:cNvPr id="42" name="object 42"/>
            <p:cNvSpPr/>
            <p:nvPr/>
          </p:nvSpPr>
          <p:spPr>
            <a:xfrm>
              <a:off x="1453641" y="2482850"/>
              <a:ext cx="582930" cy="483234"/>
            </a:xfrm>
            <a:custGeom>
              <a:avLst/>
              <a:gdLst/>
              <a:ahLst/>
              <a:cxnLst/>
              <a:rect l="l" t="t" r="r" b="b"/>
              <a:pathLst>
                <a:path w="582930" h="483235">
                  <a:moveTo>
                    <a:pt x="159385" y="482980"/>
                  </a:moveTo>
                  <a:lnTo>
                    <a:pt x="159385" y="253619"/>
                  </a:lnTo>
                </a:path>
                <a:path w="582930" h="483235">
                  <a:moveTo>
                    <a:pt x="159385" y="330453"/>
                  </a:moveTo>
                  <a:lnTo>
                    <a:pt x="0" y="406019"/>
                  </a:lnTo>
                </a:path>
                <a:path w="582930" h="483235">
                  <a:moveTo>
                    <a:pt x="159385" y="330453"/>
                  </a:moveTo>
                  <a:lnTo>
                    <a:pt x="5829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53641" y="2988563"/>
              <a:ext cx="317500" cy="323850"/>
            </a:xfrm>
            <a:custGeom>
              <a:avLst/>
              <a:gdLst/>
              <a:ahLst/>
              <a:cxnLst/>
              <a:rect l="l" t="t" r="r" b="b"/>
              <a:pathLst>
                <a:path w="317500" h="323850">
                  <a:moveTo>
                    <a:pt x="158750" y="0"/>
                  </a:moveTo>
                  <a:lnTo>
                    <a:pt x="0" y="323469"/>
                  </a:lnTo>
                  <a:lnTo>
                    <a:pt x="317372" y="3234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53641" y="2988563"/>
              <a:ext cx="317500" cy="323850"/>
            </a:xfrm>
            <a:custGeom>
              <a:avLst/>
              <a:gdLst/>
              <a:ahLst/>
              <a:cxnLst/>
              <a:rect l="l" t="t" r="r" b="b"/>
              <a:pathLst>
                <a:path w="317500" h="323850">
                  <a:moveTo>
                    <a:pt x="0" y="323469"/>
                  </a:moveTo>
                  <a:lnTo>
                    <a:pt x="158750" y="0"/>
                  </a:lnTo>
                  <a:lnTo>
                    <a:pt x="317372" y="323469"/>
                  </a:lnTo>
                  <a:lnTo>
                    <a:pt x="0" y="3234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53641" y="3312033"/>
              <a:ext cx="317500" cy="45720"/>
            </a:xfrm>
            <a:custGeom>
              <a:avLst/>
              <a:gdLst/>
              <a:ahLst/>
              <a:cxnLst/>
              <a:rect l="l" t="t" r="r" b="b"/>
              <a:pathLst>
                <a:path w="317500" h="45720">
                  <a:moveTo>
                    <a:pt x="106172" y="0"/>
                  </a:moveTo>
                  <a:lnTo>
                    <a:pt x="106172" y="45592"/>
                  </a:lnTo>
                </a:path>
                <a:path w="317500" h="45720">
                  <a:moveTo>
                    <a:pt x="106172" y="45592"/>
                  </a:moveTo>
                  <a:lnTo>
                    <a:pt x="0" y="45592"/>
                  </a:lnTo>
                </a:path>
                <a:path w="317500" h="45720">
                  <a:moveTo>
                    <a:pt x="211201" y="0"/>
                  </a:moveTo>
                  <a:lnTo>
                    <a:pt x="211201" y="45592"/>
                  </a:lnTo>
                </a:path>
                <a:path w="317500" h="45720">
                  <a:moveTo>
                    <a:pt x="211201" y="45592"/>
                  </a:moveTo>
                  <a:lnTo>
                    <a:pt x="317372" y="455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377" y="2569082"/>
              <a:ext cx="223901" cy="19646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00555" y="2482850"/>
              <a:ext cx="424180" cy="184785"/>
            </a:xfrm>
            <a:custGeom>
              <a:avLst/>
              <a:gdLst/>
              <a:ahLst/>
              <a:cxnLst/>
              <a:rect l="l" t="t" r="r" b="b"/>
              <a:pathLst>
                <a:path w="424180" h="184785">
                  <a:moveTo>
                    <a:pt x="211835" y="0"/>
                  </a:moveTo>
                  <a:lnTo>
                    <a:pt x="163272" y="4870"/>
                  </a:lnTo>
                  <a:lnTo>
                    <a:pt x="118687" y="18744"/>
                  </a:lnTo>
                  <a:lnTo>
                    <a:pt x="79354" y="40518"/>
                  </a:lnTo>
                  <a:lnTo>
                    <a:pt x="46546" y="69087"/>
                  </a:lnTo>
                  <a:lnTo>
                    <a:pt x="21535" y="103349"/>
                  </a:lnTo>
                  <a:lnTo>
                    <a:pt x="5596" y="142198"/>
                  </a:lnTo>
                  <a:lnTo>
                    <a:pt x="0" y="184530"/>
                  </a:lnTo>
                  <a:lnTo>
                    <a:pt x="105918" y="184530"/>
                  </a:lnTo>
                  <a:lnTo>
                    <a:pt x="114234" y="148566"/>
                  </a:lnTo>
                  <a:lnTo>
                    <a:pt x="136921" y="119221"/>
                  </a:lnTo>
                  <a:lnTo>
                    <a:pt x="170586" y="99448"/>
                  </a:lnTo>
                  <a:lnTo>
                    <a:pt x="211835" y="92201"/>
                  </a:lnTo>
                  <a:lnTo>
                    <a:pt x="253031" y="99448"/>
                  </a:lnTo>
                  <a:lnTo>
                    <a:pt x="286702" y="119221"/>
                  </a:lnTo>
                  <a:lnTo>
                    <a:pt x="309419" y="148566"/>
                  </a:lnTo>
                  <a:lnTo>
                    <a:pt x="317754" y="184530"/>
                  </a:lnTo>
                  <a:lnTo>
                    <a:pt x="423671" y="184530"/>
                  </a:lnTo>
                  <a:lnTo>
                    <a:pt x="418075" y="142198"/>
                  </a:lnTo>
                  <a:lnTo>
                    <a:pt x="402136" y="103349"/>
                  </a:lnTo>
                  <a:lnTo>
                    <a:pt x="377125" y="69088"/>
                  </a:lnTo>
                  <a:lnTo>
                    <a:pt x="344317" y="40518"/>
                  </a:lnTo>
                  <a:lnTo>
                    <a:pt x="304984" y="18744"/>
                  </a:lnTo>
                  <a:lnTo>
                    <a:pt x="260399" y="4870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00555" y="2482850"/>
              <a:ext cx="424180" cy="184785"/>
            </a:xfrm>
            <a:custGeom>
              <a:avLst/>
              <a:gdLst/>
              <a:ahLst/>
              <a:cxnLst/>
              <a:rect l="l" t="t" r="r" b="b"/>
              <a:pathLst>
                <a:path w="424180" h="184785">
                  <a:moveTo>
                    <a:pt x="105918" y="184530"/>
                  </a:moveTo>
                  <a:lnTo>
                    <a:pt x="114234" y="148566"/>
                  </a:lnTo>
                  <a:lnTo>
                    <a:pt x="136921" y="119221"/>
                  </a:lnTo>
                  <a:lnTo>
                    <a:pt x="170586" y="99448"/>
                  </a:lnTo>
                  <a:lnTo>
                    <a:pt x="211835" y="92201"/>
                  </a:lnTo>
                  <a:lnTo>
                    <a:pt x="253031" y="99448"/>
                  </a:lnTo>
                  <a:lnTo>
                    <a:pt x="286702" y="119221"/>
                  </a:lnTo>
                  <a:lnTo>
                    <a:pt x="309419" y="148566"/>
                  </a:lnTo>
                  <a:lnTo>
                    <a:pt x="317754" y="184530"/>
                  </a:lnTo>
                  <a:lnTo>
                    <a:pt x="423671" y="184530"/>
                  </a:lnTo>
                  <a:lnTo>
                    <a:pt x="418075" y="142198"/>
                  </a:lnTo>
                  <a:lnTo>
                    <a:pt x="402136" y="103349"/>
                  </a:lnTo>
                  <a:lnTo>
                    <a:pt x="377125" y="69088"/>
                  </a:lnTo>
                  <a:lnTo>
                    <a:pt x="344317" y="40518"/>
                  </a:lnTo>
                  <a:lnTo>
                    <a:pt x="304984" y="18744"/>
                  </a:lnTo>
                  <a:lnTo>
                    <a:pt x="260399" y="4870"/>
                  </a:lnTo>
                  <a:lnTo>
                    <a:pt x="211835" y="0"/>
                  </a:lnTo>
                  <a:lnTo>
                    <a:pt x="163272" y="4870"/>
                  </a:lnTo>
                  <a:lnTo>
                    <a:pt x="118687" y="18744"/>
                  </a:lnTo>
                  <a:lnTo>
                    <a:pt x="79354" y="40518"/>
                  </a:lnTo>
                  <a:lnTo>
                    <a:pt x="46546" y="69087"/>
                  </a:lnTo>
                  <a:lnTo>
                    <a:pt x="21535" y="103349"/>
                  </a:lnTo>
                  <a:lnTo>
                    <a:pt x="5596" y="142198"/>
                  </a:lnTo>
                  <a:lnTo>
                    <a:pt x="0" y="184530"/>
                  </a:lnTo>
                  <a:lnTo>
                    <a:pt x="105918" y="1845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6572" y="2482850"/>
              <a:ext cx="425450" cy="875030"/>
            </a:xfrm>
            <a:custGeom>
              <a:avLst/>
              <a:gdLst/>
              <a:ahLst/>
              <a:cxnLst/>
              <a:rect l="l" t="t" r="r" b="b"/>
              <a:pathLst>
                <a:path w="425450" h="875029">
                  <a:moveTo>
                    <a:pt x="212470" y="488696"/>
                  </a:moveTo>
                  <a:lnTo>
                    <a:pt x="0" y="874776"/>
                  </a:lnTo>
                </a:path>
                <a:path w="425450" h="875029">
                  <a:moveTo>
                    <a:pt x="212470" y="488696"/>
                  </a:moveTo>
                  <a:lnTo>
                    <a:pt x="371855" y="874776"/>
                  </a:lnTo>
                </a:path>
                <a:path w="425450" h="875029">
                  <a:moveTo>
                    <a:pt x="212470" y="488696"/>
                  </a:moveTo>
                  <a:lnTo>
                    <a:pt x="212470" y="230759"/>
                  </a:lnTo>
                </a:path>
                <a:path w="425450" h="875029">
                  <a:moveTo>
                    <a:pt x="212470" y="317626"/>
                  </a:moveTo>
                  <a:lnTo>
                    <a:pt x="53212" y="403225"/>
                  </a:lnTo>
                </a:path>
                <a:path w="425450" h="875029">
                  <a:moveTo>
                    <a:pt x="212470" y="317626"/>
                  </a:moveTo>
                  <a:lnTo>
                    <a:pt x="42494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6520" y="2579115"/>
              <a:ext cx="225044" cy="166497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614422" y="2476500"/>
            <a:ext cx="436880" cy="887730"/>
            <a:chOff x="2614422" y="2476500"/>
            <a:chExt cx="436880" cy="887730"/>
          </a:xfrm>
        </p:grpSpPr>
        <p:sp>
          <p:nvSpPr>
            <p:cNvPr id="52" name="object 52"/>
            <p:cNvSpPr/>
            <p:nvPr/>
          </p:nvSpPr>
          <p:spPr>
            <a:xfrm>
              <a:off x="2673731" y="2736088"/>
              <a:ext cx="318135" cy="230504"/>
            </a:xfrm>
            <a:custGeom>
              <a:avLst/>
              <a:gdLst/>
              <a:ahLst/>
              <a:cxnLst/>
              <a:rect l="l" t="t" r="r" b="b"/>
              <a:pathLst>
                <a:path w="318135" h="230505">
                  <a:moveTo>
                    <a:pt x="158876" y="230124"/>
                  </a:moveTo>
                  <a:lnTo>
                    <a:pt x="158876" y="0"/>
                  </a:lnTo>
                </a:path>
                <a:path w="318135" h="230505">
                  <a:moveTo>
                    <a:pt x="158876" y="76708"/>
                  </a:moveTo>
                  <a:lnTo>
                    <a:pt x="0" y="153415"/>
                  </a:lnTo>
                </a:path>
                <a:path w="318135" h="230505">
                  <a:moveTo>
                    <a:pt x="158876" y="76708"/>
                  </a:moveTo>
                  <a:lnTo>
                    <a:pt x="317754" y="1534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73731" y="2989198"/>
              <a:ext cx="318135" cy="322580"/>
            </a:xfrm>
            <a:custGeom>
              <a:avLst/>
              <a:gdLst/>
              <a:ahLst/>
              <a:cxnLst/>
              <a:rect l="l" t="t" r="r" b="b"/>
              <a:pathLst>
                <a:path w="318135" h="322579">
                  <a:moveTo>
                    <a:pt x="158876" y="0"/>
                  </a:moveTo>
                  <a:lnTo>
                    <a:pt x="0" y="322325"/>
                  </a:lnTo>
                  <a:lnTo>
                    <a:pt x="317754" y="322325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73731" y="2989198"/>
              <a:ext cx="318135" cy="322580"/>
            </a:xfrm>
            <a:custGeom>
              <a:avLst/>
              <a:gdLst/>
              <a:ahLst/>
              <a:cxnLst/>
              <a:rect l="l" t="t" r="r" b="b"/>
              <a:pathLst>
                <a:path w="318135" h="322579">
                  <a:moveTo>
                    <a:pt x="0" y="322325"/>
                  </a:moveTo>
                  <a:lnTo>
                    <a:pt x="158876" y="0"/>
                  </a:lnTo>
                  <a:lnTo>
                    <a:pt x="317754" y="322325"/>
                  </a:lnTo>
                  <a:lnTo>
                    <a:pt x="0" y="3223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73731" y="3311525"/>
              <a:ext cx="318135" cy="46355"/>
            </a:xfrm>
            <a:custGeom>
              <a:avLst/>
              <a:gdLst/>
              <a:ahLst/>
              <a:cxnLst/>
              <a:rect l="l" t="t" r="r" b="b"/>
              <a:pathLst>
                <a:path w="318135" h="46354">
                  <a:moveTo>
                    <a:pt x="105918" y="0"/>
                  </a:moveTo>
                  <a:lnTo>
                    <a:pt x="105918" y="46100"/>
                  </a:lnTo>
                </a:path>
                <a:path w="318135" h="46354">
                  <a:moveTo>
                    <a:pt x="105918" y="46100"/>
                  </a:moveTo>
                  <a:lnTo>
                    <a:pt x="0" y="46100"/>
                  </a:lnTo>
                </a:path>
                <a:path w="318135" h="46354">
                  <a:moveTo>
                    <a:pt x="211836" y="0"/>
                  </a:moveTo>
                  <a:lnTo>
                    <a:pt x="211836" y="46100"/>
                  </a:lnTo>
                </a:path>
                <a:path w="318135" h="46354">
                  <a:moveTo>
                    <a:pt x="211836" y="46100"/>
                  </a:moveTo>
                  <a:lnTo>
                    <a:pt x="317754" y="46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0340" y="2568575"/>
              <a:ext cx="224536" cy="19685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620772" y="2482850"/>
              <a:ext cx="424180" cy="184150"/>
            </a:xfrm>
            <a:custGeom>
              <a:avLst/>
              <a:gdLst/>
              <a:ahLst/>
              <a:cxnLst/>
              <a:rect l="l" t="t" r="r" b="b"/>
              <a:pathLst>
                <a:path w="424180" h="184150">
                  <a:moveTo>
                    <a:pt x="211835" y="0"/>
                  </a:moveTo>
                  <a:lnTo>
                    <a:pt x="163272" y="4862"/>
                  </a:lnTo>
                  <a:lnTo>
                    <a:pt x="118687" y="18713"/>
                  </a:lnTo>
                  <a:lnTo>
                    <a:pt x="79354" y="40448"/>
                  </a:lnTo>
                  <a:lnTo>
                    <a:pt x="46546" y="68963"/>
                  </a:lnTo>
                  <a:lnTo>
                    <a:pt x="21535" y="103155"/>
                  </a:lnTo>
                  <a:lnTo>
                    <a:pt x="5596" y="141918"/>
                  </a:lnTo>
                  <a:lnTo>
                    <a:pt x="0" y="184150"/>
                  </a:lnTo>
                  <a:lnTo>
                    <a:pt x="105917" y="184150"/>
                  </a:lnTo>
                  <a:lnTo>
                    <a:pt x="114252" y="148332"/>
                  </a:lnTo>
                  <a:lnTo>
                    <a:pt x="136969" y="119062"/>
                  </a:lnTo>
                  <a:lnTo>
                    <a:pt x="170640" y="99317"/>
                  </a:lnTo>
                  <a:lnTo>
                    <a:pt x="211835" y="92075"/>
                  </a:lnTo>
                  <a:lnTo>
                    <a:pt x="253085" y="99317"/>
                  </a:lnTo>
                  <a:lnTo>
                    <a:pt x="286750" y="119062"/>
                  </a:lnTo>
                  <a:lnTo>
                    <a:pt x="309437" y="148332"/>
                  </a:lnTo>
                  <a:lnTo>
                    <a:pt x="317753" y="184150"/>
                  </a:lnTo>
                  <a:lnTo>
                    <a:pt x="423671" y="184150"/>
                  </a:lnTo>
                  <a:lnTo>
                    <a:pt x="418075" y="141918"/>
                  </a:lnTo>
                  <a:lnTo>
                    <a:pt x="402136" y="103155"/>
                  </a:lnTo>
                  <a:lnTo>
                    <a:pt x="377125" y="68963"/>
                  </a:lnTo>
                  <a:lnTo>
                    <a:pt x="344317" y="40448"/>
                  </a:lnTo>
                  <a:lnTo>
                    <a:pt x="304984" y="18713"/>
                  </a:lnTo>
                  <a:lnTo>
                    <a:pt x="260399" y="4862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20772" y="2482850"/>
              <a:ext cx="424180" cy="184150"/>
            </a:xfrm>
            <a:custGeom>
              <a:avLst/>
              <a:gdLst/>
              <a:ahLst/>
              <a:cxnLst/>
              <a:rect l="l" t="t" r="r" b="b"/>
              <a:pathLst>
                <a:path w="424180" h="184150">
                  <a:moveTo>
                    <a:pt x="105917" y="184150"/>
                  </a:moveTo>
                  <a:lnTo>
                    <a:pt x="114252" y="148332"/>
                  </a:lnTo>
                  <a:lnTo>
                    <a:pt x="136969" y="119062"/>
                  </a:lnTo>
                  <a:lnTo>
                    <a:pt x="170640" y="99317"/>
                  </a:lnTo>
                  <a:lnTo>
                    <a:pt x="211835" y="92075"/>
                  </a:lnTo>
                  <a:lnTo>
                    <a:pt x="253085" y="99317"/>
                  </a:lnTo>
                  <a:lnTo>
                    <a:pt x="286750" y="119062"/>
                  </a:lnTo>
                  <a:lnTo>
                    <a:pt x="309437" y="148332"/>
                  </a:lnTo>
                  <a:lnTo>
                    <a:pt x="317753" y="184150"/>
                  </a:lnTo>
                  <a:lnTo>
                    <a:pt x="423671" y="184150"/>
                  </a:lnTo>
                  <a:lnTo>
                    <a:pt x="418075" y="141918"/>
                  </a:lnTo>
                  <a:lnTo>
                    <a:pt x="402136" y="103155"/>
                  </a:lnTo>
                  <a:lnTo>
                    <a:pt x="377125" y="68963"/>
                  </a:lnTo>
                  <a:lnTo>
                    <a:pt x="344317" y="40448"/>
                  </a:lnTo>
                  <a:lnTo>
                    <a:pt x="304984" y="18713"/>
                  </a:lnTo>
                  <a:lnTo>
                    <a:pt x="260399" y="4862"/>
                  </a:lnTo>
                  <a:lnTo>
                    <a:pt x="211835" y="0"/>
                  </a:lnTo>
                  <a:lnTo>
                    <a:pt x="163272" y="4862"/>
                  </a:lnTo>
                  <a:lnTo>
                    <a:pt x="118687" y="18713"/>
                  </a:lnTo>
                  <a:lnTo>
                    <a:pt x="79354" y="40448"/>
                  </a:lnTo>
                  <a:lnTo>
                    <a:pt x="46546" y="68963"/>
                  </a:lnTo>
                  <a:lnTo>
                    <a:pt x="21535" y="103155"/>
                  </a:lnTo>
                  <a:lnTo>
                    <a:pt x="5596" y="141918"/>
                  </a:lnTo>
                  <a:lnTo>
                    <a:pt x="0" y="184150"/>
                  </a:lnTo>
                  <a:lnTo>
                    <a:pt x="105917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197479" y="2476500"/>
            <a:ext cx="437515" cy="887730"/>
            <a:chOff x="3197479" y="2476500"/>
            <a:chExt cx="437515" cy="887730"/>
          </a:xfrm>
        </p:grpSpPr>
        <p:sp>
          <p:nvSpPr>
            <p:cNvPr id="60" name="object 60"/>
            <p:cNvSpPr/>
            <p:nvPr/>
          </p:nvSpPr>
          <p:spPr>
            <a:xfrm>
              <a:off x="3203829" y="2482850"/>
              <a:ext cx="424815" cy="875030"/>
            </a:xfrm>
            <a:custGeom>
              <a:avLst/>
              <a:gdLst/>
              <a:ahLst/>
              <a:cxnLst/>
              <a:rect l="l" t="t" r="r" b="b"/>
              <a:pathLst>
                <a:path w="424814" h="875029">
                  <a:moveTo>
                    <a:pt x="212344" y="488696"/>
                  </a:moveTo>
                  <a:lnTo>
                    <a:pt x="0" y="874776"/>
                  </a:lnTo>
                </a:path>
                <a:path w="424814" h="875029">
                  <a:moveTo>
                    <a:pt x="212344" y="488696"/>
                  </a:moveTo>
                  <a:lnTo>
                    <a:pt x="371729" y="874776"/>
                  </a:lnTo>
                </a:path>
                <a:path w="424814" h="875029">
                  <a:moveTo>
                    <a:pt x="212344" y="488696"/>
                  </a:moveTo>
                  <a:lnTo>
                    <a:pt x="212344" y="230759"/>
                  </a:lnTo>
                </a:path>
                <a:path w="424814" h="875029">
                  <a:moveTo>
                    <a:pt x="212344" y="317626"/>
                  </a:moveTo>
                  <a:lnTo>
                    <a:pt x="53085" y="403225"/>
                  </a:lnTo>
                </a:path>
                <a:path w="424814" h="875029">
                  <a:moveTo>
                    <a:pt x="212344" y="317626"/>
                  </a:moveTo>
                  <a:lnTo>
                    <a:pt x="42481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03651" y="2579115"/>
              <a:ext cx="225171" cy="166497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3780409" y="2476500"/>
            <a:ext cx="438150" cy="887730"/>
            <a:chOff x="3780409" y="2476500"/>
            <a:chExt cx="438150" cy="887730"/>
          </a:xfrm>
        </p:grpSpPr>
        <p:sp>
          <p:nvSpPr>
            <p:cNvPr id="63" name="object 63"/>
            <p:cNvSpPr/>
            <p:nvPr/>
          </p:nvSpPr>
          <p:spPr>
            <a:xfrm>
              <a:off x="3786759" y="2482850"/>
              <a:ext cx="425450" cy="875030"/>
            </a:xfrm>
            <a:custGeom>
              <a:avLst/>
              <a:gdLst/>
              <a:ahLst/>
              <a:cxnLst/>
              <a:rect l="l" t="t" r="r" b="b"/>
              <a:pathLst>
                <a:path w="425450" h="875029">
                  <a:moveTo>
                    <a:pt x="212470" y="488696"/>
                  </a:moveTo>
                  <a:lnTo>
                    <a:pt x="0" y="874776"/>
                  </a:lnTo>
                </a:path>
                <a:path w="425450" h="875029">
                  <a:moveTo>
                    <a:pt x="212470" y="488696"/>
                  </a:moveTo>
                  <a:lnTo>
                    <a:pt x="371728" y="874776"/>
                  </a:lnTo>
                </a:path>
                <a:path w="425450" h="875029">
                  <a:moveTo>
                    <a:pt x="212470" y="488696"/>
                  </a:moveTo>
                  <a:lnTo>
                    <a:pt x="212470" y="230759"/>
                  </a:lnTo>
                </a:path>
                <a:path w="425450" h="875029">
                  <a:moveTo>
                    <a:pt x="212470" y="317626"/>
                  </a:moveTo>
                  <a:lnTo>
                    <a:pt x="53086" y="403225"/>
                  </a:lnTo>
                </a:path>
                <a:path w="425450" h="875029">
                  <a:moveTo>
                    <a:pt x="212470" y="317626"/>
                  </a:moveTo>
                  <a:lnTo>
                    <a:pt x="42494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86581" y="2579115"/>
              <a:ext cx="225171" cy="166497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710133" y="4322698"/>
            <a:ext cx="401320" cy="829310"/>
            <a:chOff x="710133" y="4322698"/>
            <a:chExt cx="401320" cy="829310"/>
          </a:xfrm>
        </p:grpSpPr>
        <p:sp>
          <p:nvSpPr>
            <p:cNvPr id="66" name="object 66"/>
            <p:cNvSpPr/>
            <p:nvPr/>
          </p:nvSpPr>
          <p:spPr>
            <a:xfrm>
              <a:off x="716483" y="4465065"/>
              <a:ext cx="388620" cy="680085"/>
            </a:xfrm>
            <a:custGeom>
              <a:avLst/>
              <a:gdLst/>
              <a:ahLst/>
              <a:cxnLst/>
              <a:rect l="l" t="t" r="r" b="b"/>
              <a:pathLst>
                <a:path w="388619" h="680085">
                  <a:moveTo>
                    <a:pt x="221716" y="272033"/>
                  </a:moveTo>
                  <a:lnTo>
                    <a:pt x="0" y="680084"/>
                  </a:lnTo>
                </a:path>
                <a:path w="388619" h="680085">
                  <a:moveTo>
                    <a:pt x="221716" y="272033"/>
                  </a:moveTo>
                  <a:lnTo>
                    <a:pt x="387997" y="680084"/>
                  </a:lnTo>
                </a:path>
                <a:path w="388619" h="680085">
                  <a:moveTo>
                    <a:pt x="221716" y="272033"/>
                  </a:moveTo>
                  <a:lnTo>
                    <a:pt x="221716" y="0"/>
                  </a:lnTo>
                </a:path>
                <a:path w="388619" h="680085">
                  <a:moveTo>
                    <a:pt x="221716" y="90677"/>
                  </a:moveTo>
                  <a:lnTo>
                    <a:pt x="55435" y="181355"/>
                  </a:lnTo>
                </a:path>
                <a:path w="388619" h="680085">
                  <a:moveTo>
                    <a:pt x="221716" y="90677"/>
                  </a:moveTo>
                  <a:lnTo>
                    <a:pt x="387997" y="1813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0991" y="4322698"/>
              <a:ext cx="234416" cy="17602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1320038" y="4214748"/>
            <a:ext cx="1148080" cy="937260"/>
            <a:chOff x="1320038" y="4214748"/>
            <a:chExt cx="1148080" cy="937260"/>
          </a:xfrm>
        </p:grpSpPr>
        <p:sp>
          <p:nvSpPr>
            <p:cNvPr id="69" name="object 69"/>
            <p:cNvSpPr/>
            <p:nvPr/>
          </p:nvSpPr>
          <p:spPr>
            <a:xfrm>
              <a:off x="1381887" y="4221098"/>
              <a:ext cx="608965" cy="510540"/>
            </a:xfrm>
            <a:custGeom>
              <a:avLst/>
              <a:gdLst/>
              <a:ahLst/>
              <a:cxnLst/>
              <a:rect l="l" t="t" r="r" b="b"/>
              <a:pathLst>
                <a:path w="608964" h="510539">
                  <a:moveTo>
                    <a:pt x="166369" y="510158"/>
                  </a:moveTo>
                  <a:lnTo>
                    <a:pt x="166369" y="267969"/>
                  </a:lnTo>
                </a:path>
                <a:path w="608964" h="510539">
                  <a:moveTo>
                    <a:pt x="166369" y="349123"/>
                  </a:moveTo>
                  <a:lnTo>
                    <a:pt x="0" y="428878"/>
                  </a:lnTo>
                </a:path>
                <a:path w="608964" h="510539">
                  <a:moveTo>
                    <a:pt x="166369" y="349123"/>
                  </a:moveTo>
                  <a:lnTo>
                    <a:pt x="60883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81887" y="4755387"/>
              <a:ext cx="331470" cy="341630"/>
            </a:xfrm>
            <a:custGeom>
              <a:avLst/>
              <a:gdLst/>
              <a:ahLst/>
              <a:cxnLst/>
              <a:rect l="l" t="t" r="r" b="b"/>
              <a:pathLst>
                <a:path w="331469" h="341629">
                  <a:moveTo>
                    <a:pt x="165734" y="0"/>
                  </a:moveTo>
                  <a:lnTo>
                    <a:pt x="0" y="341503"/>
                  </a:lnTo>
                  <a:lnTo>
                    <a:pt x="331469" y="341503"/>
                  </a:lnTo>
                  <a:lnTo>
                    <a:pt x="1657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81887" y="4755387"/>
              <a:ext cx="331470" cy="341630"/>
            </a:xfrm>
            <a:custGeom>
              <a:avLst/>
              <a:gdLst/>
              <a:ahLst/>
              <a:cxnLst/>
              <a:rect l="l" t="t" r="r" b="b"/>
              <a:pathLst>
                <a:path w="331469" h="341629">
                  <a:moveTo>
                    <a:pt x="0" y="341503"/>
                  </a:moveTo>
                  <a:lnTo>
                    <a:pt x="165734" y="0"/>
                  </a:lnTo>
                  <a:lnTo>
                    <a:pt x="331469" y="341503"/>
                  </a:lnTo>
                  <a:lnTo>
                    <a:pt x="0" y="3415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81887" y="5096890"/>
              <a:ext cx="331470" cy="48260"/>
            </a:xfrm>
            <a:custGeom>
              <a:avLst/>
              <a:gdLst/>
              <a:ahLst/>
              <a:cxnLst/>
              <a:rect l="l" t="t" r="r" b="b"/>
              <a:pathLst>
                <a:path w="331469" h="48260">
                  <a:moveTo>
                    <a:pt x="110871" y="0"/>
                  </a:moveTo>
                  <a:lnTo>
                    <a:pt x="110871" y="48132"/>
                  </a:lnTo>
                </a:path>
                <a:path w="331469" h="48260">
                  <a:moveTo>
                    <a:pt x="110871" y="48132"/>
                  </a:moveTo>
                  <a:lnTo>
                    <a:pt x="0" y="48132"/>
                  </a:lnTo>
                </a:path>
                <a:path w="331469" h="48260">
                  <a:moveTo>
                    <a:pt x="220599" y="0"/>
                  </a:moveTo>
                  <a:lnTo>
                    <a:pt x="220599" y="48132"/>
                  </a:lnTo>
                </a:path>
                <a:path w="331469" h="48260">
                  <a:moveTo>
                    <a:pt x="220599" y="48132"/>
                  </a:moveTo>
                  <a:lnTo>
                    <a:pt x="331469" y="481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1036" y="4312665"/>
              <a:ext cx="233171" cy="20675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326388" y="4221098"/>
              <a:ext cx="442595" cy="194945"/>
            </a:xfrm>
            <a:custGeom>
              <a:avLst/>
              <a:gdLst/>
              <a:ahLst/>
              <a:cxnLst/>
              <a:rect l="l" t="t" r="r" b="b"/>
              <a:pathLst>
                <a:path w="442594" h="194945">
                  <a:moveTo>
                    <a:pt x="221234" y="0"/>
                  </a:moveTo>
                  <a:lnTo>
                    <a:pt x="170510" y="5147"/>
                  </a:lnTo>
                  <a:lnTo>
                    <a:pt x="123945" y="19809"/>
                  </a:lnTo>
                  <a:lnTo>
                    <a:pt x="82867" y="42817"/>
                  </a:lnTo>
                  <a:lnTo>
                    <a:pt x="48605" y="73003"/>
                  </a:lnTo>
                  <a:lnTo>
                    <a:pt x="22488" y="109199"/>
                  </a:lnTo>
                  <a:lnTo>
                    <a:pt x="5843" y="150236"/>
                  </a:lnTo>
                  <a:lnTo>
                    <a:pt x="0" y="194944"/>
                  </a:lnTo>
                  <a:lnTo>
                    <a:pt x="110617" y="194944"/>
                  </a:lnTo>
                  <a:lnTo>
                    <a:pt x="119310" y="157007"/>
                  </a:lnTo>
                  <a:lnTo>
                    <a:pt x="143017" y="126047"/>
                  </a:lnTo>
                  <a:lnTo>
                    <a:pt x="178179" y="105183"/>
                  </a:lnTo>
                  <a:lnTo>
                    <a:pt x="221234" y="97536"/>
                  </a:lnTo>
                  <a:lnTo>
                    <a:pt x="264288" y="105183"/>
                  </a:lnTo>
                  <a:lnTo>
                    <a:pt x="299450" y="126047"/>
                  </a:lnTo>
                  <a:lnTo>
                    <a:pt x="323157" y="157007"/>
                  </a:lnTo>
                  <a:lnTo>
                    <a:pt x="331850" y="194944"/>
                  </a:lnTo>
                  <a:lnTo>
                    <a:pt x="442468" y="194944"/>
                  </a:lnTo>
                  <a:lnTo>
                    <a:pt x="436624" y="150236"/>
                  </a:lnTo>
                  <a:lnTo>
                    <a:pt x="419979" y="109199"/>
                  </a:lnTo>
                  <a:lnTo>
                    <a:pt x="393862" y="73003"/>
                  </a:lnTo>
                  <a:lnTo>
                    <a:pt x="359600" y="42817"/>
                  </a:lnTo>
                  <a:lnTo>
                    <a:pt x="318522" y="19809"/>
                  </a:lnTo>
                  <a:lnTo>
                    <a:pt x="271957" y="5147"/>
                  </a:lnTo>
                  <a:lnTo>
                    <a:pt x="22123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26388" y="4221098"/>
              <a:ext cx="442595" cy="194945"/>
            </a:xfrm>
            <a:custGeom>
              <a:avLst/>
              <a:gdLst/>
              <a:ahLst/>
              <a:cxnLst/>
              <a:rect l="l" t="t" r="r" b="b"/>
              <a:pathLst>
                <a:path w="442594" h="194945">
                  <a:moveTo>
                    <a:pt x="110617" y="194944"/>
                  </a:moveTo>
                  <a:lnTo>
                    <a:pt x="119310" y="157007"/>
                  </a:lnTo>
                  <a:lnTo>
                    <a:pt x="143017" y="126047"/>
                  </a:lnTo>
                  <a:lnTo>
                    <a:pt x="178179" y="105183"/>
                  </a:lnTo>
                  <a:lnTo>
                    <a:pt x="221234" y="97536"/>
                  </a:lnTo>
                  <a:lnTo>
                    <a:pt x="264288" y="105183"/>
                  </a:lnTo>
                  <a:lnTo>
                    <a:pt x="299450" y="126047"/>
                  </a:lnTo>
                  <a:lnTo>
                    <a:pt x="323157" y="157007"/>
                  </a:lnTo>
                  <a:lnTo>
                    <a:pt x="331850" y="194944"/>
                  </a:lnTo>
                  <a:lnTo>
                    <a:pt x="442468" y="194944"/>
                  </a:lnTo>
                  <a:lnTo>
                    <a:pt x="436624" y="150236"/>
                  </a:lnTo>
                  <a:lnTo>
                    <a:pt x="419979" y="109199"/>
                  </a:lnTo>
                  <a:lnTo>
                    <a:pt x="393862" y="73003"/>
                  </a:lnTo>
                  <a:lnTo>
                    <a:pt x="359600" y="42817"/>
                  </a:lnTo>
                  <a:lnTo>
                    <a:pt x="318522" y="19809"/>
                  </a:lnTo>
                  <a:lnTo>
                    <a:pt x="271957" y="5147"/>
                  </a:lnTo>
                  <a:lnTo>
                    <a:pt x="221234" y="0"/>
                  </a:lnTo>
                  <a:lnTo>
                    <a:pt x="170510" y="5147"/>
                  </a:lnTo>
                  <a:lnTo>
                    <a:pt x="123945" y="19809"/>
                  </a:lnTo>
                  <a:lnTo>
                    <a:pt x="82867" y="42817"/>
                  </a:lnTo>
                  <a:lnTo>
                    <a:pt x="48605" y="73003"/>
                  </a:lnTo>
                  <a:lnTo>
                    <a:pt x="22488" y="109199"/>
                  </a:lnTo>
                  <a:lnTo>
                    <a:pt x="5843" y="150236"/>
                  </a:lnTo>
                  <a:lnTo>
                    <a:pt x="0" y="194944"/>
                  </a:lnTo>
                  <a:lnTo>
                    <a:pt x="110617" y="1949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75739" y="4221098"/>
              <a:ext cx="445134" cy="924560"/>
            </a:xfrm>
            <a:custGeom>
              <a:avLst/>
              <a:gdLst/>
              <a:ahLst/>
              <a:cxnLst/>
              <a:rect l="l" t="t" r="r" b="b"/>
              <a:pathLst>
                <a:path w="445135" h="924560">
                  <a:moveTo>
                    <a:pt x="223138" y="516000"/>
                  </a:moveTo>
                  <a:lnTo>
                    <a:pt x="0" y="924051"/>
                  </a:lnTo>
                </a:path>
                <a:path w="445135" h="924560">
                  <a:moveTo>
                    <a:pt x="223138" y="516000"/>
                  </a:moveTo>
                  <a:lnTo>
                    <a:pt x="389128" y="924051"/>
                  </a:lnTo>
                </a:path>
                <a:path w="445135" h="924560">
                  <a:moveTo>
                    <a:pt x="223138" y="516000"/>
                  </a:moveTo>
                  <a:lnTo>
                    <a:pt x="223138" y="244475"/>
                  </a:lnTo>
                </a:path>
                <a:path w="445135" h="924560">
                  <a:moveTo>
                    <a:pt x="223138" y="335025"/>
                  </a:moveTo>
                  <a:lnTo>
                    <a:pt x="55753" y="425576"/>
                  </a:lnTo>
                </a:path>
                <a:path w="445135" h="924560">
                  <a:moveTo>
                    <a:pt x="223138" y="335025"/>
                  </a:moveTo>
                  <a:lnTo>
                    <a:pt x="4448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80895" y="4322698"/>
              <a:ext cx="387223" cy="2540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408682" y="4221098"/>
              <a:ext cx="53340" cy="292100"/>
            </a:xfrm>
            <a:custGeom>
              <a:avLst/>
              <a:gdLst/>
              <a:ahLst/>
              <a:cxnLst/>
              <a:rect l="l" t="t" r="r" b="b"/>
              <a:pathLst>
                <a:path w="53339" h="292100">
                  <a:moveTo>
                    <a:pt x="53086" y="292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2594229" y="4214748"/>
            <a:ext cx="455295" cy="936625"/>
            <a:chOff x="2594229" y="4214748"/>
            <a:chExt cx="455295" cy="936625"/>
          </a:xfrm>
        </p:grpSpPr>
        <p:sp>
          <p:nvSpPr>
            <p:cNvPr id="80" name="object 80"/>
            <p:cNvSpPr/>
            <p:nvPr/>
          </p:nvSpPr>
          <p:spPr>
            <a:xfrm>
              <a:off x="2655951" y="4488560"/>
              <a:ext cx="332105" cy="243204"/>
            </a:xfrm>
            <a:custGeom>
              <a:avLst/>
              <a:gdLst/>
              <a:ahLst/>
              <a:cxnLst/>
              <a:rect l="l" t="t" r="r" b="b"/>
              <a:pathLst>
                <a:path w="332105" h="243204">
                  <a:moveTo>
                    <a:pt x="165862" y="243205"/>
                  </a:moveTo>
                  <a:lnTo>
                    <a:pt x="165862" y="0"/>
                  </a:lnTo>
                </a:path>
                <a:path w="332105" h="243204">
                  <a:moveTo>
                    <a:pt x="165862" y="81152"/>
                  </a:moveTo>
                  <a:lnTo>
                    <a:pt x="0" y="162178"/>
                  </a:lnTo>
                </a:path>
                <a:path w="332105" h="243204">
                  <a:moveTo>
                    <a:pt x="165862" y="81152"/>
                  </a:moveTo>
                  <a:lnTo>
                    <a:pt x="331850" y="1621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55951" y="4756022"/>
              <a:ext cx="332105" cy="340995"/>
            </a:xfrm>
            <a:custGeom>
              <a:avLst/>
              <a:gdLst/>
              <a:ahLst/>
              <a:cxnLst/>
              <a:rect l="l" t="t" r="r" b="b"/>
              <a:pathLst>
                <a:path w="332105" h="340995">
                  <a:moveTo>
                    <a:pt x="165862" y="0"/>
                  </a:moveTo>
                  <a:lnTo>
                    <a:pt x="0" y="340487"/>
                  </a:lnTo>
                  <a:lnTo>
                    <a:pt x="331850" y="340487"/>
                  </a:lnTo>
                  <a:lnTo>
                    <a:pt x="1658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55951" y="4756022"/>
              <a:ext cx="332105" cy="340995"/>
            </a:xfrm>
            <a:custGeom>
              <a:avLst/>
              <a:gdLst/>
              <a:ahLst/>
              <a:cxnLst/>
              <a:rect l="l" t="t" r="r" b="b"/>
              <a:pathLst>
                <a:path w="332105" h="340995">
                  <a:moveTo>
                    <a:pt x="0" y="340487"/>
                  </a:moveTo>
                  <a:lnTo>
                    <a:pt x="165862" y="0"/>
                  </a:lnTo>
                  <a:lnTo>
                    <a:pt x="331850" y="340487"/>
                  </a:lnTo>
                  <a:lnTo>
                    <a:pt x="0" y="3404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55951" y="5096509"/>
              <a:ext cx="332105" cy="48895"/>
            </a:xfrm>
            <a:custGeom>
              <a:avLst/>
              <a:gdLst/>
              <a:ahLst/>
              <a:cxnLst/>
              <a:rect l="l" t="t" r="r" b="b"/>
              <a:pathLst>
                <a:path w="332105" h="48895">
                  <a:moveTo>
                    <a:pt x="110617" y="0"/>
                  </a:moveTo>
                  <a:lnTo>
                    <a:pt x="110617" y="48513"/>
                  </a:lnTo>
                </a:path>
                <a:path w="332105" h="48895">
                  <a:moveTo>
                    <a:pt x="110617" y="48513"/>
                  </a:moveTo>
                  <a:lnTo>
                    <a:pt x="0" y="48513"/>
                  </a:lnTo>
                </a:path>
                <a:path w="332105" h="48895">
                  <a:moveTo>
                    <a:pt x="221234" y="0"/>
                  </a:moveTo>
                  <a:lnTo>
                    <a:pt x="221234" y="48513"/>
                  </a:lnTo>
                </a:path>
                <a:path w="332105" h="48895">
                  <a:moveTo>
                    <a:pt x="221234" y="48513"/>
                  </a:moveTo>
                  <a:lnTo>
                    <a:pt x="331850" y="485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04846" y="4312030"/>
              <a:ext cx="233934" cy="207263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600579" y="4221098"/>
              <a:ext cx="442595" cy="194945"/>
            </a:xfrm>
            <a:custGeom>
              <a:avLst/>
              <a:gdLst/>
              <a:ahLst/>
              <a:cxnLst/>
              <a:rect l="l" t="t" r="r" b="b"/>
              <a:pathLst>
                <a:path w="442594" h="194945">
                  <a:moveTo>
                    <a:pt x="221233" y="0"/>
                  </a:moveTo>
                  <a:lnTo>
                    <a:pt x="170510" y="5139"/>
                  </a:lnTo>
                  <a:lnTo>
                    <a:pt x="123945" y="19777"/>
                  </a:lnTo>
                  <a:lnTo>
                    <a:pt x="82867" y="42747"/>
                  </a:lnTo>
                  <a:lnTo>
                    <a:pt x="48605" y="72879"/>
                  </a:lnTo>
                  <a:lnTo>
                    <a:pt x="22488" y="109005"/>
                  </a:lnTo>
                  <a:lnTo>
                    <a:pt x="5843" y="149956"/>
                  </a:lnTo>
                  <a:lnTo>
                    <a:pt x="0" y="194563"/>
                  </a:lnTo>
                  <a:lnTo>
                    <a:pt x="110616" y="194563"/>
                  </a:lnTo>
                  <a:lnTo>
                    <a:pt x="119310" y="156700"/>
                  </a:lnTo>
                  <a:lnTo>
                    <a:pt x="143017" y="125777"/>
                  </a:lnTo>
                  <a:lnTo>
                    <a:pt x="178179" y="104927"/>
                  </a:lnTo>
                  <a:lnTo>
                    <a:pt x="221233" y="97281"/>
                  </a:lnTo>
                  <a:lnTo>
                    <a:pt x="264288" y="104927"/>
                  </a:lnTo>
                  <a:lnTo>
                    <a:pt x="299450" y="125777"/>
                  </a:lnTo>
                  <a:lnTo>
                    <a:pt x="323157" y="156700"/>
                  </a:lnTo>
                  <a:lnTo>
                    <a:pt x="331850" y="194563"/>
                  </a:lnTo>
                  <a:lnTo>
                    <a:pt x="442468" y="194563"/>
                  </a:lnTo>
                  <a:lnTo>
                    <a:pt x="436624" y="149956"/>
                  </a:lnTo>
                  <a:lnTo>
                    <a:pt x="419979" y="109005"/>
                  </a:lnTo>
                  <a:lnTo>
                    <a:pt x="393862" y="72879"/>
                  </a:lnTo>
                  <a:lnTo>
                    <a:pt x="359600" y="42747"/>
                  </a:lnTo>
                  <a:lnTo>
                    <a:pt x="318522" y="19777"/>
                  </a:lnTo>
                  <a:lnTo>
                    <a:pt x="271957" y="5139"/>
                  </a:lnTo>
                  <a:lnTo>
                    <a:pt x="22123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600579" y="4221098"/>
              <a:ext cx="442595" cy="194945"/>
            </a:xfrm>
            <a:custGeom>
              <a:avLst/>
              <a:gdLst/>
              <a:ahLst/>
              <a:cxnLst/>
              <a:rect l="l" t="t" r="r" b="b"/>
              <a:pathLst>
                <a:path w="442594" h="194945">
                  <a:moveTo>
                    <a:pt x="110616" y="194563"/>
                  </a:moveTo>
                  <a:lnTo>
                    <a:pt x="119310" y="156700"/>
                  </a:lnTo>
                  <a:lnTo>
                    <a:pt x="143017" y="125777"/>
                  </a:lnTo>
                  <a:lnTo>
                    <a:pt x="178179" y="104927"/>
                  </a:lnTo>
                  <a:lnTo>
                    <a:pt x="221233" y="97281"/>
                  </a:lnTo>
                  <a:lnTo>
                    <a:pt x="264288" y="104927"/>
                  </a:lnTo>
                  <a:lnTo>
                    <a:pt x="299450" y="125777"/>
                  </a:lnTo>
                  <a:lnTo>
                    <a:pt x="323157" y="156700"/>
                  </a:lnTo>
                  <a:lnTo>
                    <a:pt x="331850" y="194563"/>
                  </a:lnTo>
                  <a:lnTo>
                    <a:pt x="442468" y="194563"/>
                  </a:lnTo>
                  <a:lnTo>
                    <a:pt x="436624" y="149956"/>
                  </a:lnTo>
                  <a:lnTo>
                    <a:pt x="419979" y="109005"/>
                  </a:lnTo>
                  <a:lnTo>
                    <a:pt x="393862" y="72879"/>
                  </a:lnTo>
                  <a:lnTo>
                    <a:pt x="359600" y="42747"/>
                  </a:lnTo>
                  <a:lnTo>
                    <a:pt x="318522" y="19777"/>
                  </a:lnTo>
                  <a:lnTo>
                    <a:pt x="271957" y="5139"/>
                  </a:lnTo>
                  <a:lnTo>
                    <a:pt x="221233" y="0"/>
                  </a:lnTo>
                  <a:lnTo>
                    <a:pt x="170510" y="5139"/>
                  </a:lnTo>
                  <a:lnTo>
                    <a:pt x="123945" y="19777"/>
                  </a:lnTo>
                  <a:lnTo>
                    <a:pt x="82867" y="42747"/>
                  </a:lnTo>
                  <a:lnTo>
                    <a:pt x="48605" y="72879"/>
                  </a:lnTo>
                  <a:lnTo>
                    <a:pt x="22488" y="109005"/>
                  </a:lnTo>
                  <a:lnTo>
                    <a:pt x="5843" y="149956"/>
                  </a:lnTo>
                  <a:lnTo>
                    <a:pt x="0" y="194563"/>
                  </a:lnTo>
                  <a:lnTo>
                    <a:pt x="110616" y="19456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3204210" y="4322698"/>
            <a:ext cx="521970" cy="829310"/>
            <a:chOff x="3204210" y="4322698"/>
            <a:chExt cx="521970" cy="829310"/>
          </a:xfrm>
        </p:grpSpPr>
        <p:sp>
          <p:nvSpPr>
            <p:cNvPr id="88" name="object 88"/>
            <p:cNvSpPr/>
            <p:nvPr/>
          </p:nvSpPr>
          <p:spPr>
            <a:xfrm>
              <a:off x="3210560" y="4465573"/>
              <a:ext cx="509270" cy="680085"/>
            </a:xfrm>
            <a:custGeom>
              <a:avLst/>
              <a:gdLst/>
              <a:ahLst/>
              <a:cxnLst/>
              <a:rect l="l" t="t" r="r" b="b"/>
              <a:pathLst>
                <a:path w="509270" h="680085">
                  <a:moveTo>
                    <a:pt x="221868" y="271525"/>
                  </a:moveTo>
                  <a:lnTo>
                    <a:pt x="0" y="679576"/>
                  </a:lnTo>
                </a:path>
                <a:path w="509270" h="680085">
                  <a:moveTo>
                    <a:pt x="221868" y="271525"/>
                  </a:moveTo>
                  <a:lnTo>
                    <a:pt x="387985" y="679576"/>
                  </a:lnTo>
                </a:path>
                <a:path w="509270" h="680085">
                  <a:moveTo>
                    <a:pt x="221868" y="271525"/>
                  </a:moveTo>
                  <a:lnTo>
                    <a:pt x="221868" y="0"/>
                  </a:lnTo>
                </a:path>
                <a:path w="509270" h="680085">
                  <a:moveTo>
                    <a:pt x="221868" y="90550"/>
                  </a:moveTo>
                  <a:lnTo>
                    <a:pt x="55752" y="181101"/>
                  </a:lnTo>
                </a:path>
                <a:path w="509270" h="680085">
                  <a:moveTo>
                    <a:pt x="221868" y="90550"/>
                  </a:moveTo>
                  <a:lnTo>
                    <a:pt x="50914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15843" y="4322698"/>
              <a:ext cx="234569" cy="176275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101600" y="4214748"/>
            <a:ext cx="497840" cy="937260"/>
            <a:chOff x="101600" y="4214748"/>
            <a:chExt cx="497840" cy="937260"/>
          </a:xfrm>
        </p:grpSpPr>
        <p:sp>
          <p:nvSpPr>
            <p:cNvPr id="91" name="object 91"/>
            <p:cNvSpPr/>
            <p:nvPr/>
          </p:nvSpPr>
          <p:spPr>
            <a:xfrm>
              <a:off x="107950" y="4221098"/>
              <a:ext cx="443865" cy="924560"/>
            </a:xfrm>
            <a:custGeom>
              <a:avLst/>
              <a:gdLst/>
              <a:ahLst/>
              <a:cxnLst/>
              <a:rect l="l" t="t" r="r" b="b"/>
              <a:pathLst>
                <a:path w="443865" h="924560">
                  <a:moveTo>
                    <a:pt x="222465" y="516000"/>
                  </a:moveTo>
                  <a:lnTo>
                    <a:pt x="0" y="924051"/>
                  </a:lnTo>
                </a:path>
                <a:path w="443865" h="924560">
                  <a:moveTo>
                    <a:pt x="222465" y="516000"/>
                  </a:moveTo>
                  <a:lnTo>
                    <a:pt x="387984" y="924051"/>
                  </a:lnTo>
                </a:path>
                <a:path w="443865" h="924560">
                  <a:moveTo>
                    <a:pt x="222465" y="516000"/>
                  </a:moveTo>
                  <a:lnTo>
                    <a:pt x="222465" y="244475"/>
                  </a:lnTo>
                </a:path>
                <a:path w="443865" h="924560">
                  <a:moveTo>
                    <a:pt x="222465" y="335025"/>
                  </a:moveTo>
                  <a:lnTo>
                    <a:pt x="55613" y="425576"/>
                  </a:lnTo>
                </a:path>
                <a:path w="443865" h="924560">
                  <a:moveTo>
                    <a:pt x="222465" y="335025"/>
                  </a:moveTo>
                  <a:lnTo>
                    <a:pt x="4435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2826" y="4322698"/>
              <a:ext cx="386118" cy="2540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39635" y="4221098"/>
              <a:ext cx="53340" cy="292100"/>
            </a:xfrm>
            <a:custGeom>
              <a:avLst/>
              <a:gdLst/>
              <a:ahLst/>
              <a:cxnLst/>
              <a:rect l="l" t="t" r="r" b="b"/>
              <a:pathLst>
                <a:path w="53340" h="292100">
                  <a:moveTo>
                    <a:pt x="52959" y="292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3793616" y="4214748"/>
            <a:ext cx="497840" cy="937260"/>
            <a:chOff x="3793616" y="4214748"/>
            <a:chExt cx="497840" cy="937260"/>
          </a:xfrm>
        </p:grpSpPr>
        <p:sp>
          <p:nvSpPr>
            <p:cNvPr id="95" name="object 95"/>
            <p:cNvSpPr/>
            <p:nvPr/>
          </p:nvSpPr>
          <p:spPr>
            <a:xfrm>
              <a:off x="3799966" y="4221098"/>
              <a:ext cx="443865" cy="924560"/>
            </a:xfrm>
            <a:custGeom>
              <a:avLst/>
              <a:gdLst/>
              <a:ahLst/>
              <a:cxnLst/>
              <a:rect l="l" t="t" r="r" b="b"/>
              <a:pathLst>
                <a:path w="443864" h="924560">
                  <a:moveTo>
                    <a:pt x="222504" y="516000"/>
                  </a:moveTo>
                  <a:lnTo>
                    <a:pt x="0" y="924051"/>
                  </a:lnTo>
                </a:path>
                <a:path w="443864" h="924560">
                  <a:moveTo>
                    <a:pt x="222504" y="516000"/>
                  </a:moveTo>
                  <a:lnTo>
                    <a:pt x="387985" y="924051"/>
                  </a:lnTo>
                </a:path>
                <a:path w="443864" h="924560">
                  <a:moveTo>
                    <a:pt x="222504" y="516000"/>
                  </a:moveTo>
                  <a:lnTo>
                    <a:pt x="222504" y="244475"/>
                  </a:lnTo>
                </a:path>
                <a:path w="443864" h="924560">
                  <a:moveTo>
                    <a:pt x="222504" y="335025"/>
                  </a:moveTo>
                  <a:lnTo>
                    <a:pt x="55625" y="425576"/>
                  </a:lnTo>
                </a:path>
                <a:path w="443864" h="924560">
                  <a:moveTo>
                    <a:pt x="222504" y="335025"/>
                  </a:moveTo>
                  <a:lnTo>
                    <a:pt x="4436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04868" y="4322698"/>
              <a:ext cx="386206" cy="25400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231639" y="4221098"/>
              <a:ext cx="53340" cy="292100"/>
            </a:xfrm>
            <a:custGeom>
              <a:avLst/>
              <a:gdLst/>
              <a:ahLst/>
              <a:cxnLst/>
              <a:rect l="l" t="t" r="r" b="b"/>
              <a:pathLst>
                <a:path w="53339" h="292100">
                  <a:moveTo>
                    <a:pt x="53086" y="292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4219702" y="4377410"/>
            <a:ext cx="4020185" cy="696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C0504D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A40020"/>
                </a:solidFill>
                <a:latin typeface="Trebuchet MS"/>
                <a:cs typeface="Trebuchet MS"/>
              </a:rPr>
              <a:t>“Who</a:t>
            </a:r>
            <a:r>
              <a:rPr sz="2000" spc="-50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A40020"/>
                </a:solidFill>
                <a:latin typeface="Trebuchet MS"/>
                <a:cs typeface="Trebuchet MS"/>
              </a:rPr>
              <a:t>can</a:t>
            </a:r>
            <a:r>
              <a:rPr sz="2000" spc="-25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A40020"/>
                </a:solidFill>
                <a:latin typeface="Trebuchet MS"/>
                <a:cs typeface="Trebuchet MS"/>
              </a:rPr>
              <a:t>drive</a:t>
            </a:r>
            <a:r>
              <a:rPr sz="2000" spc="-40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A40020"/>
                </a:solidFill>
                <a:latin typeface="Trebuchet MS"/>
                <a:cs typeface="Trebuchet MS"/>
              </a:rPr>
              <a:t>very</a:t>
            </a:r>
            <a:r>
              <a:rPr sz="2000" spc="-20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A40020"/>
                </a:solidFill>
                <a:latin typeface="Trebuchet MS"/>
                <a:cs typeface="Trebuchet MS"/>
              </a:rPr>
              <a:t>well?”</a:t>
            </a:r>
            <a:endParaRPr sz="2000">
              <a:latin typeface="Trebuchet MS"/>
              <a:cs typeface="Trebuchet MS"/>
            </a:endParaRPr>
          </a:p>
          <a:p>
            <a:pPr marL="569595" algn="ctr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0099"/>
                </a:solidFill>
                <a:latin typeface="Symbol"/>
                <a:cs typeface="Symbol"/>
              </a:rPr>
              <a:t></a:t>
            </a:r>
            <a:r>
              <a:rPr sz="2000" spc="-5" dirty="0">
                <a:solidFill>
                  <a:srgbClr val="000099"/>
                </a:solidFill>
                <a:latin typeface="Trebuchet MS"/>
                <a:cs typeface="Trebuchet MS"/>
              </a:rPr>
              <a:t>(X)</a:t>
            </a:r>
            <a:r>
              <a:rPr sz="2000" spc="-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0099"/>
                </a:solidFill>
                <a:latin typeface="Trebuchet MS"/>
                <a:cs typeface="Trebuchet MS"/>
              </a:rPr>
              <a:t>=</a:t>
            </a:r>
            <a:r>
              <a:rPr sz="2000" spc="-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Trebuchet MS"/>
                <a:cs typeface="Trebuchet MS"/>
              </a:rPr>
              <a:t>MEMBERSHIP</a:t>
            </a:r>
            <a:r>
              <a:rPr sz="2000" spc="-2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Trebuchet MS"/>
                <a:cs typeface="Trebuchet MS"/>
              </a:rPr>
              <a:t>FUNCTION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23799" y="3429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000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57249" y="3429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0000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555496" y="3429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000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152904" y="3429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000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86354" y="3429380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930" algn="l"/>
                <a:tab pos="1153795" algn="l"/>
              </a:tabLst>
            </a:pPr>
            <a:r>
              <a:rPr sz="1800" spc="-5" dirty="0">
                <a:solidFill>
                  <a:srgbClr val="800000"/>
                </a:solidFill>
                <a:latin typeface="Arial MT"/>
                <a:cs typeface="Arial MT"/>
              </a:rPr>
              <a:t>0	1	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74142" y="5365191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5480" algn="l"/>
              </a:tabLst>
            </a:pP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.7	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400936" y="5365191"/>
            <a:ext cx="967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.0	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706370" y="5226985"/>
            <a:ext cx="2362200" cy="144780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185"/>
              </a:spcBef>
              <a:tabLst>
                <a:tab pos="549910" algn="l"/>
                <a:tab pos="1152525" algn="l"/>
              </a:tabLst>
            </a:pPr>
            <a:r>
              <a:rPr sz="1800" dirty="0">
                <a:solidFill>
                  <a:srgbClr val="800000"/>
                </a:solidFill>
                <a:latin typeface="Calibri"/>
                <a:cs typeface="Calibri"/>
              </a:rPr>
              <a:t>0	0.4	0.2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00" spc="-5" dirty="0">
                <a:solidFill>
                  <a:srgbClr val="FF3300"/>
                </a:solidFill>
                <a:latin typeface="Calibri"/>
                <a:cs typeface="Calibri"/>
              </a:rPr>
              <a:t>FUZZY</a:t>
            </a:r>
            <a:r>
              <a:rPr sz="4400" spc="-9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3300"/>
                </a:solidFill>
                <a:latin typeface="Calibri"/>
                <a:cs typeface="Calibri"/>
              </a:rPr>
              <a:t>SET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258571"/>
            <a:ext cx="2329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Fuzzy</a:t>
            </a:r>
            <a:r>
              <a:rPr spc="-100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140663"/>
            <a:ext cx="4956175" cy="47821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21272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Fuzzy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Sets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degree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which 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quality/degree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possessed.</a:t>
            </a:r>
            <a:endParaRPr sz="3000">
              <a:latin typeface="Calibri"/>
              <a:cs typeface="Calibri"/>
            </a:endParaRPr>
          </a:p>
          <a:p>
            <a:pPr marL="355600" marR="217804" indent="-3429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  <a:tab pos="1801495" algn="l"/>
              </a:tabLst>
            </a:pPr>
            <a:r>
              <a:rPr sz="3000" spc="-10" dirty="0">
                <a:latin typeface="Calibri"/>
                <a:cs typeface="Calibri"/>
              </a:rPr>
              <a:t>Fuzzy Sets </a:t>
            </a:r>
            <a:r>
              <a:rPr sz="3000" spc="-5" dirty="0">
                <a:latin typeface="Calibri"/>
                <a:cs typeface="Calibri"/>
              </a:rPr>
              <a:t>(Simple </a:t>
            </a:r>
            <a:r>
              <a:rPr sz="3000" spc="-10" dirty="0">
                <a:latin typeface="Calibri"/>
                <a:cs typeface="Calibri"/>
              </a:rPr>
              <a:t>Fuzzy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Variables) </a:t>
            </a:r>
            <a:r>
              <a:rPr sz="3000" spc="-25" dirty="0">
                <a:latin typeface="Calibri"/>
                <a:cs typeface="Calibri"/>
              </a:rPr>
              <a:t>have </a:t>
            </a:r>
            <a:r>
              <a:rPr sz="3000" spc="-10" dirty="0">
                <a:latin typeface="Calibri"/>
                <a:cs typeface="Calibri"/>
              </a:rPr>
              <a:t>values 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range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	</a:t>
            </a:r>
            <a:r>
              <a:rPr sz="3000" dirty="0">
                <a:latin typeface="Calibri"/>
                <a:cs typeface="Calibri"/>
              </a:rPr>
              <a:t>[0…1]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classical </a:t>
            </a:r>
            <a:r>
              <a:rPr sz="3000" spc="-20" dirty="0">
                <a:latin typeface="Calibri"/>
                <a:cs typeface="Calibri"/>
              </a:rPr>
              <a:t>example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fuzzy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sets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tall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men. 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elements</a:t>
            </a:r>
            <a:endParaRPr sz="3000">
              <a:latin typeface="Calibri"/>
              <a:cs typeface="Calibri"/>
            </a:endParaRPr>
          </a:p>
          <a:p>
            <a:pPr marL="355600" marR="5080">
              <a:lnSpc>
                <a:spcPct val="80000"/>
              </a:lnSpc>
              <a:spcBef>
                <a:spcPts val="750"/>
              </a:spcBef>
            </a:pP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fuzzy set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“tall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men”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 </a:t>
            </a:r>
            <a:r>
              <a:rPr sz="3000" spc="-5" dirty="0">
                <a:latin typeface="Calibri"/>
                <a:cs typeface="Calibri"/>
              </a:rPr>
              <a:t>men, but their </a:t>
            </a:r>
            <a:r>
              <a:rPr sz="3000" spc="-15" dirty="0">
                <a:latin typeface="Calibri"/>
                <a:cs typeface="Calibri"/>
              </a:rPr>
              <a:t>degrees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membership depend </a:t>
            </a:r>
            <a:r>
              <a:rPr sz="3000" spc="-5" dirty="0">
                <a:latin typeface="Calibri"/>
                <a:cs typeface="Calibri"/>
              </a:rPr>
              <a:t>on their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height.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0238" y="1534668"/>
            <a:ext cx="3251025" cy="44200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150368"/>
            <a:ext cx="2329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Fuzzy</a:t>
            </a:r>
            <a:r>
              <a:rPr spc="-100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90929"/>
            <a:ext cx="4247515" cy="4561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x-axis represents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universe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discourse </a:t>
            </a:r>
            <a:r>
              <a:rPr sz="2400" dirty="0">
                <a:latin typeface="Calibri"/>
                <a:cs typeface="Calibri"/>
              </a:rPr>
              <a:t>–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 applicable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chosen </a:t>
            </a:r>
            <a:r>
              <a:rPr sz="2400" spc="-10" dirty="0">
                <a:latin typeface="Calibri"/>
                <a:cs typeface="Calibri"/>
              </a:rPr>
              <a:t>variable.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our case,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 </a:t>
            </a:r>
            <a:r>
              <a:rPr sz="2400" spc="-10" dirty="0">
                <a:latin typeface="Calibri"/>
                <a:cs typeface="Calibri"/>
              </a:rPr>
              <a:t>height. According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universe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men’s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heights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tall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men.</a:t>
            </a:r>
            <a:endParaRPr sz="2400">
              <a:latin typeface="Calibri"/>
              <a:cs typeface="Calibri"/>
            </a:endParaRPr>
          </a:p>
          <a:p>
            <a:pPr marL="355600" marR="7620" indent="-342900">
              <a:lnSpc>
                <a:spcPct val="8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y-axis represents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membership </a:t>
            </a:r>
            <a:r>
              <a:rPr sz="2400" b="1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fuzzy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fuzzy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“tall </a:t>
            </a:r>
            <a:r>
              <a:rPr sz="2400" dirty="0">
                <a:latin typeface="Calibri"/>
                <a:cs typeface="Calibri"/>
              </a:rPr>
              <a:t>men” </a:t>
            </a:r>
            <a:r>
              <a:rPr sz="2400" spc="-5" dirty="0">
                <a:latin typeface="Calibri"/>
                <a:cs typeface="Calibri"/>
              </a:rPr>
              <a:t>maps </a:t>
            </a:r>
            <a:r>
              <a:rPr sz="2400" spc="-10" dirty="0">
                <a:latin typeface="Calibri"/>
                <a:cs typeface="Calibri"/>
              </a:rPr>
              <a:t>height values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corresponding </a:t>
            </a:r>
            <a:r>
              <a:rPr sz="2400" spc="-5" dirty="0">
                <a:latin typeface="Calibri"/>
                <a:cs typeface="Calibri"/>
              </a:rPr>
              <a:t> membership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1707" y="3111490"/>
            <a:ext cx="3064510" cy="81280"/>
          </a:xfrm>
          <a:custGeom>
            <a:avLst/>
            <a:gdLst/>
            <a:ahLst/>
            <a:cxnLst/>
            <a:rect l="l" t="t" r="r" b="b"/>
            <a:pathLst>
              <a:path w="3064509" h="81280">
                <a:moveTo>
                  <a:pt x="0" y="0"/>
                </a:moveTo>
                <a:lnTo>
                  <a:pt x="0" y="80807"/>
                </a:lnTo>
              </a:path>
              <a:path w="3064509" h="81280">
                <a:moveTo>
                  <a:pt x="341488" y="0"/>
                </a:moveTo>
                <a:lnTo>
                  <a:pt x="341488" y="80807"/>
                </a:lnTo>
              </a:path>
              <a:path w="3064509" h="81280">
                <a:moveTo>
                  <a:pt x="675313" y="0"/>
                </a:moveTo>
                <a:lnTo>
                  <a:pt x="675313" y="80807"/>
                </a:lnTo>
              </a:path>
              <a:path w="3064509" h="81280">
                <a:moveTo>
                  <a:pt x="1016446" y="0"/>
                </a:moveTo>
                <a:lnTo>
                  <a:pt x="1016446" y="80807"/>
                </a:lnTo>
              </a:path>
              <a:path w="3064509" h="81280">
                <a:moveTo>
                  <a:pt x="1357678" y="0"/>
                </a:moveTo>
                <a:lnTo>
                  <a:pt x="1357678" y="80807"/>
                </a:lnTo>
              </a:path>
              <a:path w="3064509" h="81280">
                <a:moveTo>
                  <a:pt x="1698910" y="0"/>
                </a:moveTo>
                <a:lnTo>
                  <a:pt x="1698910" y="80807"/>
                </a:lnTo>
              </a:path>
              <a:path w="3064509" h="81280">
                <a:moveTo>
                  <a:pt x="2040340" y="0"/>
                </a:moveTo>
                <a:lnTo>
                  <a:pt x="2040340" y="80807"/>
                </a:lnTo>
              </a:path>
              <a:path w="3064509" h="81280">
                <a:moveTo>
                  <a:pt x="2381572" y="0"/>
                </a:moveTo>
                <a:lnTo>
                  <a:pt x="2381572" y="80807"/>
                </a:lnTo>
              </a:path>
              <a:path w="3064509" h="81280">
                <a:moveTo>
                  <a:pt x="2722804" y="0"/>
                </a:moveTo>
                <a:lnTo>
                  <a:pt x="2722804" y="80807"/>
                </a:lnTo>
              </a:path>
              <a:path w="3064509" h="81280">
                <a:moveTo>
                  <a:pt x="3063937" y="0"/>
                </a:moveTo>
                <a:lnTo>
                  <a:pt x="3063937" y="80807"/>
                </a:lnTo>
              </a:path>
            </a:pathLst>
          </a:custGeom>
          <a:ln w="8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3533" y="3191844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150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9430" y="3191844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170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1795" y="3191844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180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4457" y="3191844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190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6921" y="3191844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200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0495" y="3111490"/>
            <a:ext cx="4088129" cy="81280"/>
          </a:xfrm>
          <a:custGeom>
            <a:avLst/>
            <a:gdLst/>
            <a:ahLst/>
            <a:cxnLst/>
            <a:rect l="l" t="t" r="r" b="b"/>
            <a:pathLst>
              <a:path w="4088129" h="81280">
                <a:moveTo>
                  <a:pt x="3746678" y="0"/>
                </a:moveTo>
                <a:lnTo>
                  <a:pt x="3746678" y="80807"/>
                </a:lnTo>
              </a:path>
              <a:path w="4088129" h="81280">
                <a:moveTo>
                  <a:pt x="4087910" y="0"/>
                </a:moveTo>
                <a:lnTo>
                  <a:pt x="4087910" y="80807"/>
                </a:lnTo>
              </a:path>
              <a:path w="4088129" h="81280">
                <a:moveTo>
                  <a:pt x="0" y="0"/>
                </a:moveTo>
                <a:lnTo>
                  <a:pt x="4087910" y="0"/>
                </a:lnTo>
              </a:path>
            </a:pathLst>
          </a:custGeom>
          <a:ln w="8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16739" y="3191844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160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1487" y="3134035"/>
            <a:ext cx="641985" cy="5283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1250" spc="-80" dirty="0">
                <a:latin typeface="Times New Roman"/>
                <a:cs typeface="Times New Roman"/>
              </a:rPr>
              <a:t>210</a:t>
            </a:r>
            <a:endParaRPr sz="1250">
              <a:latin typeface="Times New Roman"/>
              <a:cs typeface="Times New Roman"/>
            </a:endParaRPr>
          </a:p>
          <a:p>
            <a:pPr marR="37465" algn="r">
              <a:lnSpc>
                <a:spcPct val="100000"/>
              </a:lnSpc>
              <a:spcBef>
                <a:spcPts val="480"/>
              </a:spcBef>
            </a:pPr>
            <a:r>
              <a:rPr sz="1250" i="1" spc="-125" dirty="0">
                <a:latin typeface="Times New Roman"/>
                <a:cs typeface="Times New Roman"/>
              </a:rPr>
              <a:t>H</a:t>
            </a:r>
            <a:r>
              <a:rPr sz="1250" i="1" spc="-130" dirty="0">
                <a:latin typeface="Times New Roman"/>
                <a:cs typeface="Times New Roman"/>
              </a:rPr>
              <a:t>e</a:t>
            </a:r>
            <a:r>
              <a:rPr sz="1250" i="1" spc="-45" dirty="0">
                <a:latin typeface="Times New Roman"/>
                <a:cs typeface="Times New Roman"/>
              </a:rPr>
              <a:t>i</a:t>
            </a:r>
            <a:r>
              <a:rPr sz="1250" i="1" spc="-120" dirty="0">
                <a:latin typeface="Times New Roman"/>
                <a:cs typeface="Times New Roman"/>
              </a:rPr>
              <a:t>g</a:t>
            </a:r>
            <a:r>
              <a:rPr sz="1250" i="1" spc="-80" dirty="0">
                <a:latin typeface="Times New Roman"/>
                <a:cs typeface="Times New Roman"/>
              </a:rPr>
              <a:t>ht</a:t>
            </a:r>
            <a:r>
              <a:rPr sz="1250" i="1" spc="-50" dirty="0">
                <a:latin typeface="Times New Roman"/>
                <a:cs typeface="Times New Roman"/>
              </a:rPr>
              <a:t>, </a:t>
            </a:r>
            <a:r>
              <a:rPr sz="1250" i="1" spc="-125" dirty="0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3199" y="3604953"/>
            <a:ext cx="695960" cy="3898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95"/>
              </a:spcBef>
            </a:pPr>
            <a:r>
              <a:rPr sz="1250" i="1" spc="-125" dirty="0">
                <a:latin typeface="Times New Roman"/>
                <a:cs typeface="Times New Roman"/>
              </a:rPr>
              <a:t>D</a:t>
            </a:r>
            <a:r>
              <a:rPr sz="1250" i="1" spc="-130" dirty="0">
                <a:latin typeface="Times New Roman"/>
                <a:cs typeface="Times New Roman"/>
              </a:rPr>
              <a:t>e</a:t>
            </a:r>
            <a:r>
              <a:rPr sz="1250" i="1" spc="-80" dirty="0">
                <a:latin typeface="Times New Roman"/>
                <a:cs typeface="Times New Roman"/>
              </a:rPr>
              <a:t>g</a:t>
            </a:r>
            <a:r>
              <a:rPr sz="1250" i="1" spc="-105" dirty="0">
                <a:latin typeface="Times New Roman"/>
                <a:cs typeface="Times New Roman"/>
              </a:rPr>
              <a:t>r</a:t>
            </a:r>
            <a:r>
              <a:rPr sz="1250" i="1" spc="-95" dirty="0">
                <a:latin typeface="Times New Roman"/>
                <a:cs typeface="Times New Roman"/>
              </a:rPr>
              <a:t>e</a:t>
            </a:r>
            <a:r>
              <a:rPr sz="1250" i="1" spc="-90" dirty="0">
                <a:latin typeface="Times New Roman"/>
                <a:cs typeface="Times New Roman"/>
              </a:rPr>
              <a:t>e</a:t>
            </a:r>
            <a:r>
              <a:rPr sz="1250" i="1" spc="-40" dirty="0">
                <a:latin typeface="Times New Roman"/>
                <a:cs typeface="Times New Roman"/>
              </a:rPr>
              <a:t> </a:t>
            </a:r>
            <a:r>
              <a:rPr sz="1250" i="1" spc="-45" dirty="0">
                <a:latin typeface="Times New Roman"/>
                <a:cs typeface="Times New Roman"/>
              </a:rPr>
              <a:t>of  </a:t>
            </a:r>
            <a:r>
              <a:rPr sz="1250" i="1" spc="-114" dirty="0">
                <a:latin typeface="Times New Roman"/>
                <a:cs typeface="Times New Roman"/>
              </a:rPr>
              <a:t>M</a:t>
            </a:r>
            <a:r>
              <a:rPr sz="1250" i="1" spc="-170" dirty="0">
                <a:latin typeface="Times New Roman"/>
                <a:cs typeface="Times New Roman"/>
              </a:rPr>
              <a:t>e</a:t>
            </a:r>
            <a:r>
              <a:rPr sz="1250" i="1" spc="-125" dirty="0">
                <a:latin typeface="Times New Roman"/>
                <a:cs typeface="Times New Roman"/>
              </a:rPr>
              <a:t>m</a:t>
            </a:r>
            <a:r>
              <a:rPr sz="1250" i="1" spc="-120" dirty="0">
                <a:latin typeface="Times New Roman"/>
                <a:cs typeface="Times New Roman"/>
              </a:rPr>
              <a:t>b</a:t>
            </a:r>
            <a:r>
              <a:rPr sz="1250" i="1" spc="-95" dirty="0">
                <a:latin typeface="Times New Roman"/>
                <a:cs typeface="Times New Roman"/>
              </a:rPr>
              <a:t>e</a:t>
            </a:r>
            <a:r>
              <a:rPr sz="1250" i="1" spc="-80" dirty="0">
                <a:latin typeface="Times New Roman"/>
                <a:cs typeface="Times New Roman"/>
              </a:rPr>
              <a:t>r</a:t>
            </a:r>
            <a:r>
              <a:rPr sz="1250" i="1" spc="-105" dirty="0">
                <a:latin typeface="Times New Roman"/>
                <a:cs typeface="Times New Roman"/>
              </a:rPr>
              <a:t>s</a:t>
            </a:r>
            <a:r>
              <a:rPr sz="1250" i="1" spc="-80" dirty="0">
                <a:latin typeface="Times New Roman"/>
                <a:cs typeface="Times New Roman"/>
              </a:rPr>
              <a:t>h</a:t>
            </a:r>
            <a:r>
              <a:rPr sz="1250" i="1" spc="-65" dirty="0">
                <a:latin typeface="Times New Roman"/>
                <a:cs typeface="Times New Roman"/>
              </a:rPr>
              <a:t>ip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06233" y="4099324"/>
            <a:ext cx="3479800" cy="1733550"/>
          </a:xfrm>
          <a:custGeom>
            <a:avLst/>
            <a:gdLst/>
            <a:ahLst/>
            <a:cxnLst/>
            <a:rect l="l" t="t" r="r" b="b"/>
            <a:pathLst>
              <a:path w="3479800" h="1733550">
                <a:moveTo>
                  <a:pt x="74261" y="1652472"/>
                </a:moveTo>
                <a:lnTo>
                  <a:pt x="74261" y="1733161"/>
                </a:lnTo>
              </a:path>
              <a:path w="3479800" h="1733550">
                <a:moveTo>
                  <a:pt x="0" y="1652472"/>
                </a:moveTo>
                <a:lnTo>
                  <a:pt x="74261" y="1652472"/>
                </a:lnTo>
              </a:path>
              <a:path w="3479800" h="1733550">
                <a:moveTo>
                  <a:pt x="0" y="332301"/>
                </a:moveTo>
                <a:lnTo>
                  <a:pt x="74261" y="332301"/>
                </a:lnTo>
              </a:path>
              <a:path w="3479800" h="1733550">
                <a:moveTo>
                  <a:pt x="74261" y="664364"/>
                </a:moveTo>
                <a:lnTo>
                  <a:pt x="0" y="664364"/>
                </a:lnTo>
              </a:path>
              <a:path w="3479800" h="1733550">
                <a:moveTo>
                  <a:pt x="74261" y="996785"/>
                </a:moveTo>
                <a:lnTo>
                  <a:pt x="0" y="996785"/>
                </a:lnTo>
              </a:path>
              <a:path w="3479800" h="1733550">
                <a:moveTo>
                  <a:pt x="74261" y="1320123"/>
                </a:moveTo>
                <a:lnTo>
                  <a:pt x="0" y="1320123"/>
                </a:lnTo>
              </a:path>
              <a:path w="3479800" h="1733550">
                <a:moveTo>
                  <a:pt x="74261" y="0"/>
                </a:moveTo>
                <a:lnTo>
                  <a:pt x="0" y="0"/>
                </a:lnTo>
              </a:path>
              <a:path w="3479800" h="1733550">
                <a:moveTo>
                  <a:pt x="415473" y="1652472"/>
                </a:moveTo>
                <a:lnTo>
                  <a:pt x="415473" y="1733161"/>
                </a:lnTo>
              </a:path>
              <a:path w="3479800" h="1733550">
                <a:moveTo>
                  <a:pt x="756962" y="1652472"/>
                </a:moveTo>
                <a:lnTo>
                  <a:pt x="756962" y="1733161"/>
                </a:lnTo>
              </a:path>
              <a:path w="3479800" h="1733550">
                <a:moveTo>
                  <a:pt x="1090786" y="1652472"/>
                </a:moveTo>
                <a:lnTo>
                  <a:pt x="1090786" y="1733161"/>
                </a:lnTo>
              </a:path>
              <a:path w="3479800" h="1733550">
                <a:moveTo>
                  <a:pt x="1773152" y="1652472"/>
                </a:moveTo>
                <a:lnTo>
                  <a:pt x="1773152" y="1733161"/>
                </a:lnTo>
              </a:path>
              <a:path w="3479800" h="1733550">
                <a:moveTo>
                  <a:pt x="2114384" y="1652472"/>
                </a:moveTo>
                <a:lnTo>
                  <a:pt x="2114384" y="1733161"/>
                </a:lnTo>
              </a:path>
              <a:path w="3479800" h="1733550">
                <a:moveTo>
                  <a:pt x="2455813" y="1652472"/>
                </a:moveTo>
                <a:lnTo>
                  <a:pt x="2455813" y="1733161"/>
                </a:lnTo>
              </a:path>
              <a:path w="3479800" h="1733550">
                <a:moveTo>
                  <a:pt x="2797045" y="1652472"/>
                </a:moveTo>
                <a:lnTo>
                  <a:pt x="2797045" y="1733161"/>
                </a:lnTo>
              </a:path>
              <a:path w="3479800" h="1733550">
                <a:moveTo>
                  <a:pt x="3138277" y="1652472"/>
                </a:moveTo>
                <a:lnTo>
                  <a:pt x="3138277" y="1733161"/>
                </a:lnTo>
              </a:path>
              <a:path w="3479800" h="1733550">
                <a:moveTo>
                  <a:pt x="3479411" y="1652472"/>
                </a:moveTo>
                <a:lnTo>
                  <a:pt x="3479411" y="1733161"/>
                </a:lnTo>
              </a:path>
            </a:pathLst>
          </a:custGeom>
          <a:ln w="8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93533" y="5841103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150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1795" y="5841103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180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4457" y="5841103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190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46921" y="5841103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200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38154" y="5751796"/>
            <a:ext cx="2730500" cy="99060"/>
          </a:xfrm>
          <a:custGeom>
            <a:avLst/>
            <a:gdLst/>
            <a:ahLst/>
            <a:cxnLst/>
            <a:rect l="l" t="t" r="r" b="b"/>
            <a:pathLst>
              <a:path w="2730500" h="99060">
                <a:moveTo>
                  <a:pt x="2389019" y="0"/>
                </a:moveTo>
                <a:lnTo>
                  <a:pt x="2389019" y="98628"/>
                </a:lnTo>
              </a:path>
              <a:path w="2730500" h="99060">
                <a:moveTo>
                  <a:pt x="2730251" y="0"/>
                </a:moveTo>
                <a:lnTo>
                  <a:pt x="2730251" y="80688"/>
                </a:lnTo>
              </a:path>
              <a:path w="2730500" h="99060">
                <a:moveTo>
                  <a:pt x="0" y="0"/>
                </a:moveTo>
                <a:lnTo>
                  <a:pt x="0" y="80688"/>
                </a:lnTo>
              </a:path>
            </a:pathLst>
          </a:custGeom>
          <a:ln w="8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93199" y="3991087"/>
            <a:ext cx="2012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3199" y="5643548"/>
            <a:ext cx="2012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3199" y="5311199"/>
            <a:ext cx="2012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3199" y="4655810"/>
            <a:ext cx="201295" cy="542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6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3199" y="4323389"/>
            <a:ext cx="2012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16739" y="5841103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160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3199" y="964683"/>
            <a:ext cx="695960" cy="3898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95"/>
              </a:spcBef>
            </a:pPr>
            <a:r>
              <a:rPr sz="1250" i="1" spc="-125" dirty="0">
                <a:latin typeface="Times New Roman"/>
                <a:cs typeface="Times New Roman"/>
              </a:rPr>
              <a:t>D</a:t>
            </a:r>
            <a:r>
              <a:rPr sz="1250" i="1" spc="-130" dirty="0">
                <a:latin typeface="Times New Roman"/>
                <a:cs typeface="Times New Roman"/>
              </a:rPr>
              <a:t>e</a:t>
            </a:r>
            <a:r>
              <a:rPr sz="1250" i="1" spc="-80" dirty="0">
                <a:latin typeface="Times New Roman"/>
                <a:cs typeface="Times New Roman"/>
              </a:rPr>
              <a:t>g</a:t>
            </a:r>
            <a:r>
              <a:rPr sz="1250" i="1" spc="-105" dirty="0">
                <a:latin typeface="Times New Roman"/>
                <a:cs typeface="Times New Roman"/>
              </a:rPr>
              <a:t>r</a:t>
            </a:r>
            <a:r>
              <a:rPr sz="1250" i="1" spc="-95" dirty="0">
                <a:latin typeface="Times New Roman"/>
                <a:cs typeface="Times New Roman"/>
              </a:rPr>
              <a:t>e</a:t>
            </a:r>
            <a:r>
              <a:rPr sz="1250" i="1" spc="-90" dirty="0">
                <a:latin typeface="Times New Roman"/>
                <a:cs typeface="Times New Roman"/>
              </a:rPr>
              <a:t>e</a:t>
            </a:r>
            <a:r>
              <a:rPr sz="1250" i="1" spc="-40" dirty="0">
                <a:latin typeface="Times New Roman"/>
                <a:cs typeface="Times New Roman"/>
              </a:rPr>
              <a:t> </a:t>
            </a:r>
            <a:r>
              <a:rPr sz="1250" i="1" spc="-45" dirty="0">
                <a:latin typeface="Times New Roman"/>
                <a:cs typeface="Times New Roman"/>
              </a:rPr>
              <a:t>of  </a:t>
            </a:r>
            <a:r>
              <a:rPr sz="1250" i="1" spc="-114" dirty="0">
                <a:latin typeface="Times New Roman"/>
                <a:cs typeface="Times New Roman"/>
              </a:rPr>
              <a:t>M</a:t>
            </a:r>
            <a:r>
              <a:rPr sz="1250" i="1" spc="-170" dirty="0">
                <a:latin typeface="Times New Roman"/>
                <a:cs typeface="Times New Roman"/>
              </a:rPr>
              <a:t>e</a:t>
            </a:r>
            <a:r>
              <a:rPr sz="1250" i="1" spc="-125" dirty="0">
                <a:latin typeface="Times New Roman"/>
                <a:cs typeface="Times New Roman"/>
              </a:rPr>
              <a:t>m</a:t>
            </a:r>
            <a:r>
              <a:rPr sz="1250" i="1" spc="-120" dirty="0">
                <a:latin typeface="Times New Roman"/>
                <a:cs typeface="Times New Roman"/>
              </a:rPr>
              <a:t>b</a:t>
            </a:r>
            <a:r>
              <a:rPr sz="1250" i="1" spc="-95" dirty="0">
                <a:latin typeface="Times New Roman"/>
                <a:cs typeface="Times New Roman"/>
              </a:rPr>
              <a:t>e</a:t>
            </a:r>
            <a:r>
              <a:rPr sz="1250" i="1" spc="-80" dirty="0">
                <a:latin typeface="Times New Roman"/>
                <a:cs typeface="Times New Roman"/>
              </a:rPr>
              <a:t>r</a:t>
            </a:r>
            <a:r>
              <a:rPr sz="1250" i="1" spc="-105" dirty="0">
                <a:latin typeface="Times New Roman"/>
                <a:cs typeface="Times New Roman"/>
              </a:rPr>
              <a:t>s</a:t>
            </a:r>
            <a:r>
              <a:rPr sz="1250" i="1" spc="-80" dirty="0">
                <a:latin typeface="Times New Roman"/>
                <a:cs typeface="Times New Roman"/>
              </a:rPr>
              <a:t>h</a:t>
            </a:r>
            <a:r>
              <a:rPr sz="1250" i="1" spc="-65" dirty="0">
                <a:latin typeface="Times New Roman"/>
                <a:cs typeface="Times New Roman"/>
              </a:rPr>
              <a:t>ip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9430" y="5841103"/>
            <a:ext cx="233679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170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80495" y="4099324"/>
            <a:ext cx="4088129" cy="1652905"/>
          </a:xfrm>
          <a:custGeom>
            <a:avLst/>
            <a:gdLst/>
            <a:ahLst/>
            <a:cxnLst/>
            <a:rect l="l" t="t" r="r" b="b"/>
            <a:pathLst>
              <a:path w="4088129" h="1652904">
                <a:moveTo>
                  <a:pt x="0" y="0"/>
                </a:moveTo>
                <a:lnTo>
                  <a:pt x="0" y="1652472"/>
                </a:lnTo>
              </a:path>
              <a:path w="4088129" h="1652904">
                <a:moveTo>
                  <a:pt x="4087910" y="0"/>
                </a:moveTo>
                <a:lnTo>
                  <a:pt x="4087910" y="1652472"/>
                </a:lnTo>
              </a:path>
            </a:pathLst>
          </a:custGeom>
          <a:ln w="8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21487" y="5792294"/>
            <a:ext cx="641985" cy="5105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1250" spc="-80" dirty="0">
                <a:latin typeface="Times New Roman"/>
                <a:cs typeface="Times New Roman"/>
              </a:rPr>
              <a:t>210</a:t>
            </a:r>
            <a:endParaRPr sz="1250">
              <a:latin typeface="Times New Roman"/>
              <a:cs typeface="Times New Roman"/>
            </a:endParaRPr>
          </a:p>
          <a:p>
            <a:pPr marR="37465" algn="r">
              <a:lnSpc>
                <a:spcPct val="100000"/>
              </a:lnSpc>
              <a:spcBef>
                <a:spcPts val="405"/>
              </a:spcBef>
            </a:pPr>
            <a:r>
              <a:rPr sz="1250" i="1" spc="-125" dirty="0">
                <a:latin typeface="Times New Roman"/>
                <a:cs typeface="Times New Roman"/>
              </a:rPr>
              <a:t>H</a:t>
            </a:r>
            <a:r>
              <a:rPr sz="1250" i="1" spc="-130" dirty="0">
                <a:latin typeface="Times New Roman"/>
                <a:cs typeface="Times New Roman"/>
              </a:rPr>
              <a:t>e</a:t>
            </a:r>
            <a:r>
              <a:rPr sz="1250" i="1" spc="-45" dirty="0">
                <a:latin typeface="Times New Roman"/>
                <a:cs typeface="Times New Roman"/>
              </a:rPr>
              <a:t>i</a:t>
            </a:r>
            <a:r>
              <a:rPr sz="1250" i="1" spc="-120" dirty="0">
                <a:latin typeface="Times New Roman"/>
                <a:cs typeface="Times New Roman"/>
              </a:rPr>
              <a:t>g</a:t>
            </a:r>
            <a:r>
              <a:rPr sz="1250" i="1" spc="-80" dirty="0">
                <a:latin typeface="Times New Roman"/>
                <a:cs typeface="Times New Roman"/>
              </a:rPr>
              <a:t>ht</a:t>
            </a:r>
            <a:r>
              <a:rPr sz="1250" i="1" spc="-50" dirty="0">
                <a:latin typeface="Times New Roman"/>
                <a:cs typeface="Times New Roman"/>
              </a:rPr>
              <a:t>, </a:t>
            </a:r>
            <a:r>
              <a:rPr sz="1250" i="1" spc="-125" dirty="0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06233" y="1459053"/>
            <a:ext cx="74295" cy="1733550"/>
          </a:xfrm>
          <a:custGeom>
            <a:avLst/>
            <a:gdLst/>
            <a:ahLst/>
            <a:cxnLst/>
            <a:rect l="l" t="t" r="r" b="b"/>
            <a:pathLst>
              <a:path w="74295" h="1733550">
                <a:moveTo>
                  <a:pt x="74261" y="1652437"/>
                </a:moveTo>
                <a:lnTo>
                  <a:pt x="74261" y="1733244"/>
                </a:lnTo>
              </a:path>
              <a:path w="74295" h="1733550">
                <a:moveTo>
                  <a:pt x="0" y="1652437"/>
                </a:moveTo>
                <a:lnTo>
                  <a:pt x="74261" y="1652437"/>
                </a:lnTo>
              </a:path>
              <a:path w="74295" h="1733550">
                <a:moveTo>
                  <a:pt x="0" y="332421"/>
                </a:moveTo>
                <a:lnTo>
                  <a:pt x="74261" y="332421"/>
                </a:lnTo>
              </a:path>
              <a:path w="74295" h="1733550">
                <a:moveTo>
                  <a:pt x="74261" y="655412"/>
                </a:moveTo>
                <a:lnTo>
                  <a:pt x="0" y="655412"/>
                </a:lnTo>
              </a:path>
              <a:path w="74295" h="1733550">
                <a:moveTo>
                  <a:pt x="74261" y="987833"/>
                </a:moveTo>
                <a:lnTo>
                  <a:pt x="0" y="987833"/>
                </a:lnTo>
              </a:path>
              <a:path w="74295" h="1733550">
                <a:moveTo>
                  <a:pt x="74261" y="1320135"/>
                </a:moveTo>
                <a:lnTo>
                  <a:pt x="0" y="1320135"/>
                </a:lnTo>
              </a:path>
              <a:path w="74295" h="1733550">
                <a:moveTo>
                  <a:pt x="74261" y="0"/>
                </a:moveTo>
                <a:lnTo>
                  <a:pt x="0" y="0"/>
                </a:lnTo>
              </a:path>
            </a:pathLst>
          </a:custGeom>
          <a:ln w="8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93199" y="1350816"/>
            <a:ext cx="201295" cy="875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1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8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93199" y="3003254"/>
            <a:ext cx="2012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93199" y="2670952"/>
            <a:ext cx="2012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93199" y="2338889"/>
            <a:ext cx="2012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.</a:t>
            </a:r>
            <a:r>
              <a:rPr sz="1250" spc="-100" dirty="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76099" y="1450101"/>
            <a:ext cx="4097020" cy="1679575"/>
            <a:chOff x="4776099" y="1450101"/>
            <a:chExt cx="4097020" cy="1679575"/>
          </a:xfrm>
        </p:grpSpPr>
        <p:sp>
          <p:nvSpPr>
            <p:cNvPr id="36" name="object 36"/>
            <p:cNvSpPr/>
            <p:nvPr/>
          </p:nvSpPr>
          <p:spPr>
            <a:xfrm>
              <a:off x="4780494" y="1459053"/>
              <a:ext cx="4088129" cy="1652905"/>
            </a:xfrm>
            <a:custGeom>
              <a:avLst/>
              <a:gdLst/>
              <a:ahLst/>
              <a:cxnLst/>
              <a:rect l="l" t="t" r="r" b="b"/>
              <a:pathLst>
                <a:path w="4088129" h="1652905">
                  <a:moveTo>
                    <a:pt x="0" y="0"/>
                  </a:moveTo>
                  <a:lnTo>
                    <a:pt x="0" y="1652437"/>
                  </a:lnTo>
                </a:path>
                <a:path w="4088129" h="1652905">
                  <a:moveTo>
                    <a:pt x="0" y="0"/>
                  </a:moveTo>
                  <a:lnTo>
                    <a:pt x="4087910" y="0"/>
                  </a:lnTo>
                  <a:lnTo>
                    <a:pt x="4087910" y="1652437"/>
                  </a:lnTo>
                </a:path>
              </a:pathLst>
            </a:custGeom>
            <a:ln w="8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80483" y="1450111"/>
              <a:ext cx="4088129" cy="1679575"/>
            </a:xfrm>
            <a:custGeom>
              <a:avLst/>
              <a:gdLst/>
              <a:ahLst/>
              <a:cxnLst/>
              <a:rect l="l" t="t" r="r" b="b"/>
              <a:pathLst>
                <a:path w="4088129" h="1679575">
                  <a:moveTo>
                    <a:pt x="4087914" y="0"/>
                  </a:moveTo>
                  <a:lnTo>
                    <a:pt x="2040128" y="0"/>
                  </a:lnTo>
                  <a:lnTo>
                    <a:pt x="2040128" y="8953"/>
                  </a:lnTo>
                  <a:lnTo>
                    <a:pt x="2032723" y="8953"/>
                  </a:lnTo>
                  <a:lnTo>
                    <a:pt x="2032723" y="1652435"/>
                  </a:lnTo>
                  <a:lnTo>
                    <a:pt x="0" y="1652435"/>
                  </a:lnTo>
                  <a:lnTo>
                    <a:pt x="0" y="1679409"/>
                  </a:lnTo>
                  <a:lnTo>
                    <a:pt x="2040128" y="1679409"/>
                  </a:lnTo>
                  <a:lnTo>
                    <a:pt x="2040128" y="1661388"/>
                  </a:lnTo>
                  <a:lnTo>
                    <a:pt x="2062543" y="1661388"/>
                  </a:lnTo>
                  <a:lnTo>
                    <a:pt x="2062543" y="26847"/>
                  </a:lnTo>
                  <a:lnTo>
                    <a:pt x="4087914" y="26847"/>
                  </a:lnTo>
                  <a:lnTo>
                    <a:pt x="4087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496315" y="3694832"/>
            <a:ext cx="61404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80" dirty="0">
                <a:latin typeface="Times New Roman"/>
                <a:cs typeface="Times New Roman"/>
              </a:rPr>
              <a:t>F</a:t>
            </a:r>
            <a:r>
              <a:rPr sz="1250" spc="-85" dirty="0">
                <a:latin typeface="Times New Roman"/>
                <a:cs typeface="Times New Roman"/>
              </a:rPr>
              <a:t>u</a:t>
            </a:r>
            <a:r>
              <a:rPr sz="1250" spc="-95" dirty="0">
                <a:latin typeface="Times New Roman"/>
                <a:cs typeface="Times New Roman"/>
              </a:rPr>
              <a:t>zzy</a:t>
            </a:r>
            <a:r>
              <a:rPr sz="1250" spc="-114" dirty="0">
                <a:latin typeface="Times New Roman"/>
                <a:cs typeface="Times New Roman"/>
              </a:rPr>
              <a:t> </a:t>
            </a:r>
            <a:r>
              <a:rPr sz="1250" spc="-80" dirty="0">
                <a:latin typeface="Times New Roman"/>
                <a:cs typeface="Times New Roman"/>
              </a:rPr>
              <a:t>S</a:t>
            </a:r>
            <a:r>
              <a:rPr sz="1250" spc="-90" dirty="0">
                <a:latin typeface="Times New Roman"/>
                <a:cs typeface="Times New Roman"/>
              </a:rPr>
              <a:t>e</a:t>
            </a:r>
            <a:r>
              <a:rPr sz="1250" spc="-45" dirty="0">
                <a:latin typeface="Times New Roman"/>
                <a:cs typeface="Times New Roman"/>
              </a:rPr>
              <a:t>t</a:t>
            </a:r>
            <a:r>
              <a:rPr sz="1250" spc="-80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88908" y="1045729"/>
            <a:ext cx="57658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135" dirty="0">
                <a:latin typeface="Times New Roman"/>
                <a:cs typeface="Times New Roman"/>
              </a:rPr>
              <a:t>C</a:t>
            </a:r>
            <a:r>
              <a:rPr sz="1250" spc="-35" dirty="0">
                <a:latin typeface="Times New Roman"/>
                <a:cs typeface="Times New Roman"/>
              </a:rPr>
              <a:t>r</a:t>
            </a:r>
            <a:r>
              <a:rPr sz="1250" spc="-120" dirty="0">
                <a:latin typeface="Times New Roman"/>
                <a:cs typeface="Times New Roman"/>
              </a:rPr>
              <a:t>i</a:t>
            </a:r>
            <a:r>
              <a:rPr sz="1250" spc="-25" dirty="0">
                <a:latin typeface="Times New Roman"/>
                <a:cs typeface="Times New Roman"/>
              </a:rPr>
              <a:t>s</a:t>
            </a:r>
            <a:r>
              <a:rPr sz="1250" spc="-100" dirty="0">
                <a:latin typeface="Times New Roman"/>
                <a:cs typeface="Times New Roman"/>
              </a:rPr>
              <a:t>p</a:t>
            </a:r>
            <a:r>
              <a:rPr sz="1250" spc="-95" dirty="0">
                <a:latin typeface="Times New Roman"/>
                <a:cs typeface="Times New Roman"/>
              </a:rPr>
              <a:t> </a:t>
            </a:r>
            <a:r>
              <a:rPr sz="1250" spc="-80" dirty="0">
                <a:latin typeface="Times New Roman"/>
                <a:cs typeface="Times New Roman"/>
              </a:rPr>
              <a:t>S</a:t>
            </a:r>
            <a:r>
              <a:rPr sz="1250" spc="-90" dirty="0">
                <a:latin typeface="Times New Roman"/>
                <a:cs typeface="Times New Roman"/>
              </a:rPr>
              <a:t>e</a:t>
            </a:r>
            <a:r>
              <a:rPr sz="1250" spc="-45" dirty="0">
                <a:latin typeface="Times New Roman"/>
                <a:cs typeface="Times New Roman"/>
              </a:rPr>
              <a:t>t</a:t>
            </a:r>
            <a:r>
              <a:rPr sz="1250" spc="-80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80495" y="4094851"/>
            <a:ext cx="4088129" cy="1675130"/>
            <a:chOff x="4780495" y="4094851"/>
            <a:chExt cx="4088129" cy="1675130"/>
          </a:xfrm>
        </p:grpSpPr>
        <p:sp>
          <p:nvSpPr>
            <p:cNvPr id="41" name="object 41"/>
            <p:cNvSpPr/>
            <p:nvPr/>
          </p:nvSpPr>
          <p:spPr>
            <a:xfrm>
              <a:off x="4780495" y="5751796"/>
              <a:ext cx="4088129" cy="0"/>
            </a:xfrm>
            <a:custGeom>
              <a:avLst/>
              <a:gdLst/>
              <a:ahLst/>
              <a:cxnLst/>
              <a:rect l="l" t="t" r="r" b="b"/>
              <a:pathLst>
                <a:path w="4088129">
                  <a:moveTo>
                    <a:pt x="0" y="0"/>
                  </a:moveTo>
                  <a:lnTo>
                    <a:pt x="4087910" y="0"/>
                  </a:lnTo>
                </a:path>
              </a:pathLst>
            </a:custGeom>
            <a:ln w="8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80483" y="4099331"/>
              <a:ext cx="4088129" cy="1670685"/>
            </a:xfrm>
            <a:custGeom>
              <a:avLst/>
              <a:gdLst/>
              <a:ahLst/>
              <a:cxnLst/>
              <a:rect l="l" t="t" r="r" b="b"/>
              <a:pathLst>
                <a:path w="4088129" h="1670685">
                  <a:moveTo>
                    <a:pt x="1889417" y="586663"/>
                  </a:moveTo>
                  <a:lnTo>
                    <a:pt x="1886940" y="583679"/>
                  </a:lnTo>
                  <a:lnTo>
                    <a:pt x="1857311" y="583679"/>
                  </a:lnTo>
                  <a:lnTo>
                    <a:pt x="1834794" y="679640"/>
                  </a:lnTo>
                  <a:lnTo>
                    <a:pt x="1805266" y="790168"/>
                  </a:lnTo>
                  <a:lnTo>
                    <a:pt x="1768233" y="889127"/>
                  </a:lnTo>
                  <a:lnTo>
                    <a:pt x="1708772" y="990815"/>
                  </a:lnTo>
                  <a:lnTo>
                    <a:pt x="1638909" y="1078420"/>
                  </a:lnTo>
                  <a:lnTo>
                    <a:pt x="1548180" y="1155446"/>
                  </a:lnTo>
                  <a:lnTo>
                    <a:pt x="1444282" y="1245108"/>
                  </a:lnTo>
                  <a:lnTo>
                    <a:pt x="1328127" y="1320126"/>
                  </a:lnTo>
                  <a:lnTo>
                    <a:pt x="1201813" y="1391843"/>
                  </a:lnTo>
                  <a:lnTo>
                    <a:pt x="1053465" y="1454912"/>
                  </a:lnTo>
                  <a:lnTo>
                    <a:pt x="897813" y="1508709"/>
                  </a:lnTo>
                  <a:lnTo>
                    <a:pt x="749274" y="1553540"/>
                  </a:lnTo>
                  <a:lnTo>
                    <a:pt x="408076" y="1616303"/>
                  </a:lnTo>
                  <a:lnTo>
                    <a:pt x="215150" y="1634528"/>
                  </a:lnTo>
                  <a:lnTo>
                    <a:pt x="37007" y="1643507"/>
                  </a:lnTo>
                  <a:lnTo>
                    <a:pt x="0" y="1643507"/>
                  </a:lnTo>
                  <a:lnTo>
                    <a:pt x="0" y="1670405"/>
                  </a:lnTo>
                  <a:lnTo>
                    <a:pt x="37007" y="1670405"/>
                  </a:lnTo>
                  <a:lnTo>
                    <a:pt x="229946" y="1661439"/>
                  </a:lnTo>
                  <a:lnTo>
                    <a:pt x="415480" y="1643507"/>
                  </a:lnTo>
                  <a:lnTo>
                    <a:pt x="756678" y="1580438"/>
                  </a:lnTo>
                  <a:lnTo>
                    <a:pt x="912634" y="1544586"/>
                  </a:lnTo>
                  <a:lnTo>
                    <a:pt x="1060881" y="1490789"/>
                  </a:lnTo>
                  <a:lnTo>
                    <a:pt x="1209421" y="1427708"/>
                  </a:lnTo>
                  <a:lnTo>
                    <a:pt x="1335443" y="1355991"/>
                  </a:lnTo>
                  <a:lnTo>
                    <a:pt x="1454162" y="1284249"/>
                  </a:lnTo>
                  <a:lnTo>
                    <a:pt x="1558061" y="1185329"/>
                  </a:lnTo>
                  <a:lnTo>
                    <a:pt x="1647050" y="1110653"/>
                  </a:lnTo>
                  <a:lnTo>
                    <a:pt x="1661858" y="1095616"/>
                  </a:lnTo>
                  <a:lnTo>
                    <a:pt x="1669262" y="1086662"/>
                  </a:lnTo>
                  <a:lnTo>
                    <a:pt x="1676654" y="1077709"/>
                  </a:lnTo>
                  <a:lnTo>
                    <a:pt x="1736128" y="1005738"/>
                  </a:lnTo>
                  <a:lnTo>
                    <a:pt x="1795386" y="898067"/>
                  </a:lnTo>
                  <a:lnTo>
                    <a:pt x="1837270" y="799236"/>
                  </a:lnTo>
                  <a:lnTo>
                    <a:pt x="1889417" y="586663"/>
                  </a:lnTo>
                  <a:close/>
                </a:path>
                <a:path w="4088129" h="1670685">
                  <a:moveTo>
                    <a:pt x="4087914" y="0"/>
                  </a:moveTo>
                  <a:lnTo>
                    <a:pt x="3635375" y="8953"/>
                  </a:lnTo>
                  <a:lnTo>
                    <a:pt x="3034398" y="62788"/>
                  </a:lnTo>
                  <a:lnTo>
                    <a:pt x="2848813" y="98590"/>
                  </a:lnTo>
                  <a:lnTo>
                    <a:pt x="2529802" y="152781"/>
                  </a:lnTo>
                  <a:lnTo>
                    <a:pt x="2381554" y="188595"/>
                  </a:lnTo>
                  <a:lnTo>
                    <a:pt x="2255240" y="233464"/>
                  </a:lnTo>
                  <a:lnTo>
                    <a:pt x="2151342" y="269278"/>
                  </a:lnTo>
                  <a:lnTo>
                    <a:pt x="2062543" y="323354"/>
                  </a:lnTo>
                  <a:lnTo>
                    <a:pt x="1980869" y="377177"/>
                  </a:lnTo>
                  <a:lnTo>
                    <a:pt x="1928825" y="412991"/>
                  </a:lnTo>
                  <a:lnTo>
                    <a:pt x="1899196" y="463842"/>
                  </a:lnTo>
                  <a:lnTo>
                    <a:pt x="1891880" y="475767"/>
                  </a:lnTo>
                  <a:lnTo>
                    <a:pt x="1891880" y="484720"/>
                  </a:lnTo>
                  <a:lnTo>
                    <a:pt x="1914004" y="475767"/>
                  </a:lnTo>
                  <a:lnTo>
                    <a:pt x="1899196" y="484720"/>
                  </a:lnTo>
                  <a:lnTo>
                    <a:pt x="1916480" y="491045"/>
                  </a:lnTo>
                  <a:lnTo>
                    <a:pt x="1929117" y="475767"/>
                  </a:lnTo>
                  <a:lnTo>
                    <a:pt x="1946402" y="454888"/>
                  </a:lnTo>
                  <a:lnTo>
                    <a:pt x="1963953" y="439966"/>
                  </a:lnTo>
                  <a:lnTo>
                    <a:pt x="1995678" y="412991"/>
                  </a:lnTo>
                  <a:lnTo>
                    <a:pt x="2159038" y="305447"/>
                  </a:lnTo>
                  <a:lnTo>
                    <a:pt x="2262936" y="260324"/>
                  </a:lnTo>
                  <a:lnTo>
                    <a:pt x="2388971" y="215442"/>
                  </a:lnTo>
                  <a:lnTo>
                    <a:pt x="2537206" y="188595"/>
                  </a:lnTo>
                  <a:lnTo>
                    <a:pt x="2693162" y="152781"/>
                  </a:lnTo>
                  <a:lnTo>
                    <a:pt x="3041802" y="98590"/>
                  </a:lnTo>
                  <a:lnTo>
                    <a:pt x="3234690" y="71729"/>
                  </a:lnTo>
                  <a:lnTo>
                    <a:pt x="3442487" y="53835"/>
                  </a:lnTo>
                  <a:lnTo>
                    <a:pt x="3642779" y="44881"/>
                  </a:lnTo>
                  <a:lnTo>
                    <a:pt x="4087914" y="35801"/>
                  </a:lnTo>
                  <a:lnTo>
                    <a:pt x="4087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80495" y="4099324"/>
              <a:ext cx="4088129" cy="0"/>
            </a:xfrm>
            <a:custGeom>
              <a:avLst/>
              <a:gdLst/>
              <a:ahLst/>
              <a:cxnLst/>
              <a:rect l="l" t="t" r="r" b="b"/>
              <a:pathLst>
                <a:path w="4088129">
                  <a:moveTo>
                    <a:pt x="0" y="0"/>
                  </a:moveTo>
                  <a:lnTo>
                    <a:pt x="4087910" y="0"/>
                  </a:lnTo>
                </a:path>
              </a:pathLst>
            </a:custGeom>
            <a:ln w="8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7526" y="4541998"/>
              <a:ext cx="89571" cy="210028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8991" y="942213"/>
            <a:ext cx="81413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Calibri"/>
                <a:cs typeface="Calibri"/>
              </a:rPr>
              <a:t>Let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universe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discourse </a:t>
            </a:r>
            <a:r>
              <a:rPr sz="2400" dirty="0">
                <a:latin typeface="Calibri"/>
                <a:cs typeface="Calibri"/>
              </a:rPr>
              <a:t>and its </a:t>
            </a:r>
            <a:r>
              <a:rPr sz="2400" spc="-5" dirty="0">
                <a:latin typeface="Calibri"/>
                <a:cs typeface="Calibri"/>
              </a:rPr>
              <a:t>elements be </a:t>
            </a:r>
            <a:r>
              <a:rPr sz="2400" spc="-10" dirty="0">
                <a:latin typeface="Calibri"/>
                <a:cs typeface="Calibri"/>
              </a:rPr>
              <a:t>denoted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x.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classical set </a:t>
            </a:r>
            <a:r>
              <a:rPr sz="2400" spc="-25" dirty="0">
                <a:latin typeface="Calibri"/>
                <a:cs typeface="Calibri"/>
              </a:rPr>
              <a:t>theory, </a:t>
            </a:r>
            <a:r>
              <a:rPr sz="2400" b="1" spc="-5" dirty="0">
                <a:latin typeface="Calibri"/>
                <a:cs typeface="Calibri"/>
              </a:rPr>
              <a:t>crisp set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X is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7" baseline="-20833" dirty="0">
                <a:latin typeface="Calibri"/>
                <a:cs typeface="Calibri"/>
              </a:rPr>
              <a:t>A</a:t>
            </a:r>
            <a:r>
              <a:rPr sz="2400" spc="1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of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6902" y="150368"/>
            <a:ext cx="2329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Fuzzy</a:t>
            </a:r>
            <a:r>
              <a:rPr spc="-100" dirty="0"/>
              <a:t> </a:t>
            </a:r>
            <a:r>
              <a:rPr spc="-5" dirty="0"/>
              <a:t>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9723" y="2590247"/>
            <a:ext cx="20637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385" dirty="0">
                <a:latin typeface="Symbol"/>
                <a:cs typeface="Symbol"/>
              </a:rPr>
              <a:t>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7550" y="2547986"/>
            <a:ext cx="12763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i="1" spc="215" dirty="0"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0499" y="2667473"/>
            <a:ext cx="2019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38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323" y="2751902"/>
            <a:ext cx="1640839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spc="345" baseline="-13227" dirty="0">
                <a:latin typeface="Symbol"/>
                <a:cs typeface="Symbol"/>
              </a:rPr>
              <a:t></a:t>
            </a:r>
            <a:r>
              <a:rPr sz="2100" spc="320" dirty="0">
                <a:latin typeface="Times New Roman"/>
                <a:cs typeface="Times New Roman"/>
              </a:rPr>
              <a:t>0</a:t>
            </a:r>
            <a:r>
              <a:rPr sz="2100" spc="195" dirty="0">
                <a:latin typeface="Times New Roman"/>
                <a:cs typeface="Times New Roman"/>
              </a:rPr>
              <a:t>,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335" dirty="0">
                <a:latin typeface="Times New Roman"/>
                <a:cs typeface="Times New Roman"/>
              </a:rPr>
              <a:t>i</a:t>
            </a:r>
            <a:r>
              <a:rPr sz="2100" spc="260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i="1" spc="345" dirty="0">
                <a:latin typeface="Times New Roman"/>
                <a:cs typeface="Times New Roman"/>
              </a:rPr>
              <a:t>x</a:t>
            </a:r>
            <a:r>
              <a:rPr sz="2100" i="1" spc="-235" dirty="0">
                <a:latin typeface="Times New Roman"/>
                <a:cs typeface="Times New Roman"/>
              </a:rPr>
              <a:t> </a:t>
            </a:r>
            <a:r>
              <a:rPr sz="2100" spc="555" dirty="0">
                <a:latin typeface="Symbol"/>
                <a:cs typeface="Symbol"/>
              </a:rPr>
              <a:t>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i="1" spc="475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4827" y="2351217"/>
            <a:ext cx="242062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spc="630" baseline="-41005" dirty="0">
                <a:latin typeface="Times New Roman"/>
                <a:cs typeface="Times New Roman"/>
              </a:rPr>
              <a:t>(</a:t>
            </a:r>
            <a:r>
              <a:rPr sz="3150" i="1" spc="615" baseline="-41005" dirty="0">
                <a:latin typeface="Times New Roman"/>
                <a:cs typeface="Times New Roman"/>
              </a:rPr>
              <a:t>x</a:t>
            </a:r>
            <a:r>
              <a:rPr sz="3150" spc="390" baseline="-41005" dirty="0">
                <a:latin typeface="Times New Roman"/>
                <a:cs typeface="Times New Roman"/>
              </a:rPr>
              <a:t>)</a:t>
            </a:r>
            <a:r>
              <a:rPr sz="3150" spc="120" baseline="-41005" dirty="0">
                <a:latin typeface="Times New Roman"/>
                <a:cs typeface="Times New Roman"/>
              </a:rPr>
              <a:t> </a:t>
            </a:r>
            <a:r>
              <a:rPr sz="3150" spc="644" baseline="-41005" dirty="0">
                <a:latin typeface="Symbol"/>
                <a:cs typeface="Symbol"/>
              </a:rPr>
              <a:t></a:t>
            </a:r>
            <a:r>
              <a:rPr sz="3150" spc="22" baseline="-41005" dirty="0">
                <a:latin typeface="Times New Roman"/>
                <a:cs typeface="Times New Roman"/>
              </a:rPr>
              <a:t> </a:t>
            </a:r>
            <a:r>
              <a:rPr sz="3075" spc="120" baseline="-4065" dirty="0">
                <a:latin typeface="Symbol"/>
                <a:cs typeface="Symbol"/>
              </a:rPr>
              <a:t></a:t>
            </a:r>
            <a:r>
              <a:rPr sz="2100" spc="320" dirty="0">
                <a:latin typeface="Times New Roman"/>
                <a:cs typeface="Times New Roman"/>
              </a:rPr>
              <a:t>1</a:t>
            </a:r>
            <a:r>
              <a:rPr sz="2100" spc="195" dirty="0">
                <a:latin typeface="Times New Roman"/>
                <a:cs typeface="Times New Roman"/>
              </a:rPr>
              <a:t>,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335" dirty="0">
                <a:latin typeface="Times New Roman"/>
                <a:cs typeface="Times New Roman"/>
              </a:rPr>
              <a:t>i</a:t>
            </a:r>
            <a:r>
              <a:rPr sz="2100" spc="260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i="1" spc="345" dirty="0">
                <a:latin typeface="Times New Roman"/>
                <a:cs typeface="Times New Roman"/>
              </a:rPr>
              <a:t>x</a:t>
            </a:r>
            <a:r>
              <a:rPr sz="2100" i="1" spc="-160" dirty="0">
                <a:latin typeface="Times New Roman"/>
                <a:cs typeface="Times New Roman"/>
              </a:rPr>
              <a:t> </a:t>
            </a:r>
            <a:r>
              <a:rPr sz="2100" spc="555" dirty="0">
                <a:latin typeface="Symbol"/>
                <a:cs typeface="Symbol"/>
              </a:rPr>
              <a:t>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i="1" spc="475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247" y="2692146"/>
            <a:ext cx="1631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latin typeface="Calibri"/>
                <a:cs typeface="Calibri"/>
              </a:rPr>
              <a:t>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043" y="2487929"/>
            <a:ext cx="2914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810" algn="l"/>
                <a:tab pos="2116455" algn="l"/>
              </a:tabLst>
            </a:pPr>
            <a:r>
              <a:rPr sz="2800" spc="-5" dirty="0">
                <a:latin typeface="Calibri"/>
                <a:cs typeface="Calibri"/>
              </a:rPr>
              <a:t>f	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1}</a:t>
            </a:r>
            <a:r>
              <a:rPr sz="2400" dirty="0">
                <a:latin typeface="Calibri"/>
                <a:cs typeface="Calibri"/>
              </a:rPr>
              <a:t>,	whe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614" y="3324859"/>
            <a:ext cx="7515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43180" indent="-381000">
              <a:lnSpc>
                <a:spcPct val="100000"/>
              </a:lnSpc>
              <a:spcBef>
                <a:spcPts val="100"/>
              </a:spcBef>
              <a:buClr>
                <a:srgbClr val="1F487C"/>
              </a:buClr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fuzzy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theory,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fuzzy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universe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7" baseline="-20833" dirty="0">
                <a:latin typeface="Calibri"/>
                <a:cs typeface="Calibri"/>
              </a:rPr>
              <a:t>A</a:t>
            </a:r>
            <a:r>
              <a:rPr sz="2400" spc="-1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membership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614" y="4422394"/>
            <a:ext cx="300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7" baseline="-20833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[0,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1],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0978" y="4422394"/>
            <a:ext cx="3782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74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7" baseline="-20833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(x)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totally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A;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7" baseline="-20833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(x)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A;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5" dirty="0">
                <a:latin typeface="Calibri"/>
                <a:cs typeface="Calibri"/>
              </a:rPr>
              <a:t> m</a:t>
            </a:r>
            <a:r>
              <a:rPr sz="2400" spc="-7" baseline="-20833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(x)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234" y="466166"/>
            <a:ext cx="2353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114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7810"/>
            <a:ext cx="8023225" cy="2074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men’s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height: </a:t>
            </a:r>
            <a:r>
              <a:rPr sz="2400" b="1" dirty="0">
                <a:latin typeface="Calibri"/>
                <a:cs typeface="Calibri"/>
              </a:rPr>
              <a:t>{short, </a:t>
            </a:r>
            <a:r>
              <a:rPr sz="2400" b="1" spc="-20" dirty="0">
                <a:latin typeface="Calibri"/>
                <a:cs typeface="Calibri"/>
              </a:rPr>
              <a:t>average,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tall}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Question: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184 </a:t>
            </a:r>
            <a:r>
              <a:rPr sz="2400" dirty="0">
                <a:latin typeface="Calibri"/>
                <a:cs typeface="Calibri"/>
              </a:rPr>
              <a:t>cm?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22275" algn="l"/>
                <a:tab pos="42354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Answer: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184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average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b="1" spc="-5" dirty="0">
                <a:latin typeface="Calibri"/>
                <a:cs typeface="Calibri"/>
              </a:rPr>
              <a:t>degree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membership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0.1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 time,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member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tall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degree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0.4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675" y="3633813"/>
            <a:ext cx="5991225" cy="26098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234" y="461594"/>
            <a:ext cx="2353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  <a:r>
              <a:rPr spc="-114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72257"/>
            <a:ext cx="558101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5" dirty="0">
                <a:latin typeface="Calibri"/>
                <a:cs typeface="Calibri"/>
              </a:rPr>
              <a:t>Temp: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{</a:t>
            </a:r>
            <a:r>
              <a:rPr sz="2800" b="1" spc="-10" dirty="0">
                <a:solidFill>
                  <a:srgbClr val="0000CC"/>
                </a:solidFill>
                <a:latin typeface="Calibri"/>
                <a:cs typeface="Calibri"/>
              </a:rPr>
              <a:t>Freezing</a:t>
            </a:r>
            <a:r>
              <a:rPr sz="2800" b="1" spc="-10" dirty="0">
                <a:latin typeface="Calibri"/>
                <a:cs typeface="Calibri"/>
              </a:rPr>
              <a:t>,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FFFF"/>
                </a:solidFill>
                <a:latin typeface="Calibri"/>
                <a:cs typeface="Calibri"/>
              </a:rPr>
              <a:t>Cool</a:t>
            </a:r>
            <a:r>
              <a:rPr sz="2800" b="1" spc="-10" dirty="0">
                <a:latin typeface="Calibri"/>
                <a:cs typeface="Calibri"/>
              </a:rPr>
              <a:t>,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EED200"/>
                </a:solidFill>
                <a:latin typeface="Calibri"/>
                <a:cs typeface="Calibri"/>
              </a:rPr>
              <a:t>Warm</a:t>
            </a:r>
            <a:r>
              <a:rPr sz="2800" b="1" spc="-25" dirty="0">
                <a:latin typeface="Calibri"/>
                <a:cs typeface="Calibri"/>
              </a:rPr>
              <a:t>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Hot</a:t>
            </a:r>
            <a:r>
              <a:rPr sz="2800" b="1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Question: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temperature?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Answer: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warm.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Question: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it?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Membership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568684"/>
            <a:ext cx="7997190" cy="417702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Professor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Lotfi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Zadeh,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Berkeley,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1965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/>
                <a:cs typeface="Times New Roman"/>
              </a:rPr>
              <a:t>“People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not require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500" i="1" spc="-60" dirty="0">
                <a:solidFill>
                  <a:srgbClr val="006FC0"/>
                </a:solidFill>
                <a:latin typeface="Times New Roman"/>
                <a:cs typeface="Times New Roman"/>
              </a:rPr>
              <a:t>precise</a:t>
            </a:r>
            <a:r>
              <a:rPr sz="2500" i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621030">
              <a:lnSpc>
                <a:spcPct val="100000"/>
              </a:lnSpc>
              <a:spcBef>
                <a:spcPts val="555"/>
              </a:spcBef>
            </a:pPr>
            <a:r>
              <a:rPr sz="2400" dirty="0">
                <a:latin typeface="Times New Roman"/>
                <a:cs typeface="Times New Roman"/>
              </a:rPr>
              <a:t>input,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adaptive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control.”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Accepts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noisy,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imprecise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input!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8700"/>
              </a:lnSpc>
              <a:buSzPct val="6875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Fuzzy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superset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conventional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(Boolean) logic that has </a:t>
            </a:r>
            <a:r>
              <a:rPr sz="2400" dirty="0">
                <a:latin typeface="Times New Roman"/>
                <a:cs typeface="Times New Roman"/>
              </a:rPr>
              <a:t>been </a:t>
            </a:r>
            <a:r>
              <a:rPr sz="2400" spc="-5" dirty="0">
                <a:latin typeface="Times New Roman"/>
                <a:cs typeface="Times New Roman"/>
              </a:rPr>
              <a:t>extended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handle the concept 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500" i="1" spc="-100" dirty="0">
                <a:solidFill>
                  <a:srgbClr val="006FC0"/>
                </a:solidFill>
                <a:latin typeface="Times New Roman"/>
                <a:cs typeface="Times New Roman"/>
              </a:rPr>
              <a:t>partial </a:t>
            </a:r>
            <a:r>
              <a:rPr sz="2500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truth </a:t>
            </a:r>
            <a:r>
              <a:rPr sz="2400" dirty="0">
                <a:latin typeface="Times New Roman"/>
                <a:cs typeface="Times New Roman"/>
              </a:rPr>
              <a:t>- truth </a:t>
            </a:r>
            <a:r>
              <a:rPr sz="2400" spc="-5" dirty="0">
                <a:latin typeface="Times New Roman"/>
                <a:cs typeface="Times New Roman"/>
              </a:rPr>
              <a:t>values between “completely true” 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“completely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false”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6045" y="454533"/>
            <a:ext cx="4161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solidFill>
                  <a:srgbClr val="565F6C"/>
                </a:solidFill>
                <a:latin typeface="Cambria"/>
                <a:cs typeface="Cambria"/>
              </a:rPr>
              <a:t>ORIGINS</a:t>
            </a:r>
            <a:r>
              <a:rPr sz="2400" spc="8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305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spc="114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565F6C"/>
                </a:solidFill>
                <a:latin typeface="Cambria"/>
                <a:cs typeface="Cambria"/>
              </a:rPr>
              <a:t>FUZZY</a:t>
            </a:r>
            <a:r>
              <a:rPr sz="2400" spc="12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315" dirty="0">
                <a:solidFill>
                  <a:srgbClr val="565F6C"/>
                </a:solidFill>
                <a:latin typeface="Cambria"/>
                <a:cs typeface="Cambria"/>
              </a:rPr>
              <a:t>LOGIC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Membership</a:t>
            </a:r>
            <a:r>
              <a:rPr spc="-65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65210"/>
            <a:ext cx="5688330" cy="10318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5" dirty="0">
                <a:latin typeface="Calibri"/>
                <a:cs typeface="Calibri"/>
              </a:rPr>
              <a:t>Temp: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{Freezing,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Cool, </a:t>
            </a:r>
            <a:r>
              <a:rPr sz="3000" spc="-25" dirty="0">
                <a:latin typeface="Calibri"/>
                <a:cs typeface="Calibri"/>
              </a:rPr>
              <a:t>Warm,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Hot}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Degree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Truth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"Membership"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7105" y="3177752"/>
            <a:ext cx="5683885" cy="2221865"/>
            <a:chOff x="1757105" y="3177752"/>
            <a:chExt cx="5683885" cy="2221865"/>
          </a:xfrm>
        </p:grpSpPr>
        <p:sp>
          <p:nvSpPr>
            <p:cNvPr id="5" name="object 5"/>
            <p:cNvSpPr/>
            <p:nvPr/>
          </p:nvSpPr>
          <p:spPr>
            <a:xfrm>
              <a:off x="1763455" y="3184102"/>
              <a:ext cx="5671185" cy="2197100"/>
            </a:xfrm>
            <a:custGeom>
              <a:avLst/>
              <a:gdLst/>
              <a:ahLst/>
              <a:cxnLst/>
              <a:rect l="l" t="t" r="r" b="b"/>
              <a:pathLst>
                <a:path w="5671184" h="2197100">
                  <a:moveTo>
                    <a:pt x="0" y="0"/>
                  </a:moveTo>
                  <a:lnTo>
                    <a:pt x="0" y="2196504"/>
                  </a:lnTo>
                  <a:lnTo>
                    <a:pt x="5671183" y="2196504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81214" y="3428268"/>
              <a:ext cx="1891030" cy="1952625"/>
            </a:xfrm>
            <a:custGeom>
              <a:avLst/>
              <a:gdLst/>
              <a:ahLst/>
              <a:cxnLst/>
              <a:rect l="l" t="t" r="r" b="b"/>
              <a:pathLst>
                <a:path w="1891029" h="1952625">
                  <a:moveTo>
                    <a:pt x="0" y="1952339"/>
                  </a:moveTo>
                  <a:lnTo>
                    <a:pt x="945316" y="0"/>
                  </a:lnTo>
                  <a:lnTo>
                    <a:pt x="1890466" y="1952339"/>
                  </a:lnTo>
                </a:path>
              </a:pathLst>
            </a:custGeom>
            <a:ln w="36583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6530" y="3428268"/>
              <a:ext cx="1890395" cy="1952625"/>
            </a:xfrm>
            <a:custGeom>
              <a:avLst/>
              <a:gdLst/>
              <a:ahLst/>
              <a:cxnLst/>
              <a:rect l="l" t="t" r="r" b="b"/>
              <a:pathLst>
                <a:path w="1890395" h="1952625">
                  <a:moveTo>
                    <a:pt x="0" y="1952339"/>
                  </a:moveTo>
                  <a:lnTo>
                    <a:pt x="945150" y="0"/>
                  </a:lnTo>
                  <a:lnTo>
                    <a:pt x="1890300" y="1952339"/>
                  </a:lnTo>
                </a:path>
              </a:pathLst>
            </a:custGeom>
            <a:ln w="3658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97458" y="5364645"/>
            <a:ext cx="1203325" cy="742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967740" algn="l"/>
              </a:tabLst>
            </a:pPr>
            <a:r>
              <a:rPr sz="1600" spc="-15" dirty="0">
                <a:latin typeface="Arial MT"/>
                <a:cs typeface="Arial MT"/>
              </a:rPr>
              <a:t>50	</a:t>
            </a:r>
            <a:r>
              <a:rPr sz="2400" spc="-22" baseline="1736" dirty="0">
                <a:latin typeface="Arial MT"/>
                <a:cs typeface="Arial MT"/>
              </a:rPr>
              <a:t>70</a:t>
            </a:r>
            <a:endParaRPr sz="2400" baseline="1736">
              <a:latin typeface="Arial MT"/>
              <a:cs typeface="Arial MT"/>
            </a:endParaRPr>
          </a:p>
          <a:p>
            <a:pPr marL="109220">
              <a:lnSpc>
                <a:spcPct val="100000"/>
              </a:lnSpc>
              <a:spcBef>
                <a:spcPts val="900"/>
              </a:spcBef>
            </a:pPr>
            <a:r>
              <a:rPr sz="1600" spc="-20" dirty="0">
                <a:latin typeface="Arial MT"/>
                <a:cs typeface="Arial MT"/>
              </a:rPr>
              <a:t>Temp.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(F°)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7925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90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2558" y="5467325"/>
            <a:ext cx="3594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2325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6995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9417" y="3141093"/>
            <a:ext cx="8039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F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15" dirty="0">
                <a:latin typeface="Arial MT"/>
                <a:cs typeface="Arial MT"/>
              </a:rPr>
              <a:t>eez</a:t>
            </a:r>
            <a:r>
              <a:rPr sz="1600" spc="-1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8095" y="3141093"/>
            <a:ext cx="43688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Coo</a:t>
            </a:r>
            <a:r>
              <a:rPr sz="1600" spc="-10" dirty="0">
                <a:latin typeface="Arial MT"/>
                <a:cs typeface="Arial MT"/>
              </a:rPr>
              <a:t>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7716" y="3141093"/>
            <a:ext cx="55880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30" dirty="0">
                <a:latin typeface="Arial MT"/>
                <a:cs typeface="Arial MT"/>
              </a:rPr>
              <a:t>W</a:t>
            </a:r>
            <a:r>
              <a:rPr sz="1600" spc="-15" dirty="0">
                <a:latin typeface="Arial MT"/>
                <a:cs typeface="Arial MT"/>
              </a:rPr>
              <a:t>arm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579" y="3141093"/>
            <a:ext cx="3371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Ho</a:t>
            </a:r>
            <a:r>
              <a:rPr sz="1600" spc="-10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3856" y="5223280"/>
            <a:ext cx="13716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3727" y="3270924"/>
            <a:ext cx="13716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5089" y="3409901"/>
            <a:ext cx="5708015" cy="1989455"/>
            <a:chOff x="1745089" y="3409901"/>
            <a:chExt cx="5708015" cy="1989455"/>
          </a:xfrm>
        </p:grpSpPr>
        <p:sp>
          <p:nvSpPr>
            <p:cNvPr id="20" name="object 20"/>
            <p:cNvSpPr/>
            <p:nvPr/>
          </p:nvSpPr>
          <p:spPr>
            <a:xfrm>
              <a:off x="1763455" y="3428268"/>
              <a:ext cx="2363470" cy="1952625"/>
            </a:xfrm>
            <a:custGeom>
              <a:avLst/>
              <a:gdLst/>
              <a:ahLst/>
              <a:cxnLst/>
              <a:rect l="l" t="t" r="r" b="b"/>
              <a:pathLst>
                <a:path w="2363470" h="1952625">
                  <a:moveTo>
                    <a:pt x="2363075" y="1952339"/>
                  </a:moveTo>
                  <a:lnTo>
                    <a:pt x="1417758" y="0"/>
                  </a:lnTo>
                  <a:lnTo>
                    <a:pt x="0" y="0"/>
                  </a:lnTo>
                </a:path>
              </a:pathLst>
            </a:custGeom>
            <a:ln w="3671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71680" y="3428268"/>
              <a:ext cx="2363470" cy="1952625"/>
            </a:xfrm>
            <a:custGeom>
              <a:avLst/>
              <a:gdLst/>
              <a:ahLst/>
              <a:cxnLst/>
              <a:rect l="l" t="t" r="r" b="b"/>
              <a:pathLst>
                <a:path w="2363470" h="1952625">
                  <a:moveTo>
                    <a:pt x="0" y="1952339"/>
                  </a:moveTo>
                  <a:lnTo>
                    <a:pt x="945150" y="0"/>
                  </a:lnTo>
                  <a:lnTo>
                    <a:pt x="2362958" y="0"/>
                  </a:lnTo>
                </a:path>
              </a:pathLst>
            </a:custGeom>
            <a:ln w="367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Membership</a:t>
            </a:r>
            <a:r>
              <a:rPr spc="-65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5165"/>
            <a:ext cx="3314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How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cool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36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</a:t>
            </a:r>
            <a:r>
              <a:rPr sz="3000" spc="-10" dirty="0">
                <a:latin typeface="Arial MT"/>
                <a:cs typeface="Arial MT"/>
              </a:rPr>
              <a:t>°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7105" y="3177752"/>
            <a:ext cx="5683885" cy="2221865"/>
            <a:chOff x="1757105" y="3177752"/>
            <a:chExt cx="5683885" cy="2221865"/>
          </a:xfrm>
        </p:grpSpPr>
        <p:sp>
          <p:nvSpPr>
            <p:cNvPr id="5" name="object 5"/>
            <p:cNvSpPr/>
            <p:nvPr/>
          </p:nvSpPr>
          <p:spPr>
            <a:xfrm>
              <a:off x="1763455" y="3184102"/>
              <a:ext cx="5671185" cy="2197100"/>
            </a:xfrm>
            <a:custGeom>
              <a:avLst/>
              <a:gdLst/>
              <a:ahLst/>
              <a:cxnLst/>
              <a:rect l="l" t="t" r="r" b="b"/>
              <a:pathLst>
                <a:path w="5671184" h="2197100">
                  <a:moveTo>
                    <a:pt x="0" y="0"/>
                  </a:moveTo>
                  <a:lnTo>
                    <a:pt x="0" y="2196504"/>
                  </a:lnTo>
                  <a:lnTo>
                    <a:pt x="5671183" y="2196504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81214" y="3428268"/>
              <a:ext cx="1891030" cy="1952625"/>
            </a:xfrm>
            <a:custGeom>
              <a:avLst/>
              <a:gdLst/>
              <a:ahLst/>
              <a:cxnLst/>
              <a:rect l="l" t="t" r="r" b="b"/>
              <a:pathLst>
                <a:path w="1891029" h="1952625">
                  <a:moveTo>
                    <a:pt x="0" y="1952339"/>
                  </a:moveTo>
                  <a:lnTo>
                    <a:pt x="945316" y="0"/>
                  </a:lnTo>
                  <a:lnTo>
                    <a:pt x="1890466" y="1952339"/>
                  </a:lnTo>
                </a:path>
              </a:pathLst>
            </a:custGeom>
            <a:ln w="36583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6530" y="3428268"/>
              <a:ext cx="1890395" cy="1952625"/>
            </a:xfrm>
            <a:custGeom>
              <a:avLst/>
              <a:gdLst/>
              <a:ahLst/>
              <a:cxnLst/>
              <a:rect l="l" t="t" r="r" b="b"/>
              <a:pathLst>
                <a:path w="1890395" h="1952625">
                  <a:moveTo>
                    <a:pt x="0" y="1952339"/>
                  </a:moveTo>
                  <a:lnTo>
                    <a:pt x="945150" y="0"/>
                  </a:lnTo>
                  <a:lnTo>
                    <a:pt x="1890300" y="1952339"/>
                  </a:lnTo>
                </a:path>
              </a:pathLst>
            </a:custGeom>
            <a:ln w="3658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87925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90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2558" y="5467325"/>
            <a:ext cx="3594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2325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6995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7458" y="5364645"/>
            <a:ext cx="1203325" cy="742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967740" algn="l"/>
              </a:tabLst>
            </a:pPr>
            <a:r>
              <a:rPr sz="1600" spc="-15" dirty="0">
                <a:latin typeface="Arial MT"/>
                <a:cs typeface="Arial MT"/>
              </a:rPr>
              <a:t>50	</a:t>
            </a:r>
            <a:r>
              <a:rPr sz="2400" spc="-22" baseline="1736" dirty="0">
                <a:latin typeface="Arial MT"/>
                <a:cs typeface="Arial MT"/>
              </a:rPr>
              <a:t>70</a:t>
            </a:r>
            <a:endParaRPr sz="2400" baseline="1736">
              <a:latin typeface="Arial MT"/>
              <a:cs typeface="Arial MT"/>
            </a:endParaRPr>
          </a:p>
          <a:p>
            <a:pPr marL="109220">
              <a:lnSpc>
                <a:spcPct val="100000"/>
              </a:lnSpc>
              <a:spcBef>
                <a:spcPts val="900"/>
              </a:spcBef>
            </a:pPr>
            <a:r>
              <a:rPr sz="1600" spc="-20" dirty="0">
                <a:latin typeface="Arial MT"/>
                <a:cs typeface="Arial MT"/>
              </a:rPr>
              <a:t>Temp.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(F°)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9417" y="3141093"/>
            <a:ext cx="8039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F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15" dirty="0">
                <a:latin typeface="Arial MT"/>
                <a:cs typeface="Arial MT"/>
              </a:rPr>
              <a:t>eez</a:t>
            </a:r>
            <a:r>
              <a:rPr sz="1600" spc="-1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8095" y="3141093"/>
            <a:ext cx="43688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Coo</a:t>
            </a:r>
            <a:r>
              <a:rPr sz="1600" spc="-10" dirty="0">
                <a:latin typeface="Arial MT"/>
                <a:cs typeface="Arial MT"/>
              </a:rPr>
              <a:t>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7716" y="3141093"/>
            <a:ext cx="55880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30" dirty="0">
                <a:latin typeface="Arial MT"/>
                <a:cs typeface="Arial MT"/>
              </a:rPr>
              <a:t>W</a:t>
            </a:r>
            <a:r>
              <a:rPr sz="1600" spc="-15" dirty="0">
                <a:latin typeface="Arial MT"/>
                <a:cs typeface="Arial MT"/>
              </a:rPr>
              <a:t>arm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579" y="3141093"/>
            <a:ext cx="3371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Ho</a:t>
            </a:r>
            <a:r>
              <a:rPr sz="1600" spc="-10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3856" y="5223280"/>
            <a:ext cx="13716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3727" y="3270924"/>
            <a:ext cx="13716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5089" y="2743200"/>
            <a:ext cx="5708015" cy="3124200"/>
            <a:chOff x="1745089" y="2743200"/>
            <a:chExt cx="5708015" cy="3124200"/>
          </a:xfrm>
        </p:grpSpPr>
        <p:sp>
          <p:nvSpPr>
            <p:cNvPr id="20" name="object 20"/>
            <p:cNvSpPr/>
            <p:nvPr/>
          </p:nvSpPr>
          <p:spPr>
            <a:xfrm>
              <a:off x="1763455" y="3428267"/>
              <a:ext cx="2363470" cy="1952625"/>
            </a:xfrm>
            <a:custGeom>
              <a:avLst/>
              <a:gdLst/>
              <a:ahLst/>
              <a:cxnLst/>
              <a:rect l="l" t="t" r="r" b="b"/>
              <a:pathLst>
                <a:path w="2363470" h="1952625">
                  <a:moveTo>
                    <a:pt x="2363075" y="1952339"/>
                  </a:moveTo>
                  <a:lnTo>
                    <a:pt x="1417758" y="0"/>
                  </a:lnTo>
                  <a:lnTo>
                    <a:pt x="0" y="0"/>
                  </a:lnTo>
                </a:path>
              </a:pathLst>
            </a:custGeom>
            <a:ln w="3671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71680" y="3428267"/>
              <a:ext cx="2363470" cy="1952625"/>
            </a:xfrm>
            <a:custGeom>
              <a:avLst/>
              <a:gdLst/>
              <a:ahLst/>
              <a:cxnLst/>
              <a:rect l="l" t="t" r="r" b="b"/>
              <a:pathLst>
                <a:path w="2363470" h="1952625">
                  <a:moveTo>
                    <a:pt x="0" y="1952339"/>
                  </a:moveTo>
                  <a:lnTo>
                    <a:pt x="945150" y="0"/>
                  </a:lnTo>
                  <a:lnTo>
                    <a:pt x="2362958" y="0"/>
                  </a:lnTo>
                </a:path>
              </a:pathLst>
            </a:custGeom>
            <a:ln w="367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4559" y="2743200"/>
              <a:ext cx="0" cy="3124200"/>
            </a:xfrm>
            <a:custGeom>
              <a:avLst/>
              <a:gdLst/>
              <a:ahLst/>
              <a:cxnLst/>
              <a:rect l="l" t="t" r="r" b="b"/>
              <a:pathLst>
                <a:path h="3124200">
                  <a:moveTo>
                    <a:pt x="0" y="3124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Membership</a:t>
            </a:r>
            <a:r>
              <a:rPr spc="-65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03789"/>
            <a:ext cx="5233670" cy="10610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How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cool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 36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</a:t>
            </a:r>
            <a:r>
              <a:rPr sz="3000" spc="-10" dirty="0">
                <a:latin typeface="Arial MT"/>
                <a:cs typeface="Arial MT"/>
              </a:rPr>
              <a:t>°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30%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Cool</a:t>
            </a:r>
            <a:r>
              <a:rPr sz="3000" dirty="0">
                <a:latin typeface="Calibri"/>
                <a:cs typeface="Calibri"/>
              </a:rPr>
              <a:t> 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70%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Freezing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4819" y="3177752"/>
            <a:ext cx="5683885" cy="2221865"/>
            <a:chOff x="1754819" y="3177752"/>
            <a:chExt cx="5683885" cy="2221865"/>
          </a:xfrm>
        </p:grpSpPr>
        <p:sp>
          <p:nvSpPr>
            <p:cNvPr id="5" name="object 5"/>
            <p:cNvSpPr/>
            <p:nvPr/>
          </p:nvSpPr>
          <p:spPr>
            <a:xfrm>
              <a:off x="1761169" y="3184102"/>
              <a:ext cx="5671185" cy="2197100"/>
            </a:xfrm>
            <a:custGeom>
              <a:avLst/>
              <a:gdLst/>
              <a:ahLst/>
              <a:cxnLst/>
              <a:rect l="l" t="t" r="r" b="b"/>
              <a:pathLst>
                <a:path w="5671184" h="2197100">
                  <a:moveTo>
                    <a:pt x="0" y="0"/>
                  </a:moveTo>
                  <a:lnTo>
                    <a:pt x="0" y="2196504"/>
                  </a:lnTo>
                  <a:lnTo>
                    <a:pt x="5671183" y="2196504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8928" y="3428268"/>
              <a:ext cx="1891030" cy="1952625"/>
            </a:xfrm>
            <a:custGeom>
              <a:avLst/>
              <a:gdLst/>
              <a:ahLst/>
              <a:cxnLst/>
              <a:rect l="l" t="t" r="r" b="b"/>
              <a:pathLst>
                <a:path w="1891029" h="1952625">
                  <a:moveTo>
                    <a:pt x="0" y="1952339"/>
                  </a:moveTo>
                  <a:lnTo>
                    <a:pt x="945316" y="0"/>
                  </a:lnTo>
                  <a:lnTo>
                    <a:pt x="1890466" y="1952339"/>
                  </a:lnTo>
                </a:path>
              </a:pathLst>
            </a:custGeom>
            <a:ln w="36583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4244" y="3428268"/>
              <a:ext cx="1890395" cy="1952625"/>
            </a:xfrm>
            <a:custGeom>
              <a:avLst/>
              <a:gdLst/>
              <a:ahLst/>
              <a:cxnLst/>
              <a:rect l="l" t="t" r="r" b="b"/>
              <a:pathLst>
                <a:path w="1890395" h="1952625">
                  <a:moveTo>
                    <a:pt x="0" y="1952339"/>
                  </a:moveTo>
                  <a:lnTo>
                    <a:pt x="945150" y="0"/>
                  </a:lnTo>
                  <a:lnTo>
                    <a:pt x="1890300" y="1952339"/>
                  </a:lnTo>
                </a:path>
              </a:pathLst>
            </a:custGeom>
            <a:ln w="3658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85639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90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0272" y="5467325"/>
            <a:ext cx="3594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0039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4709" y="5467325"/>
            <a:ext cx="2482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5172" y="5364645"/>
            <a:ext cx="1203325" cy="7423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967740" algn="l"/>
              </a:tabLst>
            </a:pPr>
            <a:r>
              <a:rPr sz="1600" spc="-15" dirty="0">
                <a:latin typeface="Arial MT"/>
                <a:cs typeface="Arial MT"/>
              </a:rPr>
              <a:t>50	</a:t>
            </a:r>
            <a:r>
              <a:rPr sz="2400" spc="-22" baseline="1736" dirty="0">
                <a:latin typeface="Arial MT"/>
                <a:cs typeface="Arial MT"/>
              </a:rPr>
              <a:t>70</a:t>
            </a:r>
            <a:endParaRPr sz="2400" baseline="1736">
              <a:latin typeface="Arial MT"/>
              <a:cs typeface="Arial MT"/>
            </a:endParaRPr>
          </a:p>
          <a:p>
            <a:pPr marL="109220">
              <a:lnSpc>
                <a:spcPct val="100000"/>
              </a:lnSpc>
              <a:spcBef>
                <a:spcPts val="900"/>
              </a:spcBef>
            </a:pPr>
            <a:r>
              <a:rPr sz="1600" spc="-20" dirty="0">
                <a:latin typeface="Arial MT"/>
                <a:cs typeface="Arial MT"/>
              </a:rPr>
              <a:t>Temp.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(F°)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7131" y="3141093"/>
            <a:ext cx="8039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F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15" dirty="0">
                <a:latin typeface="Arial MT"/>
                <a:cs typeface="Arial MT"/>
              </a:rPr>
              <a:t>eez</a:t>
            </a:r>
            <a:r>
              <a:rPr sz="1600" spc="-1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5809" y="3141093"/>
            <a:ext cx="43688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Coo</a:t>
            </a:r>
            <a:r>
              <a:rPr sz="1600" spc="-10" dirty="0">
                <a:latin typeface="Arial MT"/>
                <a:cs typeface="Arial MT"/>
              </a:rPr>
              <a:t>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5430" y="3141093"/>
            <a:ext cx="55880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30" dirty="0">
                <a:latin typeface="Arial MT"/>
                <a:cs typeface="Arial MT"/>
              </a:rPr>
              <a:t>W</a:t>
            </a:r>
            <a:r>
              <a:rPr sz="1600" spc="-15" dirty="0">
                <a:latin typeface="Arial MT"/>
                <a:cs typeface="Arial MT"/>
              </a:rPr>
              <a:t>arm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6293" y="3141093"/>
            <a:ext cx="3371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Arial MT"/>
                <a:cs typeface="Arial MT"/>
              </a:rPr>
              <a:t>Ho</a:t>
            </a:r>
            <a:r>
              <a:rPr sz="1600" spc="-10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1570" y="5223280"/>
            <a:ext cx="13716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1441" y="3270924"/>
            <a:ext cx="13716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5" dirty="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46047" y="2743200"/>
            <a:ext cx="5805170" cy="3124200"/>
            <a:chOff x="1646047" y="2743200"/>
            <a:chExt cx="5805170" cy="3124200"/>
          </a:xfrm>
        </p:grpSpPr>
        <p:sp>
          <p:nvSpPr>
            <p:cNvPr id="20" name="object 20"/>
            <p:cNvSpPr/>
            <p:nvPr/>
          </p:nvSpPr>
          <p:spPr>
            <a:xfrm>
              <a:off x="1761169" y="3428267"/>
              <a:ext cx="2363470" cy="1952625"/>
            </a:xfrm>
            <a:custGeom>
              <a:avLst/>
              <a:gdLst/>
              <a:ahLst/>
              <a:cxnLst/>
              <a:rect l="l" t="t" r="r" b="b"/>
              <a:pathLst>
                <a:path w="2363470" h="1952625">
                  <a:moveTo>
                    <a:pt x="2363075" y="1952339"/>
                  </a:moveTo>
                  <a:lnTo>
                    <a:pt x="1417758" y="0"/>
                  </a:lnTo>
                  <a:lnTo>
                    <a:pt x="0" y="0"/>
                  </a:lnTo>
                </a:path>
              </a:pathLst>
            </a:custGeom>
            <a:ln w="3671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69395" y="3428267"/>
              <a:ext cx="2363470" cy="1952625"/>
            </a:xfrm>
            <a:custGeom>
              <a:avLst/>
              <a:gdLst/>
              <a:ahLst/>
              <a:cxnLst/>
              <a:rect l="l" t="t" r="r" b="b"/>
              <a:pathLst>
                <a:path w="2363470" h="1952625">
                  <a:moveTo>
                    <a:pt x="0" y="1952339"/>
                  </a:moveTo>
                  <a:lnTo>
                    <a:pt x="945150" y="0"/>
                  </a:lnTo>
                  <a:lnTo>
                    <a:pt x="2362958" y="0"/>
                  </a:lnTo>
                </a:path>
              </a:pathLst>
            </a:custGeom>
            <a:ln w="367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5957" y="2743200"/>
              <a:ext cx="0" cy="3124200"/>
            </a:xfrm>
            <a:custGeom>
              <a:avLst/>
              <a:gdLst/>
              <a:ahLst/>
              <a:cxnLst/>
              <a:rect l="l" t="t" r="r" b="b"/>
              <a:pathLst>
                <a:path h="3124200">
                  <a:moveTo>
                    <a:pt x="0" y="3124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6047" y="3957192"/>
              <a:ext cx="1760220" cy="884555"/>
            </a:xfrm>
            <a:custGeom>
              <a:avLst/>
              <a:gdLst/>
              <a:ahLst/>
              <a:cxnLst/>
              <a:rect l="l" t="t" r="r" b="b"/>
              <a:pathLst>
                <a:path w="1760220" h="884554">
                  <a:moveTo>
                    <a:pt x="1752600" y="0"/>
                  </a:moveTo>
                  <a:lnTo>
                    <a:pt x="0" y="0"/>
                  </a:lnTo>
                </a:path>
                <a:path w="1760220" h="884554">
                  <a:moveTo>
                    <a:pt x="1759965" y="884046"/>
                  </a:moveTo>
                  <a:lnTo>
                    <a:pt x="7365" y="8840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56208" y="3729608"/>
            <a:ext cx="34036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0.7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Membership</a:t>
            </a:r>
            <a:r>
              <a:rPr spc="-65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045325" cy="372024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28194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Shape </a:t>
            </a:r>
            <a:r>
              <a:rPr sz="3000" b="1" dirty="0">
                <a:latin typeface="Calibri"/>
                <a:cs typeface="Calibri"/>
              </a:rPr>
              <a:t>of </a:t>
            </a:r>
            <a:r>
              <a:rPr sz="3000" b="1" spc="-10" dirty="0">
                <a:latin typeface="Calibri"/>
                <a:cs typeface="Calibri"/>
              </a:rPr>
              <a:t>membership </a:t>
            </a:r>
            <a:r>
              <a:rPr sz="3000" b="1" spc="-5" dirty="0">
                <a:latin typeface="Calibri"/>
                <a:cs typeface="Calibri"/>
              </a:rPr>
              <a:t>function </a:t>
            </a:r>
            <a:r>
              <a:rPr sz="3000" b="1" dirty="0">
                <a:latin typeface="Calibri"/>
                <a:cs typeface="Calibri"/>
              </a:rPr>
              <a:t>is </a:t>
            </a:r>
            <a:r>
              <a:rPr sz="3000" b="1" spc="-5" dirty="0">
                <a:latin typeface="Calibri"/>
                <a:cs typeface="Calibri"/>
              </a:rPr>
              <a:t>usually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triangle</a:t>
            </a:r>
            <a:endParaRPr sz="3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3000" spc="-5" dirty="0">
                <a:latin typeface="Calibri"/>
                <a:cs typeface="Calibri"/>
              </a:rPr>
              <a:t>(but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could </a:t>
            </a:r>
            <a:r>
              <a:rPr sz="3000" dirty="0">
                <a:latin typeface="Calibri"/>
                <a:cs typeface="Calibri"/>
              </a:rPr>
              <a:t>also</a:t>
            </a:r>
            <a:r>
              <a:rPr sz="3000" spc="-10" dirty="0">
                <a:latin typeface="Calibri"/>
                <a:cs typeface="Calibri"/>
              </a:rPr>
              <a:t> be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trapezoidal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other)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Height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usually</a:t>
            </a:r>
            <a:r>
              <a:rPr sz="3000" b="1" spc="1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normalized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to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1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(so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in </a:t>
            </a:r>
            <a:r>
              <a:rPr sz="3000" b="1" spc="-15" dirty="0">
                <a:latin typeface="Calibri"/>
                <a:cs typeface="Calibri"/>
              </a:rPr>
              <a:t>total: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[0..1])</a:t>
            </a:r>
            <a:endParaRPr sz="3000" dirty="0">
              <a:latin typeface="Calibri"/>
              <a:cs typeface="Calibri"/>
            </a:endParaRPr>
          </a:p>
          <a:p>
            <a:pPr marL="355600" marR="96520" indent="-342900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Width </a:t>
            </a:r>
            <a:r>
              <a:rPr sz="3000" b="1" dirty="0">
                <a:latin typeface="Calibri"/>
                <a:cs typeface="Calibri"/>
              </a:rPr>
              <a:t>of the </a:t>
            </a:r>
            <a:r>
              <a:rPr sz="3000" b="1" spc="-5" dirty="0">
                <a:latin typeface="Calibri"/>
                <a:cs typeface="Calibri"/>
              </a:rPr>
              <a:t>base </a:t>
            </a:r>
            <a:r>
              <a:rPr sz="3000" b="1" dirty="0">
                <a:latin typeface="Calibri"/>
                <a:cs typeface="Calibri"/>
              </a:rPr>
              <a:t>of </a:t>
            </a:r>
            <a:r>
              <a:rPr sz="3000" b="1" spc="-10" dirty="0">
                <a:latin typeface="Calibri"/>
                <a:cs typeface="Calibri"/>
              </a:rPr>
              <a:t>function </a:t>
            </a:r>
            <a:r>
              <a:rPr sz="3000" b="1" dirty="0">
                <a:latin typeface="Calibri"/>
                <a:cs typeface="Calibri"/>
              </a:rPr>
              <a:t>depends on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number </a:t>
            </a:r>
            <a:r>
              <a:rPr sz="3000" b="1" spc="-10" dirty="0">
                <a:latin typeface="Calibri"/>
                <a:cs typeface="Calibri"/>
              </a:rPr>
              <a:t>of</a:t>
            </a:r>
            <a:r>
              <a:rPr sz="3000" b="1" spc="-5" dirty="0">
                <a:latin typeface="Calibri"/>
                <a:cs typeface="Calibri"/>
              </a:rPr>
              <a:t> functions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Calibri"/>
                <a:cs typeface="Calibri"/>
              </a:rPr>
              <a:t>Center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points</a:t>
            </a:r>
            <a:r>
              <a:rPr sz="3000" b="1" dirty="0">
                <a:latin typeface="Calibri"/>
                <a:cs typeface="Calibri"/>
              </a:rPr>
              <a:t> of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functions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evaluate</a:t>
            </a:r>
            <a:r>
              <a:rPr sz="3000" b="1" spc="-10" dirty="0">
                <a:latin typeface="Calibri"/>
                <a:cs typeface="Calibri"/>
              </a:rPr>
              <a:t> to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1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466166"/>
            <a:ext cx="8059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Well </a:t>
            </a:r>
            <a:r>
              <a:rPr dirty="0"/>
              <a:t>known</a:t>
            </a:r>
            <a:r>
              <a:rPr spc="-5" dirty="0"/>
              <a:t> </a:t>
            </a:r>
            <a:r>
              <a:rPr spc="-10" dirty="0"/>
              <a:t>Membership</a:t>
            </a:r>
            <a:r>
              <a:rPr spc="-2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9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626" y="1328699"/>
            <a:ext cx="3289300" cy="5243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1691" y="1294638"/>
            <a:ext cx="5179060" cy="471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7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triangular</a:t>
            </a: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fuzzy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sets:</a:t>
            </a:r>
            <a:endParaRPr sz="2700">
              <a:latin typeface="Calibri"/>
              <a:cs typeface="Calibri"/>
            </a:endParaRPr>
          </a:p>
          <a:p>
            <a:pPr marL="355600" marR="46355">
              <a:lnSpc>
                <a:spcPct val="80000"/>
              </a:lnSpc>
              <a:spcBef>
                <a:spcPts val="650"/>
              </a:spcBef>
            </a:pPr>
            <a:r>
              <a:rPr sz="2700" b="1" dirty="0">
                <a:latin typeface="Calibri"/>
                <a:cs typeface="Calibri"/>
              </a:rPr>
              <a:t>A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fuzzy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set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can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defined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by </a:t>
            </a:r>
            <a:r>
              <a:rPr sz="2700" b="1" dirty="0">
                <a:latin typeface="Calibri"/>
                <a:cs typeface="Calibri"/>
              </a:rPr>
              <a:t>3 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points {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5" dirty="0">
                <a:latin typeface="Calibri"/>
                <a:cs typeface="Calibri"/>
              </a:rPr>
              <a:t>,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dirty="0">
                <a:latin typeface="Calibri"/>
                <a:cs typeface="Calibri"/>
              </a:rPr>
              <a:t>,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5" dirty="0">
                <a:latin typeface="Calibri"/>
                <a:cs typeface="Calibri"/>
              </a:rPr>
              <a:t>} </a:t>
            </a:r>
            <a:r>
              <a:rPr sz="2700" b="1" dirty="0">
                <a:latin typeface="Calibri"/>
                <a:cs typeface="Calibri"/>
              </a:rPr>
              <a:t>on the </a:t>
            </a:r>
            <a:r>
              <a:rPr sz="2700" b="1" spc="-10" dirty="0">
                <a:latin typeface="Calibri"/>
                <a:cs typeface="Calibri"/>
              </a:rPr>
              <a:t>X-axis, 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where membership </a:t>
            </a:r>
            <a:r>
              <a:rPr sz="2700" b="1" dirty="0">
                <a:latin typeface="Calibri"/>
                <a:cs typeface="Calibri"/>
              </a:rPr>
              <a:t>of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700" b="1" dirty="0">
                <a:latin typeface="Calibri"/>
                <a:cs typeface="Calibri"/>
              </a:rPr>
              <a:t>and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c </a:t>
            </a:r>
            <a:r>
              <a:rPr sz="2700" b="1" spc="-15" dirty="0">
                <a:latin typeface="Calibri"/>
                <a:cs typeface="Calibri"/>
              </a:rPr>
              <a:t>are </a:t>
            </a:r>
            <a:r>
              <a:rPr sz="2700" b="1" spc="-600" dirty="0">
                <a:latin typeface="Calibri"/>
                <a:cs typeface="Calibri"/>
              </a:rPr>
              <a:t> </a:t>
            </a:r>
            <a:r>
              <a:rPr sz="2700" b="1" spc="-20" dirty="0">
                <a:solidFill>
                  <a:srgbClr val="FF0000"/>
                </a:solidFill>
                <a:latin typeface="Calibri"/>
                <a:cs typeface="Calibri"/>
              </a:rPr>
              <a:t>zeros</a:t>
            </a:r>
            <a:r>
              <a:rPr sz="2700" b="1" spc="-20" dirty="0">
                <a:latin typeface="Calibri"/>
                <a:cs typeface="Calibri"/>
              </a:rPr>
              <a:t>,</a:t>
            </a:r>
            <a:r>
              <a:rPr sz="2700" b="1" spc="-5" dirty="0">
                <a:latin typeface="Calibri"/>
                <a:cs typeface="Calibri"/>
              </a:rPr>
              <a:t> while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membership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of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is 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2700" b="1" spc="-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7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trapezoidal</a:t>
            </a:r>
            <a:r>
              <a:rPr sz="27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fuzzy</a:t>
            </a:r>
            <a:r>
              <a:rPr sz="27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sets:</a:t>
            </a:r>
            <a:endParaRPr sz="2700">
              <a:latin typeface="Calibri"/>
              <a:cs typeface="Calibri"/>
            </a:endParaRPr>
          </a:p>
          <a:p>
            <a:pPr marL="355600" marR="5080">
              <a:lnSpc>
                <a:spcPct val="80000"/>
              </a:lnSpc>
              <a:spcBef>
                <a:spcPts val="645"/>
              </a:spcBef>
            </a:pPr>
            <a:r>
              <a:rPr sz="2700" b="1" dirty="0">
                <a:latin typeface="Calibri"/>
                <a:cs typeface="Calibri"/>
              </a:rPr>
              <a:t>A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fuzzy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set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can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be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defined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by </a:t>
            </a:r>
            <a:r>
              <a:rPr sz="2700" b="1" dirty="0">
                <a:latin typeface="Calibri"/>
                <a:cs typeface="Calibri"/>
              </a:rPr>
              <a:t>4 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points {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5" dirty="0">
                <a:latin typeface="Calibri"/>
                <a:cs typeface="Calibri"/>
              </a:rPr>
              <a:t>,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dirty="0">
                <a:latin typeface="Calibri"/>
                <a:cs typeface="Calibri"/>
              </a:rPr>
              <a:t>,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5" dirty="0">
                <a:latin typeface="Calibri"/>
                <a:cs typeface="Calibri"/>
              </a:rPr>
              <a:t>,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dirty="0">
                <a:latin typeface="Calibri"/>
                <a:cs typeface="Calibri"/>
              </a:rPr>
              <a:t>} on the </a:t>
            </a:r>
            <a:r>
              <a:rPr sz="2700" b="1" spc="-10" dirty="0">
                <a:latin typeface="Calibri"/>
                <a:cs typeface="Calibri"/>
              </a:rPr>
              <a:t>X-axis, 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where membership </a:t>
            </a:r>
            <a:r>
              <a:rPr sz="2700" b="1" dirty="0">
                <a:latin typeface="Calibri"/>
                <a:cs typeface="Calibri"/>
              </a:rPr>
              <a:t>of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700" b="1" dirty="0">
                <a:latin typeface="Calibri"/>
                <a:cs typeface="Calibri"/>
              </a:rPr>
              <a:t>and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2700" b="1" spc="-15" dirty="0">
                <a:latin typeface="Calibri"/>
                <a:cs typeface="Calibri"/>
              </a:rPr>
              <a:t>are </a:t>
            </a:r>
            <a:r>
              <a:rPr sz="2700" b="1" spc="-600" dirty="0">
                <a:latin typeface="Calibri"/>
                <a:cs typeface="Calibri"/>
              </a:rPr>
              <a:t> </a:t>
            </a:r>
            <a:r>
              <a:rPr sz="2700" b="1" spc="-20" dirty="0">
                <a:solidFill>
                  <a:srgbClr val="FF0000"/>
                </a:solidFill>
                <a:latin typeface="Calibri"/>
                <a:cs typeface="Calibri"/>
              </a:rPr>
              <a:t>zeros</a:t>
            </a:r>
            <a:r>
              <a:rPr sz="2700" b="1" spc="-20" dirty="0">
                <a:latin typeface="Calibri"/>
                <a:cs typeface="Calibri"/>
              </a:rPr>
              <a:t>,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while </a:t>
            </a:r>
            <a:r>
              <a:rPr sz="2700" b="1" spc="-10" dirty="0">
                <a:latin typeface="Calibri"/>
                <a:cs typeface="Calibri"/>
              </a:rPr>
              <a:t>membership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of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and </a:t>
            </a:r>
            <a:r>
              <a:rPr sz="2700" b="1" spc="-595" dirty="0"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is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2700" b="1" spc="-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6" y="191465"/>
            <a:ext cx="2164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90" dirty="0"/>
              <a:t>x</a:t>
            </a:r>
            <a:r>
              <a:rPr dirty="0"/>
              <a:t>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1010538"/>
            <a:ext cx="2421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Air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Temperature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Set</a:t>
            </a:r>
            <a:r>
              <a:rPr spc="-30" dirty="0"/>
              <a:t> </a:t>
            </a:r>
            <a:r>
              <a:rPr spc="-10" dirty="0"/>
              <a:t>cold</a:t>
            </a:r>
            <a:r>
              <a:rPr spc="-15" dirty="0"/>
              <a:t> </a:t>
            </a:r>
            <a:r>
              <a:rPr spc="-5" dirty="0"/>
              <a:t>{0,</a:t>
            </a:r>
            <a:r>
              <a:rPr dirty="0"/>
              <a:t> </a:t>
            </a:r>
            <a:r>
              <a:rPr spc="-5" dirty="0"/>
              <a:t>0, 50}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Set</a:t>
            </a:r>
            <a:r>
              <a:rPr spc="-25" dirty="0"/>
              <a:t> </a:t>
            </a:r>
            <a:r>
              <a:rPr spc="-10" dirty="0"/>
              <a:t>cool</a:t>
            </a:r>
            <a:r>
              <a:rPr spc="-15" dirty="0"/>
              <a:t> </a:t>
            </a:r>
            <a:r>
              <a:rPr spc="-5" dirty="0"/>
              <a:t>{45,</a:t>
            </a:r>
            <a:r>
              <a:rPr spc="10" dirty="0"/>
              <a:t> </a:t>
            </a:r>
            <a:r>
              <a:rPr spc="-5" dirty="0"/>
              <a:t>55,</a:t>
            </a:r>
            <a:r>
              <a:rPr spc="10" dirty="0"/>
              <a:t> </a:t>
            </a:r>
            <a:r>
              <a:rPr spc="-10" dirty="0"/>
              <a:t>65}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Set</a:t>
            </a:r>
            <a:r>
              <a:rPr spc="-25" dirty="0"/>
              <a:t> </a:t>
            </a:r>
            <a:r>
              <a:rPr spc="-15" dirty="0"/>
              <a:t>just</a:t>
            </a:r>
            <a:r>
              <a:rPr spc="5" dirty="0"/>
              <a:t> </a:t>
            </a:r>
            <a:r>
              <a:rPr spc="-10" dirty="0"/>
              <a:t>right</a:t>
            </a:r>
            <a:r>
              <a:rPr dirty="0"/>
              <a:t> </a:t>
            </a:r>
            <a:r>
              <a:rPr spc="-5" dirty="0"/>
              <a:t>{60,</a:t>
            </a:r>
            <a:r>
              <a:rPr spc="10" dirty="0"/>
              <a:t> </a:t>
            </a:r>
            <a:r>
              <a:rPr spc="-5" dirty="0"/>
              <a:t>65,</a:t>
            </a:r>
            <a:r>
              <a:rPr spc="10" dirty="0"/>
              <a:t> </a:t>
            </a:r>
            <a:r>
              <a:rPr spc="-10" dirty="0"/>
              <a:t>70}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Set</a:t>
            </a:r>
            <a:r>
              <a:rPr spc="-30" dirty="0"/>
              <a:t> </a:t>
            </a:r>
            <a:r>
              <a:rPr spc="-10" dirty="0"/>
              <a:t>warm</a:t>
            </a:r>
            <a:r>
              <a:rPr spc="-20" dirty="0"/>
              <a:t> </a:t>
            </a:r>
            <a:r>
              <a:rPr spc="-5" dirty="0"/>
              <a:t>{65,</a:t>
            </a:r>
            <a:r>
              <a:rPr spc="5" dirty="0"/>
              <a:t> </a:t>
            </a:r>
            <a:r>
              <a:rPr spc="-5" dirty="0"/>
              <a:t>75,</a:t>
            </a:r>
            <a:r>
              <a:rPr dirty="0"/>
              <a:t> </a:t>
            </a:r>
            <a:r>
              <a:rPr spc="-5" dirty="0"/>
              <a:t>85}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Set</a:t>
            </a:r>
            <a:r>
              <a:rPr spc="-25" dirty="0"/>
              <a:t> </a:t>
            </a:r>
            <a:r>
              <a:rPr spc="-10" dirty="0"/>
              <a:t>hot</a:t>
            </a:r>
            <a:r>
              <a:rPr spc="-5" dirty="0"/>
              <a:t> {80,</a:t>
            </a:r>
            <a:r>
              <a:rPr spc="15" dirty="0"/>
              <a:t> </a:t>
            </a:r>
            <a:r>
              <a:rPr spc="-5" dirty="0"/>
              <a:t>90,</a:t>
            </a:r>
            <a:r>
              <a:rPr spc="15" dirty="0"/>
              <a:t> </a:t>
            </a:r>
            <a:r>
              <a:rPr spc="-5" dirty="0">
                <a:latin typeface="Symbol"/>
                <a:cs typeface="Symbol"/>
              </a:rPr>
              <a:t></a:t>
            </a:r>
            <a:r>
              <a:rPr spc="-5" dirty="0"/>
              <a:t>,</a:t>
            </a:r>
            <a:r>
              <a:rPr spc="-25" dirty="0"/>
              <a:t> </a:t>
            </a:r>
            <a:r>
              <a:rPr spc="-5" dirty="0">
                <a:latin typeface="Cambria Math"/>
                <a:cs typeface="Cambria Math"/>
              </a:rPr>
              <a:t>∞</a:t>
            </a:r>
            <a:r>
              <a:rPr spc="-5"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691" y="3998214"/>
            <a:ext cx="3308985" cy="1292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Speed</a:t>
            </a:r>
            <a:endParaRPr sz="2800" dirty="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buSzPct val="96428"/>
              <a:buChar char="•"/>
              <a:tabLst>
                <a:tab pos="191135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slow</a:t>
            </a:r>
            <a:r>
              <a:rPr sz="2800" spc="-5" dirty="0">
                <a:latin typeface="Calibri"/>
                <a:cs typeface="Calibri"/>
              </a:rPr>
              <a:t> {0,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0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25,75}</a:t>
            </a:r>
            <a:endParaRPr sz="2800" dirty="0">
              <a:latin typeface="Calibri"/>
              <a:cs typeface="Calibri"/>
            </a:endParaRPr>
          </a:p>
          <a:p>
            <a:pPr marL="190500" indent="-178435">
              <a:lnSpc>
                <a:spcPts val="3350"/>
              </a:lnSpc>
              <a:spcBef>
                <a:spcPts val="25"/>
              </a:spcBef>
              <a:buSzPct val="96428"/>
              <a:buChar char="•"/>
              <a:tabLst>
                <a:tab pos="191135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30" dirty="0">
                <a:latin typeface="Calibri"/>
                <a:cs typeface="Calibri"/>
              </a:rPr>
              <a:t> fast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{25,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75,</a:t>
            </a:r>
            <a:r>
              <a:rPr sz="2800" spc="-5" dirty="0">
                <a:latin typeface="Cambria Math"/>
                <a:cs typeface="Cambria Math"/>
              </a:rPr>
              <a:t>∞,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∞</a:t>
            </a:r>
            <a:r>
              <a:rPr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0498" y="1166749"/>
            <a:ext cx="4417546" cy="15906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597579" y="3107252"/>
            <a:ext cx="4311650" cy="1297940"/>
          </a:xfrm>
          <a:custGeom>
            <a:avLst/>
            <a:gdLst/>
            <a:ahLst/>
            <a:cxnLst/>
            <a:rect l="l" t="t" r="r" b="b"/>
            <a:pathLst>
              <a:path w="4311650" h="1297939">
                <a:moveTo>
                  <a:pt x="0" y="0"/>
                </a:moveTo>
                <a:lnTo>
                  <a:pt x="0" y="1297795"/>
                </a:lnTo>
                <a:lnTo>
                  <a:pt x="4311129" y="1297795"/>
                </a:lnTo>
              </a:path>
            </a:pathLst>
          </a:custGeom>
          <a:ln w="7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1007" y="4390421"/>
            <a:ext cx="922655" cy="4489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5"/>
              </a:spcBef>
              <a:tabLst>
                <a:tab pos="740410" algn="l"/>
              </a:tabLst>
            </a:pPr>
            <a:r>
              <a:rPr sz="950" spc="135" dirty="0">
                <a:latin typeface="Arial MT"/>
                <a:cs typeface="Arial MT"/>
              </a:rPr>
              <a:t>50	</a:t>
            </a:r>
            <a:r>
              <a:rPr sz="1425" spc="202" baseline="2923" dirty="0">
                <a:latin typeface="Arial MT"/>
                <a:cs typeface="Arial MT"/>
              </a:rPr>
              <a:t>75</a:t>
            </a:r>
            <a:endParaRPr sz="1425" baseline="2923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950" spc="140" dirty="0">
                <a:latin typeface="Arial MT"/>
                <a:cs typeface="Arial MT"/>
              </a:rPr>
              <a:t>Speed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125" dirty="0">
                <a:latin typeface="Arial MT"/>
                <a:cs typeface="Arial MT"/>
              </a:rPr>
              <a:t>(mph)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1224" y="4451089"/>
            <a:ext cx="2794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35" dirty="0">
                <a:latin typeface="Arial MT"/>
                <a:cs typeface="Arial MT"/>
              </a:rPr>
              <a:t>100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4308" y="4451089"/>
            <a:ext cx="1949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35" dirty="0">
                <a:latin typeface="Arial MT"/>
                <a:cs typeface="Arial MT"/>
              </a:rPr>
              <a:t>25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5581" y="4451089"/>
            <a:ext cx="11048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35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7695" y="3085800"/>
            <a:ext cx="3556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65" dirty="0">
                <a:latin typeface="Arial MT"/>
                <a:cs typeface="Arial MT"/>
              </a:rPr>
              <a:t>S</a:t>
            </a:r>
            <a:r>
              <a:rPr sz="950" spc="50" dirty="0">
                <a:latin typeface="Arial MT"/>
                <a:cs typeface="Arial MT"/>
              </a:rPr>
              <a:t>l</a:t>
            </a:r>
            <a:r>
              <a:rPr sz="950" spc="155" dirty="0">
                <a:latin typeface="Arial MT"/>
                <a:cs typeface="Arial MT"/>
              </a:rPr>
              <a:t>ow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0173" y="3076644"/>
            <a:ext cx="321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45" dirty="0">
                <a:latin typeface="Arial MT"/>
                <a:cs typeface="Arial MT"/>
              </a:rPr>
              <a:t>F</a:t>
            </a:r>
            <a:r>
              <a:rPr sz="950" spc="135" dirty="0">
                <a:latin typeface="Arial MT"/>
                <a:cs typeface="Arial MT"/>
              </a:rPr>
              <a:t>a</a:t>
            </a:r>
            <a:r>
              <a:rPr sz="950" spc="120" dirty="0">
                <a:latin typeface="Arial MT"/>
                <a:cs typeface="Arial MT"/>
              </a:rPr>
              <a:t>s</a:t>
            </a:r>
            <a:r>
              <a:rPr sz="950" spc="65" dirty="0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9182" y="4306896"/>
            <a:ext cx="11048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35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6686" y="3153354"/>
            <a:ext cx="11048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35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45029" y="3239698"/>
            <a:ext cx="3616325" cy="1177290"/>
            <a:chOff x="4945029" y="3239698"/>
            <a:chExt cx="3616325" cy="1177290"/>
          </a:xfrm>
        </p:grpSpPr>
        <p:sp>
          <p:nvSpPr>
            <p:cNvPr id="17" name="object 17"/>
            <p:cNvSpPr/>
            <p:nvPr/>
          </p:nvSpPr>
          <p:spPr>
            <a:xfrm>
              <a:off x="4956848" y="3251516"/>
              <a:ext cx="2155825" cy="1153795"/>
            </a:xfrm>
            <a:custGeom>
              <a:avLst/>
              <a:gdLst/>
              <a:ahLst/>
              <a:cxnLst/>
              <a:rect l="l" t="t" r="r" b="b"/>
              <a:pathLst>
                <a:path w="2155825" h="1153795">
                  <a:moveTo>
                    <a:pt x="0" y="0"/>
                  </a:moveTo>
                  <a:lnTo>
                    <a:pt x="718485" y="0"/>
                  </a:lnTo>
                  <a:lnTo>
                    <a:pt x="2155583" y="1153531"/>
                  </a:lnTo>
                </a:path>
              </a:pathLst>
            </a:custGeom>
            <a:ln w="23177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75333" y="3251516"/>
              <a:ext cx="2874645" cy="1153795"/>
            </a:xfrm>
            <a:custGeom>
              <a:avLst/>
              <a:gdLst/>
              <a:ahLst/>
              <a:cxnLst/>
              <a:rect l="l" t="t" r="r" b="b"/>
              <a:pathLst>
                <a:path w="2874645" h="1153795">
                  <a:moveTo>
                    <a:pt x="0" y="1153531"/>
                  </a:moveTo>
                  <a:lnTo>
                    <a:pt x="1437098" y="0"/>
                  </a:lnTo>
                  <a:lnTo>
                    <a:pt x="2874069" y="0"/>
                  </a:lnTo>
                </a:path>
              </a:pathLst>
            </a:custGeom>
            <a:ln w="227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241" y="213105"/>
            <a:ext cx="376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solidFill>
                  <a:srgbClr val="565F6C"/>
                </a:solidFill>
                <a:latin typeface="Cambria"/>
                <a:cs typeface="Cambria"/>
              </a:rPr>
              <a:t>WHAT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54" dirty="0">
                <a:solidFill>
                  <a:srgbClr val="565F6C"/>
                </a:solidFill>
                <a:latin typeface="Cambria"/>
                <a:cs typeface="Cambria"/>
              </a:rPr>
              <a:t>IS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565F6C"/>
                </a:solidFill>
                <a:latin typeface="Cambria"/>
                <a:cs typeface="Cambria"/>
              </a:rPr>
              <a:t>FUZZY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70" dirty="0">
                <a:solidFill>
                  <a:srgbClr val="565F6C"/>
                </a:solidFill>
                <a:latin typeface="Cambria"/>
                <a:cs typeface="Cambria"/>
              </a:rPr>
              <a:t>LOGIC?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747750"/>
            <a:ext cx="7827645" cy="556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307975" indent="-271780">
              <a:lnSpc>
                <a:spcPct val="150000"/>
              </a:lnSpc>
              <a:spcBef>
                <a:spcPts val="100"/>
              </a:spcBef>
              <a:buClr>
                <a:srgbClr val="FD8537"/>
              </a:buClr>
              <a:buSzPct val="69565"/>
              <a:buFont typeface="Wingdings"/>
              <a:buChar char=""/>
              <a:tabLst>
                <a:tab pos="284480" algn="l"/>
              </a:tabLst>
            </a:pPr>
            <a:r>
              <a:rPr sz="2300" spc="130" dirty="0">
                <a:latin typeface="Cambria"/>
                <a:cs typeface="Cambria"/>
              </a:rPr>
              <a:t>Is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form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b="1" spc="145" dirty="0">
                <a:latin typeface="Cambria"/>
                <a:cs typeface="Cambria"/>
              </a:rPr>
              <a:t>knowledge</a:t>
            </a:r>
            <a:r>
              <a:rPr sz="2300" b="1" spc="155" dirty="0">
                <a:latin typeface="Cambria"/>
                <a:cs typeface="Cambria"/>
              </a:rPr>
              <a:t> </a:t>
            </a:r>
            <a:r>
              <a:rPr sz="2300" b="1" spc="130" dirty="0">
                <a:latin typeface="Cambria"/>
                <a:cs typeface="Cambria"/>
              </a:rPr>
              <a:t>representation</a:t>
            </a:r>
            <a:r>
              <a:rPr sz="2300" b="1" spc="13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suitable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for </a:t>
            </a:r>
            <a:r>
              <a:rPr sz="2300" spc="-495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notions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25" dirty="0">
                <a:latin typeface="Cambria"/>
                <a:cs typeface="Cambria"/>
              </a:rPr>
              <a:t>that </a:t>
            </a:r>
            <a:r>
              <a:rPr sz="2300" spc="75" dirty="0">
                <a:latin typeface="Cambria"/>
                <a:cs typeface="Cambria"/>
              </a:rPr>
              <a:t>cannot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be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defined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b="1" spc="135" dirty="0">
                <a:latin typeface="Cambria"/>
                <a:cs typeface="Cambria"/>
              </a:rPr>
              <a:t>precisely</a:t>
            </a:r>
            <a:r>
              <a:rPr sz="2300" spc="135" dirty="0">
                <a:latin typeface="Cambria"/>
                <a:cs typeface="Cambria"/>
              </a:rPr>
              <a:t>,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but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70" dirty="0">
                <a:latin typeface="Cambria"/>
                <a:cs typeface="Cambria"/>
              </a:rPr>
              <a:t>which </a:t>
            </a:r>
            <a:r>
              <a:rPr sz="2300" spc="75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depend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upon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their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b="1" spc="145" dirty="0">
                <a:latin typeface="Cambria"/>
                <a:cs typeface="Cambria"/>
              </a:rPr>
              <a:t>contexts</a:t>
            </a:r>
            <a:r>
              <a:rPr sz="2300" spc="145" dirty="0">
                <a:latin typeface="Cambria"/>
                <a:cs typeface="Cambria"/>
              </a:rPr>
              <a:t>.</a:t>
            </a:r>
            <a:endParaRPr sz="2300" dirty="0">
              <a:latin typeface="Cambria"/>
              <a:cs typeface="Cambria"/>
            </a:endParaRPr>
          </a:p>
          <a:p>
            <a:pPr marL="283845" indent="-271780">
              <a:lnSpc>
                <a:spcPct val="100000"/>
              </a:lnSpc>
              <a:spcBef>
                <a:spcPts val="1980"/>
              </a:spcBef>
              <a:buClr>
                <a:srgbClr val="FD8537"/>
              </a:buClr>
              <a:buSzPct val="69565"/>
              <a:buFont typeface="Wingdings"/>
              <a:buChar char=""/>
              <a:tabLst>
                <a:tab pos="284480" algn="l"/>
              </a:tabLst>
            </a:pPr>
            <a:r>
              <a:rPr sz="2300" spc="229" dirty="0">
                <a:latin typeface="Cambria"/>
                <a:cs typeface="Cambria"/>
              </a:rPr>
              <a:t>A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b="1" spc="145" dirty="0">
                <a:latin typeface="Cambria"/>
                <a:cs typeface="Cambria"/>
              </a:rPr>
              <a:t>computational</a:t>
            </a:r>
            <a:r>
              <a:rPr sz="2300" b="1" spc="105" dirty="0">
                <a:latin typeface="Cambria"/>
                <a:cs typeface="Cambria"/>
              </a:rPr>
              <a:t> </a:t>
            </a:r>
            <a:r>
              <a:rPr sz="2300" b="1" spc="160" dirty="0">
                <a:latin typeface="Cambria"/>
                <a:cs typeface="Cambria"/>
              </a:rPr>
              <a:t>paradigm</a:t>
            </a:r>
            <a:r>
              <a:rPr sz="2300" b="1" spc="150" dirty="0">
                <a:latin typeface="Cambria"/>
                <a:cs typeface="Cambria"/>
              </a:rPr>
              <a:t> </a:t>
            </a:r>
            <a:r>
              <a:rPr sz="2300" spc="130" dirty="0">
                <a:latin typeface="Cambria"/>
                <a:cs typeface="Cambria"/>
              </a:rPr>
              <a:t>that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is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60" dirty="0">
                <a:latin typeface="Cambria"/>
                <a:cs typeface="Cambria"/>
              </a:rPr>
              <a:t>based</a:t>
            </a:r>
            <a:r>
              <a:rPr sz="2300" spc="100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on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how</a:t>
            </a:r>
            <a:endParaRPr sz="2300" dirty="0">
              <a:latin typeface="Cambria"/>
              <a:cs typeface="Cambria"/>
            </a:endParaRPr>
          </a:p>
          <a:p>
            <a:pPr marL="283845">
              <a:lnSpc>
                <a:spcPct val="100000"/>
              </a:lnSpc>
              <a:spcBef>
                <a:spcPts val="1380"/>
              </a:spcBef>
            </a:pPr>
            <a:r>
              <a:rPr sz="2300" spc="120" dirty="0">
                <a:latin typeface="Cambria"/>
                <a:cs typeface="Cambria"/>
              </a:rPr>
              <a:t>humans</a:t>
            </a:r>
            <a:r>
              <a:rPr sz="2300" spc="60" dirty="0">
                <a:latin typeface="Cambria"/>
                <a:cs typeface="Cambria"/>
              </a:rPr>
              <a:t> </a:t>
            </a:r>
            <a:r>
              <a:rPr sz="2300" spc="120" dirty="0">
                <a:latin typeface="Cambria"/>
                <a:cs typeface="Cambria"/>
              </a:rPr>
              <a:t>think</a:t>
            </a:r>
            <a:endParaRPr sz="2300" dirty="0">
              <a:latin typeface="Cambria"/>
              <a:cs typeface="Cambria"/>
            </a:endParaRPr>
          </a:p>
          <a:p>
            <a:pPr marL="283845" marR="5080" indent="-271780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69047"/>
              <a:buFont typeface="Wingdings"/>
              <a:buChar char=""/>
              <a:tabLst>
                <a:tab pos="284480" algn="l"/>
              </a:tabLst>
            </a:pPr>
            <a:r>
              <a:rPr sz="2100" b="1" spc="135" dirty="0">
                <a:latin typeface="Cambria"/>
                <a:cs typeface="Cambria"/>
              </a:rPr>
              <a:t>I</a:t>
            </a:r>
            <a:r>
              <a:rPr sz="2300" spc="135" dirty="0">
                <a:latin typeface="Cambria"/>
                <a:cs typeface="Cambria"/>
              </a:rPr>
              <a:t>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based</a:t>
            </a:r>
            <a:r>
              <a:rPr sz="2300" spc="100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on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idea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125" dirty="0">
                <a:latin typeface="Cambria"/>
                <a:cs typeface="Cambria"/>
              </a:rPr>
              <a:t>that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14" dirty="0">
                <a:latin typeface="Cambria"/>
                <a:cs typeface="Cambria"/>
              </a:rPr>
              <a:t>all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things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admit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degrees. </a:t>
            </a:r>
            <a:r>
              <a:rPr sz="2300" spc="70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Temperature,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height,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speed,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distance,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beauty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25" dirty="0">
                <a:latin typeface="Tahoma"/>
                <a:cs typeface="Tahoma"/>
              </a:rPr>
              <a:t>–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14" dirty="0">
                <a:latin typeface="Cambria"/>
                <a:cs typeface="Cambria"/>
              </a:rPr>
              <a:t>all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come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on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sliding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scale.</a:t>
            </a:r>
            <a:endParaRPr sz="2300" dirty="0">
              <a:latin typeface="Cambria"/>
              <a:cs typeface="Cambria"/>
            </a:endParaRPr>
          </a:p>
          <a:p>
            <a:pPr marL="650875" lvl="1" indent="-273685">
              <a:lnSpc>
                <a:spcPct val="100000"/>
              </a:lnSpc>
              <a:spcBef>
                <a:spcPts val="1870"/>
              </a:spcBef>
              <a:buClr>
                <a:srgbClr val="FD8537"/>
              </a:buClr>
              <a:buSzPct val="78260"/>
              <a:buFont typeface="Segoe UI Symbol"/>
              <a:buChar char="⚫"/>
              <a:tabLst>
                <a:tab pos="650875" algn="l"/>
                <a:tab pos="651510" algn="l"/>
              </a:tabLst>
            </a:pPr>
            <a:r>
              <a:rPr sz="2300" spc="110" dirty="0">
                <a:latin typeface="Cambria"/>
                <a:cs typeface="Cambria"/>
              </a:rPr>
              <a:t>The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30" dirty="0">
                <a:latin typeface="Cambria"/>
                <a:cs typeface="Cambria"/>
              </a:rPr>
              <a:t>motor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is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running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b="1" spc="130" dirty="0">
                <a:latin typeface="Cambria"/>
                <a:cs typeface="Cambria"/>
              </a:rPr>
              <a:t>really </a:t>
            </a:r>
            <a:r>
              <a:rPr sz="2300" b="1" spc="150" dirty="0">
                <a:latin typeface="Cambria"/>
                <a:cs typeface="Cambria"/>
              </a:rPr>
              <a:t>hot</a:t>
            </a:r>
            <a:r>
              <a:rPr sz="2300" spc="150" dirty="0">
                <a:latin typeface="Cambria"/>
                <a:cs typeface="Cambria"/>
              </a:rPr>
              <a:t>.</a:t>
            </a:r>
            <a:endParaRPr sz="2300" dirty="0">
              <a:latin typeface="Cambria"/>
              <a:cs typeface="Cambria"/>
            </a:endParaRPr>
          </a:p>
          <a:p>
            <a:pPr marL="650875" lvl="1" indent="-273685">
              <a:lnSpc>
                <a:spcPct val="100000"/>
              </a:lnSpc>
              <a:spcBef>
                <a:spcPts val="1885"/>
              </a:spcBef>
              <a:buClr>
                <a:srgbClr val="FD8537"/>
              </a:buClr>
              <a:buSzPct val="78260"/>
              <a:buFont typeface="Segoe UI Symbol"/>
              <a:buChar char="⚫"/>
              <a:tabLst>
                <a:tab pos="650875" algn="l"/>
                <a:tab pos="651510" algn="l"/>
              </a:tabLst>
            </a:pPr>
            <a:r>
              <a:rPr sz="2300" spc="75" dirty="0">
                <a:latin typeface="Cambria"/>
                <a:cs typeface="Cambria"/>
              </a:rPr>
              <a:t>Tom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is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b="1" spc="150" dirty="0">
                <a:latin typeface="Cambria"/>
                <a:cs typeface="Cambria"/>
              </a:rPr>
              <a:t>very</a:t>
            </a:r>
            <a:r>
              <a:rPr sz="2300" b="1" spc="135" dirty="0">
                <a:latin typeface="Cambria"/>
                <a:cs typeface="Cambria"/>
              </a:rPr>
              <a:t> </a:t>
            </a:r>
            <a:r>
              <a:rPr sz="2300" b="1" spc="130" dirty="0">
                <a:latin typeface="Cambria"/>
                <a:cs typeface="Cambria"/>
              </a:rPr>
              <a:t>tall</a:t>
            </a:r>
            <a:r>
              <a:rPr sz="2300" b="1" spc="135" dirty="0">
                <a:latin typeface="Cambria"/>
                <a:cs typeface="Cambria"/>
              </a:rPr>
              <a:t> </a:t>
            </a:r>
            <a:r>
              <a:rPr sz="2300" spc="114" dirty="0">
                <a:latin typeface="Cambria"/>
                <a:cs typeface="Cambria"/>
              </a:rPr>
              <a:t>guy.</a:t>
            </a:r>
            <a:endParaRPr sz="2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65" y="1314703"/>
            <a:ext cx="8136890" cy="3881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5"/>
              </a:spcBef>
              <a:buClr>
                <a:srgbClr val="1F487C"/>
              </a:buClr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300" spc="70" dirty="0">
                <a:latin typeface="Cambria"/>
                <a:cs typeface="Cambria"/>
              </a:rPr>
              <a:t>Boolean</a:t>
            </a:r>
            <a:r>
              <a:rPr sz="2300" spc="90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logic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uses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sharp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distinctions.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50" dirty="0">
                <a:latin typeface="Cambria"/>
                <a:cs typeface="Cambria"/>
              </a:rPr>
              <a:t>It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30" dirty="0">
                <a:latin typeface="Cambria"/>
                <a:cs typeface="Cambria"/>
              </a:rPr>
              <a:t>forces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us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to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draw </a:t>
            </a:r>
            <a:r>
              <a:rPr sz="2300" spc="-49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lines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between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members</a:t>
            </a:r>
            <a:r>
              <a:rPr sz="2300" spc="10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class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and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non-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members.</a:t>
            </a:r>
            <a:r>
              <a:rPr sz="2300" spc="100" dirty="0">
                <a:latin typeface="Cambria"/>
                <a:cs typeface="Cambria"/>
              </a:rPr>
              <a:t> For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instance, </a:t>
            </a:r>
            <a:r>
              <a:rPr sz="2300" spc="20" dirty="0">
                <a:latin typeface="Cambria"/>
                <a:cs typeface="Cambria"/>
              </a:rPr>
              <a:t>we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20" dirty="0">
                <a:latin typeface="Cambria"/>
                <a:cs typeface="Cambria"/>
              </a:rPr>
              <a:t>may say,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Tom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is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14" dirty="0">
                <a:latin typeface="Cambria"/>
                <a:cs typeface="Cambria"/>
              </a:rPr>
              <a:t>tall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60" dirty="0">
                <a:latin typeface="Cambria"/>
                <a:cs typeface="Cambria"/>
              </a:rPr>
              <a:t>because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his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height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70" dirty="0">
                <a:latin typeface="Cambria"/>
                <a:cs typeface="Cambria"/>
              </a:rPr>
              <a:t>is </a:t>
            </a:r>
            <a:r>
              <a:rPr sz="2300" spc="75" dirty="0">
                <a:latin typeface="Cambria"/>
                <a:cs typeface="Cambria"/>
              </a:rPr>
              <a:t> </a:t>
            </a:r>
            <a:r>
              <a:rPr sz="2300" spc="5" dirty="0">
                <a:latin typeface="Cambria"/>
                <a:cs typeface="Cambria"/>
              </a:rPr>
              <a:t>181</a:t>
            </a:r>
            <a:r>
              <a:rPr sz="2300" spc="95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cm.</a:t>
            </a:r>
            <a:r>
              <a:rPr sz="2300" spc="125" dirty="0">
                <a:latin typeface="Cambria"/>
                <a:cs typeface="Cambria"/>
              </a:rPr>
              <a:t> If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5" dirty="0">
                <a:latin typeface="Cambria"/>
                <a:cs typeface="Cambria"/>
              </a:rPr>
              <a:t>we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35" dirty="0">
                <a:latin typeface="Cambria"/>
                <a:cs typeface="Cambria"/>
              </a:rPr>
              <a:t>drew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line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35" dirty="0">
                <a:latin typeface="Cambria"/>
                <a:cs typeface="Cambria"/>
              </a:rPr>
              <a:t>at </a:t>
            </a:r>
            <a:r>
              <a:rPr sz="2300" spc="5" dirty="0">
                <a:latin typeface="Cambria"/>
                <a:cs typeface="Cambria"/>
              </a:rPr>
              <a:t>180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cm,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we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would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find</a:t>
            </a:r>
            <a:r>
              <a:rPr sz="2300" spc="125" dirty="0">
                <a:latin typeface="Cambria"/>
                <a:cs typeface="Cambria"/>
              </a:rPr>
              <a:t> that </a:t>
            </a:r>
            <a:r>
              <a:rPr sz="2300" spc="130" dirty="0">
                <a:latin typeface="Cambria"/>
                <a:cs typeface="Cambria"/>
              </a:rPr>
              <a:t> David,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who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is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5" dirty="0">
                <a:latin typeface="Cambria"/>
                <a:cs typeface="Cambria"/>
              </a:rPr>
              <a:t>179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cm,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is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20" dirty="0">
                <a:latin typeface="Cambria"/>
                <a:cs typeface="Cambria"/>
              </a:rPr>
              <a:t>small.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30" dirty="0">
                <a:latin typeface="Cambria"/>
                <a:cs typeface="Cambria"/>
              </a:rPr>
              <a:t>Is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120" dirty="0">
                <a:latin typeface="Cambria"/>
                <a:cs typeface="Cambria"/>
              </a:rPr>
              <a:t>David </a:t>
            </a:r>
            <a:r>
              <a:rPr sz="2300" spc="85" dirty="0">
                <a:latin typeface="Cambria"/>
                <a:cs typeface="Cambria"/>
              </a:rPr>
              <a:t>really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10" dirty="0">
                <a:latin typeface="Cambria"/>
                <a:cs typeface="Cambria"/>
              </a:rPr>
              <a:t>small 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35" dirty="0">
                <a:latin typeface="Cambria"/>
                <a:cs typeface="Cambria"/>
              </a:rPr>
              <a:t>man</a:t>
            </a:r>
            <a:r>
              <a:rPr sz="2300" spc="10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or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we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have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just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drawn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35" dirty="0">
                <a:latin typeface="Cambria"/>
                <a:cs typeface="Cambria"/>
              </a:rPr>
              <a:t>an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arbitrary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line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in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sand?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487C"/>
              </a:buClr>
              <a:buFont typeface="Wingdings"/>
              <a:buChar char=""/>
            </a:pPr>
            <a:endParaRPr sz="2350">
              <a:latin typeface="Cambria"/>
              <a:cs typeface="Cambria"/>
            </a:endParaRPr>
          </a:p>
          <a:p>
            <a:pPr marL="393700" marR="177165" indent="-381000">
              <a:lnSpc>
                <a:spcPct val="99900"/>
              </a:lnSpc>
              <a:buClr>
                <a:srgbClr val="1F487C"/>
              </a:buClr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300" spc="125" dirty="0">
                <a:latin typeface="Cambria"/>
                <a:cs typeface="Cambria"/>
              </a:rPr>
              <a:t>Fuzzy</a:t>
            </a:r>
            <a:r>
              <a:rPr sz="2300" spc="95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logic</a:t>
            </a:r>
            <a:r>
              <a:rPr sz="2300" spc="145" dirty="0">
                <a:latin typeface="Cambria"/>
                <a:cs typeface="Cambria"/>
              </a:rPr>
              <a:t> </a:t>
            </a:r>
            <a:r>
              <a:rPr sz="2300" spc="60" dirty="0">
                <a:latin typeface="Cambria"/>
                <a:cs typeface="Cambria"/>
              </a:rPr>
              <a:t>reflects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how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people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125" dirty="0">
                <a:latin typeface="Cambria"/>
                <a:cs typeface="Cambria"/>
              </a:rPr>
              <a:t>think.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50" dirty="0">
                <a:latin typeface="Cambria"/>
                <a:cs typeface="Cambria"/>
              </a:rPr>
              <a:t>It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attempts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5" dirty="0">
                <a:latin typeface="Cambria"/>
                <a:cs typeface="Cambria"/>
              </a:rPr>
              <a:t>to 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model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our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sense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words,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our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decision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20" dirty="0">
                <a:latin typeface="Cambria"/>
                <a:cs typeface="Cambria"/>
              </a:rPr>
              <a:t>making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and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our </a:t>
            </a:r>
            <a:r>
              <a:rPr sz="2300" spc="50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common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sense.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150" dirty="0">
                <a:latin typeface="Cambria"/>
                <a:cs typeface="Cambria"/>
              </a:rPr>
              <a:t>As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result,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b="1" spc="130" dirty="0">
                <a:latin typeface="Cambria"/>
                <a:cs typeface="Cambria"/>
              </a:rPr>
              <a:t>it</a:t>
            </a:r>
            <a:r>
              <a:rPr sz="2300" b="1" spc="145" dirty="0">
                <a:latin typeface="Cambria"/>
                <a:cs typeface="Cambria"/>
              </a:rPr>
              <a:t> </a:t>
            </a:r>
            <a:r>
              <a:rPr sz="2300" b="1" spc="110" dirty="0">
                <a:latin typeface="Cambria"/>
                <a:cs typeface="Cambria"/>
              </a:rPr>
              <a:t>is</a:t>
            </a:r>
            <a:r>
              <a:rPr sz="2300" b="1" spc="155" dirty="0">
                <a:latin typeface="Cambria"/>
                <a:cs typeface="Cambria"/>
              </a:rPr>
              <a:t> </a:t>
            </a:r>
            <a:r>
              <a:rPr sz="2300" b="1" spc="145" dirty="0">
                <a:latin typeface="Cambria"/>
                <a:cs typeface="Cambria"/>
              </a:rPr>
              <a:t>leading</a:t>
            </a:r>
            <a:r>
              <a:rPr sz="2300" b="1" spc="135" dirty="0">
                <a:latin typeface="Cambria"/>
                <a:cs typeface="Cambria"/>
              </a:rPr>
              <a:t> </a:t>
            </a:r>
            <a:r>
              <a:rPr sz="2300" b="1" spc="114" dirty="0">
                <a:latin typeface="Cambria"/>
                <a:cs typeface="Cambria"/>
              </a:rPr>
              <a:t>to</a:t>
            </a:r>
            <a:r>
              <a:rPr sz="2300" b="1" spc="145" dirty="0">
                <a:latin typeface="Cambria"/>
                <a:cs typeface="Cambria"/>
              </a:rPr>
              <a:t> </a:t>
            </a:r>
            <a:r>
              <a:rPr sz="2300" b="1" spc="150" dirty="0">
                <a:latin typeface="Cambria"/>
                <a:cs typeface="Cambria"/>
              </a:rPr>
              <a:t>new,</a:t>
            </a:r>
            <a:r>
              <a:rPr sz="2300" b="1" spc="160" dirty="0">
                <a:latin typeface="Cambria"/>
                <a:cs typeface="Cambria"/>
              </a:rPr>
              <a:t> </a:t>
            </a:r>
            <a:r>
              <a:rPr sz="2300" b="1" spc="120" dirty="0">
                <a:latin typeface="Cambria"/>
                <a:cs typeface="Cambria"/>
              </a:rPr>
              <a:t>more </a:t>
            </a:r>
            <a:r>
              <a:rPr sz="2300" b="1" spc="-490" dirty="0">
                <a:latin typeface="Cambria"/>
                <a:cs typeface="Cambria"/>
              </a:rPr>
              <a:t> </a:t>
            </a:r>
            <a:r>
              <a:rPr sz="2300" b="1" spc="175" dirty="0">
                <a:latin typeface="Cambria"/>
                <a:cs typeface="Cambria"/>
              </a:rPr>
              <a:t>human,</a:t>
            </a:r>
            <a:r>
              <a:rPr sz="2300" b="1" spc="90" dirty="0">
                <a:latin typeface="Cambria"/>
                <a:cs typeface="Cambria"/>
              </a:rPr>
              <a:t> </a:t>
            </a:r>
            <a:r>
              <a:rPr sz="2300" b="1" spc="135" dirty="0">
                <a:latin typeface="Cambria"/>
                <a:cs typeface="Cambria"/>
              </a:rPr>
              <a:t>intelligent</a:t>
            </a:r>
            <a:r>
              <a:rPr sz="2300" b="1" spc="120" dirty="0">
                <a:latin typeface="Cambria"/>
                <a:cs typeface="Cambria"/>
              </a:rPr>
              <a:t> </a:t>
            </a:r>
            <a:r>
              <a:rPr sz="2300" b="1" spc="130" dirty="0">
                <a:latin typeface="Cambria"/>
                <a:cs typeface="Cambria"/>
              </a:rPr>
              <a:t>systems</a:t>
            </a:r>
            <a:r>
              <a:rPr sz="2300" spc="130" dirty="0"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241" y="606933"/>
            <a:ext cx="376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solidFill>
                  <a:srgbClr val="565F6C"/>
                </a:solidFill>
                <a:latin typeface="Cambria"/>
                <a:cs typeface="Cambria"/>
              </a:rPr>
              <a:t>WHAT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54" dirty="0">
                <a:solidFill>
                  <a:srgbClr val="565F6C"/>
                </a:solidFill>
                <a:latin typeface="Cambria"/>
                <a:cs typeface="Cambria"/>
              </a:rPr>
              <a:t>IS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565F6C"/>
                </a:solidFill>
                <a:latin typeface="Cambria"/>
                <a:cs typeface="Cambria"/>
              </a:rPr>
              <a:t>FUZZY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70" dirty="0">
                <a:solidFill>
                  <a:srgbClr val="565F6C"/>
                </a:solidFill>
                <a:latin typeface="Cambria"/>
                <a:cs typeface="Cambria"/>
              </a:rPr>
              <a:t>LOGIC?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65" y="1243076"/>
            <a:ext cx="8297545" cy="2860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94310" algn="l"/>
                <a:tab pos="5086350" algn="l"/>
                <a:tab pos="6385560" algn="l"/>
              </a:tabLst>
            </a:pPr>
            <a:r>
              <a:rPr sz="2300" spc="40" dirty="0">
                <a:latin typeface="Cambria"/>
                <a:cs typeface="Cambria"/>
              </a:rPr>
              <a:t>logic</a:t>
            </a:r>
            <a:r>
              <a:rPr sz="2300" spc="125" dirty="0">
                <a:latin typeface="Cambria"/>
                <a:cs typeface="Cambria"/>
              </a:rPr>
              <a:t> that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extended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range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10" dirty="0">
                <a:latin typeface="Cambria"/>
                <a:cs typeface="Cambria"/>
              </a:rPr>
              <a:t>truth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values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to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14" dirty="0">
                <a:latin typeface="Cambria"/>
                <a:cs typeface="Cambria"/>
              </a:rPr>
              <a:t>all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real </a:t>
            </a:r>
            <a:r>
              <a:rPr sz="2300" spc="9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numbers</a:t>
            </a:r>
            <a:r>
              <a:rPr sz="2300" spc="90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in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interval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between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5" dirty="0">
                <a:latin typeface="Cambria"/>
                <a:cs typeface="Cambria"/>
              </a:rPr>
              <a:t>0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and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1.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85" dirty="0">
                <a:latin typeface="Cambria"/>
                <a:cs typeface="Cambria"/>
              </a:rPr>
              <a:t>He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70" dirty="0">
                <a:latin typeface="Cambria"/>
                <a:cs typeface="Cambria"/>
              </a:rPr>
              <a:t>used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number </a:t>
            </a:r>
            <a:r>
              <a:rPr sz="2300" spc="85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in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this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interval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b="1" spc="114" dirty="0">
                <a:latin typeface="Cambria"/>
                <a:cs typeface="Cambria"/>
              </a:rPr>
              <a:t>to</a:t>
            </a:r>
            <a:r>
              <a:rPr sz="2300" b="1" spc="150" dirty="0">
                <a:latin typeface="Cambria"/>
                <a:cs typeface="Cambria"/>
              </a:rPr>
              <a:t> </a:t>
            </a:r>
            <a:r>
              <a:rPr sz="2300" b="1" spc="125" dirty="0">
                <a:latin typeface="Cambria"/>
                <a:cs typeface="Cambria"/>
              </a:rPr>
              <a:t>represent</a:t>
            </a:r>
            <a:r>
              <a:rPr sz="2300" b="1" spc="165" dirty="0">
                <a:latin typeface="Cambria"/>
                <a:cs typeface="Cambria"/>
              </a:rPr>
              <a:t> </a:t>
            </a:r>
            <a:r>
              <a:rPr sz="2300" b="1" spc="150" dirty="0">
                <a:latin typeface="Cambria"/>
                <a:cs typeface="Cambria"/>
              </a:rPr>
              <a:t>the</a:t>
            </a:r>
            <a:r>
              <a:rPr sz="2300" b="1" spc="140" dirty="0">
                <a:latin typeface="Cambria"/>
                <a:cs typeface="Cambria"/>
              </a:rPr>
              <a:t> </a:t>
            </a:r>
            <a:r>
              <a:rPr sz="2300" b="1" spc="125" dirty="0">
                <a:latin typeface="Cambria"/>
                <a:cs typeface="Cambria"/>
              </a:rPr>
              <a:t>possibility	</a:t>
            </a:r>
            <a:r>
              <a:rPr sz="2300" b="1" spc="165" dirty="0">
                <a:latin typeface="Cambria"/>
                <a:cs typeface="Cambria"/>
              </a:rPr>
              <a:t>that </a:t>
            </a:r>
            <a:r>
              <a:rPr sz="2300" b="1" spc="175" dirty="0">
                <a:latin typeface="Cambria"/>
                <a:cs typeface="Cambria"/>
              </a:rPr>
              <a:t>a </a:t>
            </a:r>
            <a:r>
              <a:rPr sz="2300" b="1" spc="155" dirty="0">
                <a:latin typeface="Cambria"/>
                <a:cs typeface="Cambria"/>
              </a:rPr>
              <a:t>given </a:t>
            </a:r>
            <a:r>
              <a:rPr sz="2300" b="1" spc="-490" dirty="0">
                <a:latin typeface="Cambria"/>
                <a:cs typeface="Cambria"/>
              </a:rPr>
              <a:t> </a:t>
            </a:r>
            <a:r>
              <a:rPr sz="2300" b="1" spc="140" dirty="0">
                <a:latin typeface="Cambria"/>
                <a:cs typeface="Cambria"/>
              </a:rPr>
              <a:t>statement</a:t>
            </a:r>
            <a:r>
              <a:rPr sz="2300" b="1" spc="120" dirty="0">
                <a:latin typeface="Cambria"/>
                <a:cs typeface="Cambria"/>
              </a:rPr>
              <a:t> </a:t>
            </a:r>
            <a:r>
              <a:rPr sz="2300" b="1" spc="155" dirty="0">
                <a:latin typeface="Cambria"/>
                <a:cs typeface="Cambria"/>
              </a:rPr>
              <a:t>was</a:t>
            </a:r>
            <a:r>
              <a:rPr sz="2300" b="1" spc="150" dirty="0">
                <a:latin typeface="Cambria"/>
                <a:cs typeface="Cambria"/>
              </a:rPr>
              <a:t> </a:t>
            </a:r>
            <a:r>
              <a:rPr sz="2300" b="1" spc="145" dirty="0">
                <a:latin typeface="Cambria"/>
                <a:cs typeface="Cambria"/>
              </a:rPr>
              <a:t>true</a:t>
            </a:r>
            <a:r>
              <a:rPr sz="2300" b="1" spc="160" dirty="0">
                <a:latin typeface="Cambria"/>
                <a:cs typeface="Cambria"/>
              </a:rPr>
              <a:t> </a:t>
            </a:r>
            <a:r>
              <a:rPr sz="2300" b="1" spc="110" dirty="0">
                <a:latin typeface="Cambria"/>
                <a:cs typeface="Cambria"/>
              </a:rPr>
              <a:t>or</a:t>
            </a:r>
            <a:r>
              <a:rPr sz="2300" b="1" spc="160" dirty="0">
                <a:latin typeface="Cambria"/>
                <a:cs typeface="Cambria"/>
              </a:rPr>
              <a:t> </a:t>
            </a:r>
            <a:r>
              <a:rPr sz="2300" b="1" spc="130" dirty="0">
                <a:latin typeface="Cambria"/>
                <a:cs typeface="Cambria"/>
              </a:rPr>
              <a:t>false</a:t>
            </a:r>
            <a:r>
              <a:rPr sz="2300" spc="130" dirty="0">
                <a:latin typeface="Cambria"/>
                <a:cs typeface="Cambria"/>
              </a:rPr>
              <a:t>.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For	</a:t>
            </a:r>
            <a:r>
              <a:rPr sz="2300" spc="95" dirty="0">
                <a:latin typeface="Cambria"/>
                <a:cs typeface="Cambria"/>
              </a:rPr>
              <a:t>example,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possibility </a:t>
            </a:r>
            <a:r>
              <a:rPr sz="2300" spc="-495" dirty="0">
                <a:latin typeface="Cambria"/>
                <a:cs typeface="Cambria"/>
              </a:rPr>
              <a:t> </a:t>
            </a:r>
            <a:r>
              <a:rPr sz="2300" spc="130" dirty="0">
                <a:latin typeface="Cambria"/>
                <a:cs typeface="Cambria"/>
              </a:rPr>
              <a:t>that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35" dirty="0">
                <a:latin typeface="Cambria"/>
                <a:cs typeface="Cambria"/>
              </a:rPr>
              <a:t>man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5" dirty="0">
                <a:latin typeface="Cambria"/>
                <a:cs typeface="Cambria"/>
              </a:rPr>
              <a:t>181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70" dirty="0">
                <a:latin typeface="Cambria"/>
                <a:cs typeface="Cambria"/>
              </a:rPr>
              <a:t>cm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114" dirty="0">
                <a:latin typeface="Cambria"/>
                <a:cs typeface="Cambria"/>
              </a:rPr>
              <a:t>tall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is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really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14" dirty="0">
                <a:latin typeface="Cambria"/>
                <a:cs typeface="Cambria"/>
              </a:rPr>
              <a:t>tall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14" dirty="0">
                <a:latin typeface="Cambria"/>
                <a:cs typeface="Cambria"/>
              </a:rPr>
              <a:t>might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be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set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to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value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</a:p>
          <a:p>
            <a:pPr marL="12700" marR="22225">
              <a:lnSpc>
                <a:spcPts val="275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2300" spc="70" dirty="0">
                <a:latin typeface="Cambria"/>
                <a:cs typeface="Cambria"/>
              </a:rPr>
              <a:t>0.86.	</a:t>
            </a:r>
            <a:r>
              <a:rPr sz="2300" spc="150" dirty="0">
                <a:latin typeface="Cambria"/>
                <a:cs typeface="Cambria"/>
              </a:rPr>
              <a:t>It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is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likely</a:t>
            </a:r>
            <a:r>
              <a:rPr sz="2300" spc="125" dirty="0">
                <a:latin typeface="Cambria"/>
                <a:cs typeface="Cambria"/>
              </a:rPr>
              <a:t> that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35" dirty="0">
                <a:latin typeface="Cambria"/>
                <a:cs typeface="Cambria"/>
              </a:rPr>
              <a:t>man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is</a:t>
            </a:r>
            <a:r>
              <a:rPr sz="2300" spc="125" dirty="0">
                <a:latin typeface="Cambria"/>
                <a:cs typeface="Cambria"/>
              </a:rPr>
              <a:t> tall.</a:t>
            </a:r>
            <a:r>
              <a:rPr sz="2300" spc="114" dirty="0">
                <a:latin typeface="Cambria"/>
                <a:cs typeface="Cambria"/>
              </a:rPr>
              <a:t> This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work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led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to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35" dirty="0">
                <a:latin typeface="Cambria"/>
                <a:cs typeface="Cambria"/>
              </a:rPr>
              <a:t>an 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inexact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reasoning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70" dirty="0">
                <a:latin typeface="Cambria"/>
                <a:cs typeface="Cambria"/>
              </a:rPr>
              <a:t>technique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often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0" dirty="0">
                <a:latin typeface="Cambria"/>
                <a:cs typeface="Cambria"/>
              </a:rPr>
              <a:t>called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b="1" spc="125" dirty="0">
                <a:latin typeface="Cambria"/>
                <a:cs typeface="Cambria"/>
              </a:rPr>
              <a:t>possibility</a:t>
            </a:r>
            <a:r>
              <a:rPr sz="2300" b="1" spc="130" dirty="0">
                <a:latin typeface="Cambria"/>
                <a:cs typeface="Cambria"/>
              </a:rPr>
              <a:t> </a:t>
            </a:r>
            <a:r>
              <a:rPr sz="2300" b="1" spc="145" dirty="0">
                <a:latin typeface="Cambria"/>
                <a:cs typeface="Cambria"/>
              </a:rPr>
              <a:t>theory</a:t>
            </a:r>
            <a:r>
              <a:rPr sz="2300" spc="145" dirty="0">
                <a:latin typeface="Cambria"/>
                <a:cs typeface="Cambria"/>
              </a:rPr>
              <a:t>.</a:t>
            </a: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241" y="606933"/>
            <a:ext cx="376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solidFill>
                  <a:srgbClr val="565F6C"/>
                </a:solidFill>
                <a:latin typeface="Cambria"/>
                <a:cs typeface="Cambria"/>
              </a:rPr>
              <a:t>WHAT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54" dirty="0">
                <a:solidFill>
                  <a:srgbClr val="565F6C"/>
                </a:solidFill>
                <a:latin typeface="Cambria"/>
                <a:cs typeface="Cambria"/>
              </a:rPr>
              <a:t>IS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565F6C"/>
                </a:solidFill>
                <a:latin typeface="Cambria"/>
                <a:cs typeface="Cambria"/>
              </a:rPr>
              <a:t>FUZZY</a:t>
            </a:r>
            <a:r>
              <a:rPr sz="2400" spc="10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70" dirty="0">
                <a:solidFill>
                  <a:srgbClr val="565F6C"/>
                </a:solidFill>
                <a:latin typeface="Cambria"/>
                <a:cs typeface="Cambria"/>
              </a:rPr>
              <a:t>LOGIC?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11/2</a:t>
            </a:r>
            <a:r>
              <a:rPr spc="5" dirty="0"/>
              <a:t>6</a:t>
            </a:r>
            <a:r>
              <a:rPr dirty="0"/>
              <a:t>/2020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7288" y="1467738"/>
            <a:ext cx="8092440" cy="4585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31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300" b="1" spc="210" dirty="0">
                <a:latin typeface="Cambria"/>
                <a:cs typeface="Cambria"/>
              </a:rPr>
              <a:t>Fuzzy</a:t>
            </a:r>
            <a:r>
              <a:rPr sz="2300" b="1" spc="140" dirty="0">
                <a:latin typeface="Cambria"/>
                <a:cs typeface="Cambria"/>
              </a:rPr>
              <a:t> logic</a:t>
            </a:r>
            <a:r>
              <a:rPr sz="2300" b="1" spc="13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is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set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10" dirty="0">
                <a:latin typeface="Cambria"/>
                <a:cs typeface="Cambria"/>
              </a:rPr>
              <a:t>mathematical</a:t>
            </a:r>
            <a:r>
              <a:rPr sz="2300" spc="95" dirty="0">
                <a:latin typeface="Cambria"/>
                <a:cs typeface="Cambria"/>
              </a:rPr>
              <a:t> </a:t>
            </a:r>
            <a:r>
              <a:rPr sz="2300" spc="60" dirty="0">
                <a:latin typeface="Cambria"/>
                <a:cs typeface="Cambria"/>
              </a:rPr>
              <a:t>principles</a:t>
            </a:r>
            <a:r>
              <a:rPr sz="2300" spc="155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for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knowledge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0" dirty="0">
                <a:latin typeface="Cambria"/>
                <a:cs typeface="Cambria"/>
              </a:rPr>
              <a:t>representation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based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on</a:t>
            </a:r>
            <a:r>
              <a:rPr sz="2300" spc="75" dirty="0">
                <a:latin typeface="Cambria"/>
                <a:cs typeface="Cambria"/>
              </a:rPr>
              <a:t> </a:t>
            </a:r>
            <a:r>
              <a:rPr sz="2300" b="1" spc="130" dirty="0">
                <a:latin typeface="Cambria"/>
                <a:cs typeface="Cambria"/>
              </a:rPr>
              <a:t>degrees</a:t>
            </a:r>
            <a:r>
              <a:rPr sz="2300" b="1" spc="170" dirty="0">
                <a:latin typeface="Cambria"/>
                <a:cs typeface="Cambria"/>
              </a:rPr>
              <a:t> </a:t>
            </a:r>
            <a:r>
              <a:rPr sz="2300" b="1" spc="120" dirty="0">
                <a:latin typeface="Cambria"/>
                <a:cs typeface="Cambria"/>
              </a:rPr>
              <a:t>of </a:t>
            </a:r>
            <a:r>
              <a:rPr sz="2300" b="1" spc="125" dirty="0">
                <a:latin typeface="Cambria"/>
                <a:cs typeface="Cambria"/>
              </a:rPr>
              <a:t> </a:t>
            </a:r>
            <a:r>
              <a:rPr sz="2300" b="1" spc="140" dirty="0">
                <a:latin typeface="Cambria"/>
                <a:cs typeface="Cambria"/>
              </a:rPr>
              <a:t>membership</a:t>
            </a:r>
            <a:r>
              <a:rPr sz="2300" spc="140" dirty="0">
                <a:latin typeface="Cambria"/>
                <a:cs typeface="Cambria"/>
              </a:rPr>
              <a:t>.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300" spc="145" dirty="0">
                <a:latin typeface="Cambria"/>
                <a:cs typeface="Cambria"/>
              </a:rPr>
              <a:t>Unlike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two-valued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Boolean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60" dirty="0">
                <a:latin typeface="Cambria"/>
                <a:cs typeface="Cambria"/>
              </a:rPr>
              <a:t>logic,</a:t>
            </a:r>
            <a:r>
              <a:rPr sz="2300" spc="14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fuzzy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logic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is</a:t>
            </a:r>
            <a:endParaRPr sz="2300">
              <a:latin typeface="Cambria"/>
              <a:cs typeface="Cambria"/>
            </a:endParaRPr>
          </a:p>
          <a:p>
            <a:pPr marL="12700" marR="673100">
              <a:lnSpc>
                <a:spcPct val="100000"/>
              </a:lnSpc>
            </a:pPr>
            <a:r>
              <a:rPr sz="2300" spc="95" dirty="0">
                <a:latin typeface="Cambria"/>
                <a:cs typeface="Cambria"/>
              </a:rPr>
              <a:t>multi-valued.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50" dirty="0">
                <a:latin typeface="Cambria"/>
                <a:cs typeface="Cambria"/>
              </a:rPr>
              <a:t>It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deals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with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degrees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membership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and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degrees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20" dirty="0">
                <a:latin typeface="Cambria"/>
                <a:cs typeface="Cambria"/>
              </a:rPr>
              <a:t>truth.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mbria"/>
              <a:cs typeface="Cambria"/>
            </a:endParaRPr>
          </a:p>
          <a:p>
            <a:pPr marL="12700" marR="5080">
              <a:lnSpc>
                <a:spcPct val="100099"/>
              </a:lnSpc>
              <a:spcBef>
                <a:spcPts val="5"/>
              </a:spcBef>
              <a:buFont typeface="Arial MT"/>
              <a:buChar char="•"/>
              <a:tabLst>
                <a:tab pos="194945" algn="l"/>
              </a:tabLst>
            </a:pPr>
            <a:r>
              <a:rPr sz="2300" b="1" spc="210" dirty="0">
                <a:latin typeface="Cambria"/>
                <a:cs typeface="Cambria"/>
              </a:rPr>
              <a:t>Fuzzy</a:t>
            </a:r>
            <a:r>
              <a:rPr sz="2300" b="1" spc="140" dirty="0">
                <a:latin typeface="Cambria"/>
                <a:cs typeface="Cambria"/>
              </a:rPr>
              <a:t> logic</a:t>
            </a:r>
            <a:r>
              <a:rPr sz="2300" b="1" spc="12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uses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continuum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logical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values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between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5" dirty="0">
                <a:latin typeface="Cambria"/>
                <a:cs typeface="Cambria"/>
              </a:rPr>
              <a:t>0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(completely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false)</a:t>
            </a:r>
            <a:r>
              <a:rPr sz="2300" spc="100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and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5" dirty="0">
                <a:latin typeface="Cambria"/>
                <a:cs typeface="Cambria"/>
              </a:rPr>
              <a:t>1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40" dirty="0">
                <a:latin typeface="Cambria"/>
                <a:cs typeface="Cambria"/>
              </a:rPr>
              <a:t>(completely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true).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Instead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just 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black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and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white,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it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employs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75" dirty="0">
                <a:latin typeface="Cambria"/>
                <a:cs typeface="Cambria"/>
              </a:rPr>
              <a:t>spectrum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85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colours, </a:t>
            </a:r>
            <a:r>
              <a:rPr sz="2300" spc="55" dirty="0">
                <a:latin typeface="Cambria"/>
                <a:cs typeface="Cambria"/>
              </a:rPr>
              <a:t> </a:t>
            </a:r>
            <a:r>
              <a:rPr sz="2300" spc="70" dirty="0">
                <a:latin typeface="Cambria"/>
                <a:cs typeface="Cambria"/>
              </a:rPr>
              <a:t>accepting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30" dirty="0">
                <a:latin typeface="Cambria"/>
                <a:cs typeface="Cambria"/>
              </a:rPr>
              <a:t>that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things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can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be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partly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true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05" dirty="0">
                <a:latin typeface="Cambria"/>
                <a:cs typeface="Cambria"/>
              </a:rPr>
              <a:t>and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partly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false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30" dirty="0">
                <a:latin typeface="Cambria"/>
                <a:cs typeface="Cambria"/>
              </a:rPr>
              <a:t>at 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same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100" dirty="0">
                <a:latin typeface="Cambria"/>
                <a:cs typeface="Cambria"/>
              </a:rPr>
              <a:t>time.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980" y="421004"/>
            <a:ext cx="564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40" dirty="0">
                <a:solidFill>
                  <a:srgbClr val="565F6C"/>
                </a:solidFill>
                <a:latin typeface="Cambria"/>
                <a:cs typeface="Cambria"/>
              </a:rPr>
              <a:t>WHAT</a:t>
            </a:r>
            <a:r>
              <a:rPr sz="3600" spc="19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600" spc="385" dirty="0">
                <a:solidFill>
                  <a:srgbClr val="565F6C"/>
                </a:solidFill>
                <a:latin typeface="Cambria"/>
                <a:cs typeface="Cambria"/>
              </a:rPr>
              <a:t>IS</a:t>
            </a:r>
            <a:r>
              <a:rPr sz="3600" spc="18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600" spc="409" dirty="0">
                <a:solidFill>
                  <a:srgbClr val="565F6C"/>
                </a:solidFill>
                <a:latin typeface="Cambria"/>
                <a:cs typeface="Cambria"/>
              </a:rPr>
              <a:t>FUZZY</a:t>
            </a:r>
            <a:r>
              <a:rPr sz="3600" spc="20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600" spc="409" dirty="0">
                <a:solidFill>
                  <a:srgbClr val="565F6C"/>
                </a:solidFill>
                <a:latin typeface="Cambria"/>
                <a:cs typeface="Cambria"/>
              </a:rPr>
              <a:t>LOGIC?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115570"/>
            <a:ext cx="4611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95" dirty="0"/>
              <a:t> </a:t>
            </a:r>
            <a:r>
              <a:rPr spc="-5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12" y="928624"/>
            <a:ext cx="8737600" cy="1562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112" y="928624"/>
            <a:ext cx="8737600" cy="15621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18669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Sendai </a:t>
            </a:r>
            <a:r>
              <a:rPr sz="2400" dirty="0">
                <a:latin typeface="Calibri"/>
                <a:cs typeface="Calibri"/>
              </a:rPr>
              <a:t>in Japan, a </a:t>
            </a:r>
            <a:r>
              <a:rPr sz="2400" spc="-10" dirty="0">
                <a:latin typeface="Calibri"/>
                <a:cs typeface="Calibri"/>
              </a:rPr>
              <a:t>16-station </a:t>
            </a:r>
            <a:r>
              <a:rPr sz="2400" spc="-15" dirty="0">
                <a:latin typeface="Calibri"/>
                <a:cs typeface="Calibri"/>
              </a:rPr>
              <a:t>subway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controlled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fuzzy computer </a:t>
            </a:r>
            <a:r>
              <a:rPr sz="2400" dirty="0">
                <a:latin typeface="Calibri"/>
                <a:cs typeface="Calibri"/>
              </a:rPr>
              <a:t>(Seiji </a:t>
            </a:r>
            <a:r>
              <a:rPr sz="2400" spc="-25" dirty="0">
                <a:latin typeface="Calibri"/>
                <a:cs typeface="Calibri"/>
              </a:rPr>
              <a:t>Yasunobu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Soji </a:t>
            </a:r>
            <a:r>
              <a:rPr sz="2400" spc="-10" dirty="0">
                <a:latin typeface="Calibri"/>
                <a:cs typeface="Calibri"/>
              </a:rPr>
              <a:t>Miyamoto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Hitachi)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the ride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smooth,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riders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hold </a:t>
            </a:r>
            <a:r>
              <a:rPr sz="2400" spc="-15" dirty="0">
                <a:latin typeface="Calibri"/>
                <a:cs typeface="Calibri"/>
              </a:rPr>
              <a:t>straps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112" y="2711450"/>
            <a:ext cx="8737600" cy="8318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2112" y="2711450"/>
            <a:ext cx="8737600" cy="83185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Nissan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fuzzy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transmission,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fuzzy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anti-skid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braking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112" y="3702050"/>
            <a:ext cx="8737600" cy="4667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112" y="3702050"/>
            <a:ext cx="8737600" cy="46672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libri"/>
                <a:cs typeface="Calibri"/>
              </a:rPr>
              <a:t>CSK,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Hitachi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Hand-writing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112" y="4273550"/>
            <a:ext cx="8737600" cy="4667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2112" y="4273550"/>
            <a:ext cx="8737600" cy="46672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400" spc="-15" dirty="0">
                <a:latin typeface="Calibri"/>
                <a:cs typeface="Calibri"/>
              </a:rPr>
              <a:t>Sony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Hand-printed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112" y="4832350"/>
            <a:ext cx="8737600" cy="4667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2112" y="4832350"/>
            <a:ext cx="8737600" cy="46672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libri"/>
                <a:cs typeface="Calibri"/>
              </a:rPr>
              <a:t>Ricoh,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Hitachi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Voice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112" y="5454650"/>
            <a:ext cx="8737600" cy="11969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92112" y="5454650"/>
            <a:ext cx="8737600" cy="119697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 marR="97155">
              <a:lnSpc>
                <a:spcPct val="100000"/>
              </a:lnSpc>
              <a:spcBef>
                <a:spcPts val="210"/>
              </a:spcBef>
            </a:pPr>
            <a:r>
              <a:rPr sz="2400" spc="-60" dirty="0">
                <a:latin typeface="Calibri"/>
                <a:cs typeface="Calibri"/>
              </a:rPr>
              <a:t>Tokyo’s </a:t>
            </a:r>
            <a:r>
              <a:rPr sz="2400" spc="-15" dirty="0">
                <a:latin typeface="Calibri"/>
                <a:cs typeface="Calibri"/>
              </a:rPr>
              <a:t>stock market </a:t>
            </a:r>
            <a:r>
              <a:rPr sz="2400" spc="-5" dirty="0">
                <a:latin typeface="Calibri"/>
                <a:cs typeface="Calibri"/>
              </a:rPr>
              <a:t>has had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least one </a:t>
            </a:r>
            <a:r>
              <a:rPr sz="2400" spc="-10" dirty="0">
                <a:latin typeface="Calibri"/>
                <a:cs typeface="Calibri"/>
              </a:rPr>
              <a:t>stock-trading portfolio </a:t>
            </a:r>
            <a:r>
              <a:rPr sz="2400" spc="-5" dirty="0">
                <a:latin typeface="Calibri"/>
                <a:cs typeface="Calibri"/>
              </a:rPr>
              <a:t> 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Fuzzy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outperformed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Nikkei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 </a:t>
            </a:r>
            <a:r>
              <a:rPr sz="2400" spc="-20" dirty="0">
                <a:latin typeface="Calibri"/>
                <a:cs typeface="Calibri"/>
              </a:rPr>
              <a:t>average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44018"/>
            <a:ext cx="4612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spc="-95" dirty="0"/>
              <a:t> </a:t>
            </a:r>
            <a:r>
              <a:rPr spc="-5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12" y="958850"/>
            <a:ext cx="8737600" cy="1196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112" y="958850"/>
            <a:ext cx="8737600" cy="119697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243204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NASA </a:t>
            </a:r>
            <a:r>
              <a:rPr sz="2400" spc="-5" dirty="0">
                <a:latin typeface="Calibri"/>
                <a:cs typeface="Calibri"/>
              </a:rPr>
              <a:t>has studied </a:t>
            </a:r>
            <a:r>
              <a:rPr sz="2400" spc="-10" dirty="0">
                <a:latin typeface="Calibri"/>
                <a:cs typeface="Calibri"/>
              </a:rPr>
              <a:t>fuzzy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automated </a:t>
            </a:r>
            <a:r>
              <a:rPr sz="2400" spc="-5" dirty="0">
                <a:latin typeface="Calibri"/>
                <a:cs typeface="Calibri"/>
              </a:rPr>
              <a:t>space docking: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simulations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fuzzy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greatly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fuel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consumption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5762" y="2311400"/>
            <a:ext cx="8750300" cy="2305050"/>
            <a:chOff x="185762" y="2311400"/>
            <a:chExt cx="8750300" cy="23050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112" y="2317750"/>
              <a:ext cx="8737600" cy="22923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2112" y="2317750"/>
              <a:ext cx="8737600" cy="2292350"/>
            </a:xfrm>
            <a:custGeom>
              <a:avLst/>
              <a:gdLst/>
              <a:ahLst/>
              <a:cxnLst/>
              <a:rect l="l" t="t" r="r" b="b"/>
              <a:pathLst>
                <a:path w="8737600" h="2292350">
                  <a:moveTo>
                    <a:pt x="0" y="2292350"/>
                  </a:moveTo>
                  <a:lnTo>
                    <a:pt x="8737600" y="2292350"/>
                  </a:lnTo>
                  <a:lnTo>
                    <a:pt x="8737600" y="0"/>
                  </a:lnTo>
                  <a:lnTo>
                    <a:pt x="0" y="0"/>
                  </a:lnTo>
                  <a:lnTo>
                    <a:pt x="0" y="229235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0763" y="2331465"/>
            <a:ext cx="847026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Canon </a:t>
            </a:r>
            <a:r>
              <a:rPr sz="2400" spc="-10" dirty="0">
                <a:latin typeface="Calibri"/>
                <a:cs typeface="Calibri"/>
              </a:rPr>
              <a:t>developed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auto-focusing camera </a:t>
            </a:r>
            <a:r>
              <a:rPr sz="2400" spc="-5" dirty="0">
                <a:latin typeface="Calibri"/>
                <a:cs typeface="Calibri"/>
              </a:rPr>
              <a:t>that uses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charge- </a:t>
            </a:r>
            <a:r>
              <a:rPr sz="2400" spc="-5" dirty="0">
                <a:latin typeface="Calibri"/>
                <a:cs typeface="Calibri"/>
              </a:rPr>
              <a:t> coupled device (CCD)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measure the </a:t>
            </a:r>
            <a:r>
              <a:rPr sz="2400" dirty="0">
                <a:latin typeface="Calibri"/>
                <a:cs typeface="Calibri"/>
              </a:rPr>
              <a:t>clarity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image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six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regions 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field of </a:t>
            </a:r>
            <a:r>
              <a:rPr sz="2400" dirty="0">
                <a:latin typeface="Calibri"/>
                <a:cs typeface="Calibri"/>
              </a:rPr>
              <a:t>view and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information provided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image </a:t>
            </a:r>
            <a:r>
              <a:rPr sz="2400" dirty="0">
                <a:latin typeface="Calibri"/>
                <a:cs typeface="Calibri"/>
              </a:rPr>
              <a:t>is in </a:t>
            </a:r>
            <a:r>
              <a:rPr sz="2400" spc="-15" dirty="0">
                <a:latin typeface="Calibri"/>
                <a:cs typeface="Calibri"/>
              </a:rPr>
              <a:t>focus. </a:t>
            </a:r>
            <a:r>
              <a:rPr sz="2400" dirty="0">
                <a:latin typeface="Calibri"/>
                <a:cs typeface="Calibri"/>
              </a:rPr>
              <a:t>It also </a:t>
            </a:r>
            <a:r>
              <a:rPr sz="2400" spc="-15" dirty="0">
                <a:latin typeface="Calibri"/>
                <a:cs typeface="Calibri"/>
              </a:rPr>
              <a:t>tracks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rate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change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during</a:t>
            </a:r>
            <a:r>
              <a:rPr sz="2400" spc="-10" dirty="0">
                <a:latin typeface="Calibri"/>
                <a:cs typeface="Calibri"/>
              </a:rPr>
              <a:t> focusing,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5" dirty="0">
                <a:latin typeface="Calibri"/>
                <a:cs typeface="Calibri"/>
              </a:rPr>
              <a:t>controls</a:t>
            </a:r>
            <a:r>
              <a:rPr sz="2400" dirty="0">
                <a:latin typeface="Calibri"/>
                <a:cs typeface="Calibri"/>
              </a:rPr>
              <a:t> its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prevent </a:t>
            </a:r>
            <a:r>
              <a:rPr sz="2400" spc="-10" dirty="0">
                <a:latin typeface="Calibri"/>
                <a:cs typeface="Calibri"/>
              </a:rPr>
              <a:t> overshoot.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0331" y="6476796"/>
            <a:ext cx="2243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  <a:hlinkClick r:id="rId4"/>
              </a:rPr>
              <a:t>http://en.wikipedia.org/wiki/Fuzzy_system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050" y="4695825"/>
            <a:ext cx="8729980" cy="120015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14986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camera's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fuzzy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obtain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clarity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 provided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CCD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measure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lens </a:t>
            </a:r>
            <a:r>
              <a:rPr sz="1800" spc="-5" dirty="0">
                <a:latin typeface="Calibri"/>
                <a:cs typeface="Calibri"/>
              </a:rPr>
              <a:t>movement.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position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lens. 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fuzzy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1.1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kilobytes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2552700"/>
            <a:ext cx="6324600" cy="4235450"/>
            <a:chOff x="1428750" y="2552700"/>
            <a:chExt cx="6324600" cy="4235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100" y="2717798"/>
              <a:ext cx="6311900" cy="406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35100" y="2717798"/>
              <a:ext cx="6311900" cy="4064000"/>
            </a:xfrm>
            <a:custGeom>
              <a:avLst/>
              <a:gdLst/>
              <a:ahLst/>
              <a:cxnLst/>
              <a:rect l="l" t="t" r="r" b="b"/>
              <a:pathLst>
                <a:path w="6311900" h="4064000">
                  <a:moveTo>
                    <a:pt x="0" y="4064000"/>
                  </a:moveTo>
                  <a:lnTo>
                    <a:pt x="6311900" y="4064000"/>
                  </a:lnTo>
                  <a:lnTo>
                    <a:pt x="6311900" y="0"/>
                  </a:lnTo>
                  <a:lnTo>
                    <a:pt x="0" y="0"/>
                  </a:lnTo>
                  <a:lnTo>
                    <a:pt x="0" y="4064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5700" y="2565400"/>
              <a:ext cx="952500" cy="952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29350" y="2559050"/>
              <a:ext cx="965200" cy="965200"/>
            </a:xfrm>
            <a:custGeom>
              <a:avLst/>
              <a:gdLst/>
              <a:ahLst/>
              <a:cxnLst/>
              <a:rect l="l" t="t" r="r" b="b"/>
              <a:pathLst>
                <a:path w="965200" h="965200">
                  <a:moveTo>
                    <a:pt x="0" y="965200"/>
                  </a:moveTo>
                  <a:lnTo>
                    <a:pt x="965200" y="965200"/>
                  </a:lnTo>
                  <a:lnTo>
                    <a:pt x="965200" y="0"/>
                  </a:lnTo>
                  <a:lnTo>
                    <a:pt x="0" y="0"/>
                  </a:lnTo>
                  <a:lnTo>
                    <a:pt x="0" y="9652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5700" y="3594100"/>
              <a:ext cx="952500" cy="952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29350" y="3587750"/>
              <a:ext cx="965200" cy="965200"/>
            </a:xfrm>
            <a:custGeom>
              <a:avLst/>
              <a:gdLst/>
              <a:ahLst/>
              <a:cxnLst/>
              <a:rect l="l" t="t" r="r" b="b"/>
              <a:pathLst>
                <a:path w="965200" h="965200">
                  <a:moveTo>
                    <a:pt x="0" y="965200"/>
                  </a:moveTo>
                  <a:lnTo>
                    <a:pt x="965200" y="965200"/>
                  </a:lnTo>
                  <a:lnTo>
                    <a:pt x="965200" y="0"/>
                  </a:lnTo>
                  <a:lnTo>
                    <a:pt x="0" y="0"/>
                  </a:lnTo>
                  <a:lnTo>
                    <a:pt x="0" y="9652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66569" y="44018"/>
            <a:ext cx="4612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spc="-9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88998" y="2837815"/>
            <a:ext cx="4952365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WPRB9110WH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Top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Washer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Haier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ESL-T21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Top</a:t>
            </a:r>
            <a:r>
              <a:rPr sz="1800" spc="-5" dirty="0">
                <a:latin typeface="Calibri"/>
                <a:cs typeface="Calibri"/>
              </a:rPr>
              <a:t> Load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Washer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1800" i="1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LG</a:t>
            </a:r>
            <a:r>
              <a:rPr sz="18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8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WD14121</a:t>
            </a:r>
            <a:r>
              <a:rPr sz="18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8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Front</a:t>
            </a:r>
            <a:r>
              <a:rPr sz="18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Load</a:t>
            </a:r>
            <a:r>
              <a:rPr sz="1800" i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800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Washer</a:t>
            </a:r>
            <a:endParaRPr sz="1800">
              <a:latin typeface="Calibri"/>
              <a:cs typeface="Calibri"/>
            </a:endParaRPr>
          </a:p>
          <a:p>
            <a:pPr marL="18415" marR="216535">
              <a:lnSpc>
                <a:spcPct val="222200"/>
              </a:lnSpc>
              <a:spcBef>
                <a:spcPts val="5"/>
              </a:spcBef>
            </a:pP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Miele</a:t>
            </a:r>
            <a:r>
              <a:rPr sz="18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8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WT945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8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Front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Load</a:t>
            </a:r>
            <a:r>
              <a:rPr sz="18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All-in-One</a:t>
            </a:r>
            <a:r>
              <a:rPr sz="18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8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Washer</a:t>
            </a:r>
            <a:r>
              <a:rPr sz="18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/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Dryer </a:t>
            </a:r>
            <a:r>
              <a:rPr sz="1800" i="1" spc="-3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AEG</a:t>
            </a:r>
            <a:r>
              <a:rPr sz="18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LL1610</a:t>
            </a:r>
            <a:r>
              <a:rPr sz="1800" i="1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8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Front</a:t>
            </a:r>
            <a:r>
              <a:rPr sz="18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Load</a:t>
            </a:r>
            <a:r>
              <a:rPr sz="1800" i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800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Washer</a:t>
            </a:r>
            <a:endParaRPr sz="18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1440"/>
              </a:spcBef>
            </a:pPr>
            <a:r>
              <a:rPr sz="18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Zanussi</a:t>
            </a:r>
            <a:r>
              <a:rPr sz="1800" i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ZWF1430W</a:t>
            </a:r>
            <a:r>
              <a:rPr sz="1800" i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Front</a:t>
            </a:r>
            <a:r>
              <a:rPr sz="18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Load</a:t>
            </a:r>
            <a:r>
              <a:rPr sz="1800" i="1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i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Washer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Others: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Samsung,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Toshiba,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National,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Matsushita,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2849" y="895350"/>
            <a:ext cx="8858250" cy="8318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2849" y="895350"/>
            <a:ext cx="8858250" cy="83185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 marR="842644">
              <a:lnSpc>
                <a:spcPct val="100000"/>
              </a:lnSpc>
              <a:spcBef>
                <a:spcPts val="204"/>
              </a:spcBef>
              <a:tabLst>
                <a:tab pos="541782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washing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machines, </a:t>
            </a:r>
            <a:r>
              <a:rPr sz="2400" spc="-10" dirty="0">
                <a:latin typeface="Calibri"/>
                <a:cs typeface="Calibri"/>
              </a:rPr>
              <a:t>Fuzzy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	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almost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444" y="1808226"/>
            <a:ext cx="8875649" cy="6508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5444" y="1808226"/>
            <a:ext cx="8876030" cy="65087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latin typeface="Calibri"/>
                <a:cs typeface="Calibri"/>
              </a:rPr>
              <a:t>fuzzy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load-weight,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fabric-mix,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wash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cycle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best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power,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water,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detergent.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1994</Words>
  <Application>Microsoft Office PowerPoint</Application>
  <PresentationFormat>On-screen Show (4:3)</PresentationFormat>
  <Paragraphs>327</Paragraphs>
  <Slides>25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 MT</vt:lpstr>
      <vt:lpstr>Calibri</vt:lpstr>
      <vt:lpstr>Cambria</vt:lpstr>
      <vt:lpstr>Cambria Math</vt:lpstr>
      <vt:lpstr>Courier New</vt:lpstr>
      <vt:lpstr>Segoe UI Symbol</vt:lpstr>
      <vt:lpstr>Symbol</vt:lpstr>
      <vt:lpstr>Tahoma</vt:lpstr>
      <vt:lpstr>Times New Roman</vt:lpstr>
      <vt:lpstr>Trebuchet MS</vt:lpstr>
      <vt:lpstr>Wingdings</vt:lpstr>
      <vt:lpstr>Office Theme</vt:lpstr>
      <vt:lpstr>Lecture 8: Fuzzy Logic Introduction</vt:lpstr>
      <vt:lpstr>ORIGINS OF FUZZY LOGIC</vt:lpstr>
      <vt:lpstr>WHAT IS FUZZY LOGIC?</vt:lpstr>
      <vt:lpstr>WHAT IS FUZZY LOGIC?</vt:lpstr>
      <vt:lpstr>WHAT IS FUZZY LOGIC?</vt:lpstr>
      <vt:lpstr>WHAT IS FUZZY LOGIC?</vt:lpstr>
      <vt:lpstr>Sample Applications</vt:lpstr>
      <vt:lpstr>Sample Applications</vt:lpstr>
      <vt:lpstr>Sample Applications</vt:lpstr>
      <vt:lpstr>WHAT IS FUZZY LOGIC?</vt:lpstr>
      <vt:lpstr>TRADITIONAL REPRESENTATION OF LOGIC</vt:lpstr>
      <vt:lpstr>FUZZY LOGIC REPRESENTATION</vt:lpstr>
      <vt:lpstr>FUZZY LOGIC REPRESENTATION</vt:lpstr>
      <vt:lpstr>ANOTHER EXAMPLE</vt:lpstr>
      <vt:lpstr>Fuzzy Sets</vt:lpstr>
      <vt:lpstr>Fuzzy Sets</vt:lpstr>
      <vt:lpstr>Fuzzy Sets</vt:lpstr>
      <vt:lpstr>Example 1</vt:lpstr>
      <vt:lpstr>Example 2</vt:lpstr>
      <vt:lpstr>Membership Functions</vt:lpstr>
      <vt:lpstr>Membership Functions</vt:lpstr>
      <vt:lpstr>Membership Functions</vt:lpstr>
      <vt:lpstr>Membership Functions</vt:lpstr>
      <vt:lpstr>Well known Membership Functions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4</cp:revision>
  <dcterms:created xsi:type="dcterms:W3CDTF">2022-11-08T19:39:24Z</dcterms:created>
  <dcterms:modified xsi:type="dcterms:W3CDTF">2022-11-09T08:58:59Z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2022-11-08T00:00:00Z</vt:filetime>
  </property>
</Properties>
</file>