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4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0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7340" y="1610309"/>
            <a:ext cx="3917315" cy="3529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7575" y="1610309"/>
            <a:ext cx="3833495" cy="3529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1685" y="192150"/>
            <a:ext cx="504062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05253" y="3418243"/>
            <a:ext cx="4333493" cy="1875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64680"/>
            <a:ext cx="68961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4338" y="962609"/>
            <a:ext cx="380746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" dirty="0"/>
              <a:t>Fuzzy</a:t>
            </a:r>
            <a:r>
              <a:rPr sz="6600" spc="-90" dirty="0"/>
              <a:t> </a:t>
            </a:r>
            <a:r>
              <a:rPr sz="6600" spc="-10" dirty="0"/>
              <a:t>Logic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3848861" y="1978278"/>
            <a:ext cx="15252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Calibri"/>
                <a:cs typeface="Calibri"/>
              </a:rPr>
              <a:t>Rules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pc="-10" dirty="0"/>
              <a:t>Dr Samar Hesham</a:t>
            </a:r>
            <a:endParaRPr spc="-25" dirty="0"/>
          </a:p>
          <a:p>
            <a:pPr marL="13970" marR="5080" indent="596265">
              <a:lnSpc>
                <a:spcPct val="120000"/>
              </a:lnSpc>
              <a:spcBef>
                <a:spcPts val="65"/>
              </a:spcBef>
            </a:pP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Department</a:t>
            </a:r>
            <a:r>
              <a:rPr sz="1800" i="1" spc="4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of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Computer</a:t>
            </a:r>
            <a:r>
              <a:rPr sz="1800"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Science </a:t>
            </a: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Faculty</a:t>
            </a:r>
            <a:r>
              <a:rPr sz="1800"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of</a:t>
            </a: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Computers</a:t>
            </a:r>
            <a:r>
              <a:rPr sz="1800" i="1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and</a:t>
            </a:r>
            <a:r>
              <a:rPr sz="1800" i="1" spc="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Artificial</a:t>
            </a:r>
            <a:r>
              <a:rPr sz="1800" i="1" spc="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Intelligence</a:t>
            </a:r>
            <a:endParaRPr sz="18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430"/>
              </a:spcBef>
            </a:pP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Cairo</a:t>
            </a:r>
            <a:r>
              <a:rPr sz="1800" i="1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University</a:t>
            </a:r>
            <a:endParaRPr sz="18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434"/>
              </a:spcBef>
            </a:pPr>
            <a:r>
              <a:rPr sz="1800" i="1" spc="-15" dirty="0">
                <a:solidFill>
                  <a:srgbClr val="A6A6A6"/>
                </a:solidFill>
                <a:latin typeface="Calibri"/>
                <a:cs typeface="Calibri"/>
              </a:rPr>
              <a:t>Egypt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2461" y="461899"/>
            <a:ext cx="6336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Example:</a:t>
            </a:r>
            <a:r>
              <a:rPr sz="4400" spc="-40" dirty="0"/>
              <a:t> </a:t>
            </a:r>
            <a:r>
              <a:rPr sz="4400" spc="-10" dirty="0"/>
              <a:t>Fuzzy</a:t>
            </a:r>
            <a:r>
              <a:rPr sz="4400" spc="-30" dirty="0"/>
              <a:t> </a:t>
            </a:r>
            <a:r>
              <a:rPr sz="4400" spc="-5" dirty="0"/>
              <a:t>Conjunction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861866" y="2325231"/>
            <a:ext cx="2493010" cy="1681480"/>
            <a:chOff x="2861866" y="2325231"/>
            <a:chExt cx="2493010" cy="1681480"/>
          </a:xfrm>
        </p:grpSpPr>
        <p:sp>
          <p:nvSpPr>
            <p:cNvPr id="4" name="object 4"/>
            <p:cNvSpPr/>
            <p:nvPr/>
          </p:nvSpPr>
          <p:spPr>
            <a:xfrm>
              <a:off x="3280807" y="2340968"/>
              <a:ext cx="1655445" cy="1649730"/>
            </a:xfrm>
            <a:custGeom>
              <a:avLst/>
              <a:gdLst/>
              <a:ahLst/>
              <a:cxnLst/>
              <a:rect l="l" t="t" r="r" b="b"/>
              <a:pathLst>
                <a:path w="1655445" h="1649729">
                  <a:moveTo>
                    <a:pt x="0" y="1649663"/>
                  </a:moveTo>
                  <a:lnTo>
                    <a:pt x="827337" y="0"/>
                  </a:lnTo>
                  <a:lnTo>
                    <a:pt x="1654821" y="1649663"/>
                  </a:lnTo>
                </a:path>
              </a:pathLst>
            </a:custGeom>
            <a:ln w="3147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7109" y="2340968"/>
              <a:ext cx="2482215" cy="1649730"/>
            </a:xfrm>
            <a:custGeom>
              <a:avLst/>
              <a:gdLst/>
              <a:ahLst/>
              <a:cxnLst/>
              <a:rect l="l" t="t" r="r" b="b"/>
              <a:pathLst>
                <a:path w="2482215" h="1649729">
                  <a:moveTo>
                    <a:pt x="0" y="0"/>
                  </a:moveTo>
                  <a:lnTo>
                    <a:pt x="0" y="1649663"/>
                  </a:lnTo>
                  <a:lnTo>
                    <a:pt x="2482115" y="1649663"/>
                  </a:lnTo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94518" y="3855720"/>
            <a:ext cx="123189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latin typeface="Arial MT"/>
                <a:cs typeface="Arial MT"/>
              </a:rPr>
              <a:t>0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71465" y="2318830"/>
            <a:ext cx="2493010" cy="1681480"/>
            <a:chOff x="6171465" y="2318830"/>
            <a:chExt cx="2493010" cy="1681480"/>
          </a:xfrm>
        </p:grpSpPr>
        <p:sp>
          <p:nvSpPr>
            <p:cNvPr id="8" name="object 8"/>
            <p:cNvSpPr/>
            <p:nvPr/>
          </p:nvSpPr>
          <p:spPr>
            <a:xfrm>
              <a:off x="6590303" y="2334567"/>
              <a:ext cx="1655445" cy="1649730"/>
            </a:xfrm>
            <a:custGeom>
              <a:avLst/>
              <a:gdLst/>
              <a:ahLst/>
              <a:cxnLst/>
              <a:rect l="l" t="t" r="r" b="b"/>
              <a:pathLst>
                <a:path w="1655445" h="1649729">
                  <a:moveTo>
                    <a:pt x="0" y="1649546"/>
                  </a:moveTo>
                  <a:lnTo>
                    <a:pt x="827337" y="0"/>
                  </a:lnTo>
                  <a:lnTo>
                    <a:pt x="1654821" y="1649546"/>
                  </a:lnTo>
                </a:path>
              </a:pathLst>
            </a:custGeom>
            <a:ln w="3147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76707" y="2334567"/>
              <a:ext cx="2482215" cy="1649730"/>
            </a:xfrm>
            <a:custGeom>
              <a:avLst/>
              <a:gdLst/>
              <a:ahLst/>
              <a:cxnLst/>
              <a:rect l="l" t="t" r="r" b="b"/>
              <a:pathLst>
                <a:path w="2482215" h="1649729">
                  <a:moveTo>
                    <a:pt x="0" y="0"/>
                  </a:moveTo>
                  <a:lnTo>
                    <a:pt x="0" y="1649546"/>
                  </a:lnTo>
                  <a:lnTo>
                    <a:pt x="2482012" y="1649546"/>
                  </a:lnTo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03159" y="1311909"/>
            <a:ext cx="5521960" cy="112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Calculate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given that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.4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  <a:p>
            <a:pPr marL="1442720">
              <a:lnSpc>
                <a:spcPct val="100000"/>
              </a:lnSpc>
              <a:spcBef>
                <a:spcPts val="1889"/>
              </a:spcBef>
              <a:tabLst>
                <a:tab pos="4751705" algn="l"/>
              </a:tabLst>
            </a:pPr>
            <a:r>
              <a:rPr sz="1600" spc="5" dirty="0">
                <a:latin typeface="Arial MT"/>
                <a:cs typeface="Arial MT"/>
              </a:rPr>
              <a:t>A	</a:t>
            </a:r>
            <a:r>
              <a:rPr sz="2400" spc="7" baseline="1736" dirty="0">
                <a:latin typeface="Arial MT"/>
                <a:cs typeface="Arial MT"/>
              </a:rPr>
              <a:t>B</a:t>
            </a:r>
            <a:endParaRPr sz="2400" baseline="1736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3321685" algn="l"/>
              </a:tabLst>
            </a:pPr>
            <a:r>
              <a:rPr sz="1350" spc="15" dirty="0">
                <a:latin typeface="Arial MT"/>
                <a:cs typeface="Arial MT"/>
              </a:rPr>
              <a:t>1	</a:t>
            </a:r>
            <a:r>
              <a:rPr sz="2025" spc="22" baseline="2057" dirty="0">
                <a:latin typeface="Arial MT"/>
                <a:cs typeface="Arial MT"/>
              </a:rPr>
              <a:t>1</a:t>
            </a:r>
            <a:endParaRPr sz="2025" baseline="2057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904087" y="3849202"/>
            <a:ext cx="123189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latin typeface="Arial MT"/>
                <a:cs typeface="Arial MT"/>
              </a:rPr>
              <a:t>0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2229" y="4000415"/>
            <a:ext cx="1729739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5" dirty="0">
                <a:latin typeface="Arial MT"/>
                <a:cs typeface="Arial MT"/>
              </a:rPr>
              <a:t>.1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.2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.3 .4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.5 .6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.7 .8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10" dirty="0">
                <a:latin typeface="Arial MT"/>
                <a:cs typeface="Arial MT"/>
              </a:rPr>
              <a:t>.9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5825" y="3992833"/>
            <a:ext cx="2021839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latin typeface="Arial MT"/>
                <a:cs typeface="Arial MT"/>
              </a:rPr>
              <a:t>1</a:t>
            </a:r>
            <a:r>
              <a:rPr sz="1350" spc="370" dirty="0">
                <a:latin typeface="Arial MT"/>
                <a:cs typeface="Arial MT"/>
              </a:rPr>
              <a:t> </a:t>
            </a:r>
            <a:r>
              <a:rPr sz="1350" spc="15" dirty="0">
                <a:latin typeface="Arial MT"/>
                <a:cs typeface="Arial MT"/>
              </a:rPr>
              <a:t>5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spc="15" dirty="0">
                <a:latin typeface="Arial MT"/>
                <a:cs typeface="Arial MT"/>
              </a:rPr>
              <a:t>10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spc="15" dirty="0">
                <a:latin typeface="Arial MT"/>
                <a:cs typeface="Arial MT"/>
              </a:rPr>
              <a:t>15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spc="15" dirty="0">
                <a:latin typeface="Arial MT"/>
                <a:cs typeface="Arial MT"/>
              </a:rPr>
              <a:t>20</a:t>
            </a:r>
            <a:r>
              <a:rPr sz="1350" dirty="0">
                <a:latin typeface="Arial MT"/>
                <a:cs typeface="Arial MT"/>
              </a:rPr>
              <a:t> </a:t>
            </a:r>
            <a:r>
              <a:rPr sz="1350" spc="15" dirty="0">
                <a:latin typeface="Arial MT"/>
                <a:cs typeface="Arial MT"/>
              </a:rPr>
              <a:t>25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spc="15" dirty="0">
                <a:latin typeface="Arial MT"/>
                <a:cs typeface="Arial MT"/>
              </a:rPr>
              <a:t>30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spc="15" dirty="0">
                <a:latin typeface="Arial MT"/>
                <a:cs typeface="Arial MT"/>
              </a:rPr>
              <a:t>35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spc="15" dirty="0">
                <a:latin typeface="Arial MT"/>
                <a:cs typeface="Arial MT"/>
              </a:rPr>
              <a:t>40</a:t>
            </a:r>
            <a:endParaRPr sz="1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2461" y="461899"/>
            <a:ext cx="6336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Example:</a:t>
            </a:r>
            <a:r>
              <a:rPr sz="4400" spc="-40" dirty="0"/>
              <a:t> </a:t>
            </a:r>
            <a:r>
              <a:rPr sz="4400" spc="-10" dirty="0"/>
              <a:t>Fuzzy</a:t>
            </a:r>
            <a:r>
              <a:rPr sz="4400" spc="-30" dirty="0"/>
              <a:t> </a:t>
            </a:r>
            <a:r>
              <a:rPr sz="4400" spc="-5" dirty="0"/>
              <a:t>Conjunction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861866" y="2325231"/>
            <a:ext cx="2493010" cy="1681480"/>
            <a:chOff x="2861866" y="2325231"/>
            <a:chExt cx="2493010" cy="1681480"/>
          </a:xfrm>
        </p:grpSpPr>
        <p:sp>
          <p:nvSpPr>
            <p:cNvPr id="4" name="object 4"/>
            <p:cNvSpPr/>
            <p:nvPr/>
          </p:nvSpPr>
          <p:spPr>
            <a:xfrm>
              <a:off x="3280807" y="2340968"/>
              <a:ext cx="1655445" cy="1649730"/>
            </a:xfrm>
            <a:custGeom>
              <a:avLst/>
              <a:gdLst/>
              <a:ahLst/>
              <a:cxnLst/>
              <a:rect l="l" t="t" r="r" b="b"/>
              <a:pathLst>
                <a:path w="1655445" h="1649729">
                  <a:moveTo>
                    <a:pt x="0" y="1649663"/>
                  </a:moveTo>
                  <a:lnTo>
                    <a:pt x="827337" y="0"/>
                  </a:lnTo>
                  <a:lnTo>
                    <a:pt x="1654821" y="1649663"/>
                  </a:lnTo>
                </a:path>
              </a:pathLst>
            </a:custGeom>
            <a:ln w="3147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7109" y="2340968"/>
              <a:ext cx="2482215" cy="1649730"/>
            </a:xfrm>
            <a:custGeom>
              <a:avLst/>
              <a:gdLst/>
              <a:ahLst/>
              <a:cxnLst/>
              <a:rect l="l" t="t" r="r" b="b"/>
              <a:pathLst>
                <a:path w="2482215" h="1649729">
                  <a:moveTo>
                    <a:pt x="0" y="0"/>
                  </a:moveTo>
                  <a:lnTo>
                    <a:pt x="0" y="1649663"/>
                  </a:lnTo>
                  <a:lnTo>
                    <a:pt x="2482115" y="1649663"/>
                  </a:lnTo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94518" y="3855720"/>
            <a:ext cx="123189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latin typeface="Arial MT"/>
                <a:cs typeface="Arial MT"/>
              </a:rPr>
              <a:t>0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71465" y="2318830"/>
            <a:ext cx="2493010" cy="1681480"/>
            <a:chOff x="6171465" y="2318830"/>
            <a:chExt cx="2493010" cy="1681480"/>
          </a:xfrm>
        </p:grpSpPr>
        <p:sp>
          <p:nvSpPr>
            <p:cNvPr id="8" name="object 8"/>
            <p:cNvSpPr/>
            <p:nvPr/>
          </p:nvSpPr>
          <p:spPr>
            <a:xfrm>
              <a:off x="6590303" y="2334567"/>
              <a:ext cx="1655445" cy="1649730"/>
            </a:xfrm>
            <a:custGeom>
              <a:avLst/>
              <a:gdLst/>
              <a:ahLst/>
              <a:cxnLst/>
              <a:rect l="l" t="t" r="r" b="b"/>
              <a:pathLst>
                <a:path w="1655445" h="1649729">
                  <a:moveTo>
                    <a:pt x="0" y="1649546"/>
                  </a:moveTo>
                  <a:lnTo>
                    <a:pt x="827337" y="0"/>
                  </a:lnTo>
                  <a:lnTo>
                    <a:pt x="1654821" y="1649546"/>
                  </a:lnTo>
                </a:path>
              </a:pathLst>
            </a:custGeom>
            <a:ln w="3147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76707" y="2334567"/>
              <a:ext cx="2482215" cy="1649730"/>
            </a:xfrm>
            <a:custGeom>
              <a:avLst/>
              <a:gdLst/>
              <a:ahLst/>
              <a:cxnLst/>
              <a:rect l="l" t="t" r="r" b="b"/>
              <a:pathLst>
                <a:path w="2482215" h="1649729">
                  <a:moveTo>
                    <a:pt x="0" y="0"/>
                  </a:moveTo>
                  <a:lnTo>
                    <a:pt x="0" y="1649546"/>
                  </a:lnTo>
                  <a:lnTo>
                    <a:pt x="2482012" y="1649546"/>
                  </a:lnTo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04087" y="3849202"/>
            <a:ext cx="123189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latin typeface="Arial MT"/>
                <a:cs typeface="Arial MT"/>
              </a:rPr>
              <a:t>0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603159" y="1311909"/>
            <a:ext cx="5400040" cy="112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Calculate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-5" dirty="0">
                <a:latin typeface="Calibri"/>
                <a:cs typeface="Calibri"/>
              </a:rPr>
              <a:t> that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.4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  <a:p>
            <a:pPr marL="1442720">
              <a:lnSpc>
                <a:spcPct val="100000"/>
              </a:lnSpc>
              <a:spcBef>
                <a:spcPts val="1889"/>
              </a:spcBef>
              <a:tabLst>
                <a:tab pos="4751705" algn="l"/>
              </a:tabLst>
            </a:pPr>
            <a:r>
              <a:rPr sz="1600" spc="5" dirty="0">
                <a:latin typeface="Arial MT"/>
                <a:cs typeface="Arial MT"/>
              </a:rPr>
              <a:t>A	</a:t>
            </a:r>
            <a:r>
              <a:rPr sz="2400" spc="7" baseline="1736" dirty="0">
                <a:latin typeface="Arial MT"/>
                <a:cs typeface="Arial MT"/>
              </a:rPr>
              <a:t>B</a:t>
            </a:r>
            <a:endParaRPr sz="2400" baseline="1736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3321685" algn="l"/>
              </a:tabLst>
            </a:pPr>
            <a:r>
              <a:rPr sz="1350" spc="15" dirty="0">
                <a:latin typeface="Arial MT"/>
                <a:cs typeface="Arial MT"/>
              </a:rPr>
              <a:t>1	</a:t>
            </a:r>
            <a:r>
              <a:rPr sz="2025" spc="22" baseline="2057" dirty="0">
                <a:latin typeface="Arial MT"/>
                <a:cs typeface="Arial MT"/>
              </a:rPr>
              <a:t>1</a:t>
            </a:r>
            <a:endParaRPr sz="2025" baseline="2057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2229" y="4000415"/>
            <a:ext cx="5245735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235960" algn="l"/>
              </a:tabLst>
            </a:pPr>
            <a:r>
              <a:rPr sz="1350" spc="5" dirty="0">
                <a:latin typeface="Arial MT"/>
                <a:cs typeface="Arial MT"/>
              </a:rPr>
              <a:t>.1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.2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.3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.4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.5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.6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.7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.8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10" dirty="0">
                <a:latin typeface="Arial MT"/>
                <a:cs typeface="Arial MT"/>
              </a:rPr>
              <a:t>.9	</a:t>
            </a:r>
            <a:r>
              <a:rPr sz="2025" spc="22" baseline="2057" dirty="0">
                <a:latin typeface="Arial MT"/>
                <a:cs typeface="Arial MT"/>
              </a:rPr>
              <a:t>1</a:t>
            </a:r>
            <a:r>
              <a:rPr sz="2025" spc="555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5</a:t>
            </a:r>
            <a:r>
              <a:rPr sz="2025" spc="-7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10</a:t>
            </a:r>
            <a:r>
              <a:rPr sz="2025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15</a:t>
            </a:r>
            <a:r>
              <a:rPr sz="2025" spc="-7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20</a:t>
            </a:r>
            <a:r>
              <a:rPr sz="2025" spc="-7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25</a:t>
            </a:r>
            <a:r>
              <a:rPr sz="2025" spc="-7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30</a:t>
            </a:r>
            <a:r>
              <a:rPr sz="2025" spc="-7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35</a:t>
            </a:r>
            <a:r>
              <a:rPr sz="2025" spc="-7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40</a:t>
            </a:r>
            <a:endParaRPr sz="2025" baseline="2057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3575" y="4366641"/>
            <a:ext cx="4309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Determine degrees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 membership: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2461" y="461899"/>
            <a:ext cx="6336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Example:</a:t>
            </a:r>
            <a:r>
              <a:rPr sz="4400" spc="-40" dirty="0"/>
              <a:t> </a:t>
            </a:r>
            <a:r>
              <a:rPr sz="4400" spc="-10" dirty="0"/>
              <a:t>Fuzzy</a:t>
            </a:r>
            <a:r>
              <a:rPr sz="4400" spc="-30" dirty="0"/>
              <a:t> </a:t>
            </a:r>
            <a:r>
              <a:rPr sz="4400" spc="-5" dirty="0"/>
              <a:t>Conjunction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861711" y="2325093"/>
            <a:ext cx="2493010" cy="1681480"/>
            <a:chOff x="2861711" y="2325093"/>
            <a:chExt cx="2493010" cy="1681480"/>
          </a:xfrm>
        </p:grpSpPr>
        <p:sp>
          <p:nvSpPr>
            <p:cNvPr id="4" name="object 4"/>
            <p:cNvSpPr/>
            <p:nvPr/>
          </p:nvSpPr>
          <p:spPr>
            <a:xfrm>
              <a:off x="3280807" y="2340968"/>
              <a:ext cx="1655445" cy="1649730"/>
            </a:xfrm>
            <a:custGeom>
              <a:avLst/>
              <a:gdLst/>
              <a:ahLst/>
              <a:cxnLst/>
              <a:rect l="l" t="t" r="r" b="b"/>
              <a:pathLst>
                <a:path w="1655445" h="1649729">
                  <a:moveTo>
                    <a:pt x="0" y="1649663"/>
                  </a:moveTo>
                  <a:lnTo>
                    <a:pt x="827337" y="0"/>
                  </a:lnTo>
                  <a:lnTo>
                    <a:pt x="1654821" y="1649663"/>
                  </a:lnTo>
                </a:path>
              </a:pathLst>
            </a:custGeom>
            <a:ln w="3147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7109" y="2340968"/>
              <a:ext cx="2482215" cy="1649730"/>
            </a:xfrm>
            <a:custGeom>
              <a:avLst/>
              <a:gdLst/>
              <a:ahLst/>
              <a:cxnLst/>
              <a:rect l="l" t="t" r="r" b="b"/>
              <a:pathLst>
                <a:path w="2482215" h="1649729">
                  <a:moveTo>
                    <a:pt x="0" y="0"/>
                  </a:moveTo>
                  <a:lnTo>
                    <a:pt x="0" y="1649663"/>
                  </a:lnTo>
                  <a:lnTo>
                    <a:pt x="2482115" y="1649663"/>
                  </a:lnTo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94518" y="3855720"/>
            <a:ext cx="123189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latin typeface="Arial MT"/>
                <a:cs typeface="Arial MT"/>
              </a:rPr>
              <a:t>0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71465" y="2318830"/>
            <a:ext cx="2493010" cy="1681480"/>
            <a:chOff x="6171465" y="2318830"/>
            <a:chExt cx="2493010" cy="1681480"/>
          </a:xfrm>
        </p:grpSpPr>
        <p:sp>
          <p:nvSpPr>
            <p:cNvPr id="8" name="object 8"/>
            <p:cNvSpPr/>
            <p:nvPr/>
          </p:nvSpPr>
          <p:spPr>
            <a:xfrm>
              <a:off x="6590303" y="2334567"/>
              <a:ext cx="1655445" cy="1649730"/>
            </a:xfrm>
            <a:custGeom>
              <a:avLst/>
              <a:gdLst/>
              <a:ahLst/>
              <a:cxnLst/>
              <a:rect l="l" t="t" r="r" b="b"/>
              <a:pathLst>
                <a:path w="1655445" h="1649729">
                  <a:moveTo>
                    <a:pt x="0" y="1649546"/>
                  </a:moveTo>
                  <a:lnTo>
                    <a:pt x="827337" y="0"/>
                  </a:lnTo>
                  <a:lnTo>
                    <a:pt x="1654821" y="1649546"/>
                  </a:lnTo>
                </a:path>
              </a:pathLst>
            </a:custGeom>
            <a:ln w="3147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76707" y="2334567"/>
              <a:ext cx="2482215" cy="1649730"/>
            </a:xfrm>
            <a:custGeom>
              <a:avLst/>
              <a:gdLst/>
              <a:ahLst/>
              <a:cxnLst/>
              <a:rect l="l" t="t" r="r" b="b"/>
              <a:pathLst>
                <a:path w="2482215" h="1649729">
                  <a:moveTo>
                    <a:pt x="0" y="0"/>
                  </a:moveTo>
                  <a:lnTo>
                    <a:pt x="0" y="1649546"/>
                  </a:lnTo>
                  <a:lnTo>
                    <a:pt x="2482012" y="1649546"/>
                  </a:lnTo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04087" y="3849202"/>
            <a:ext cx="123189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latin typeface="Arial MT"/>
                <a:cs typeface="Arial MT"/>
              </a:rPr>
              <a:t>0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2229" y="4000415"/>
            <a:ext cx="5245735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235960" algn="l"/>
              </a:tabLst>
            </a:pPr>
            <a:r>
              <a:rPr sz="1350" spc="5" dirty="0">
                <a:latin typeface="Arial MT"/>
                <a:cs typeface="Arial MT"/>
              </a:rPr>
              <a:t>.1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.2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.3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.4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.5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.6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.7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.8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10" dirty="0">
                <a:latin typeface="Arial MT"/>
                <a:cs typeface="Arial MT"/>
              </a:rPr>
              <a:t>.9	</a:t>
            </a:r>
            <a:r>
              <a:rPr sz="2025" spc="22" baseline="2057" dirty="0">
                <a:latin typeface="Arial MT"/>
                <a:cs typeface="Arial MT"/>
              </a:rPr>
              <a:t>1</a:t>
            </a:r>
            <a:r>
              <a:rPr sz="2025" spc="555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5</a:t>
            </a:r>
            <a:r>
              <a:rPr sz="2025" spc="-7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10</a:t>
            </a:r>
            <a:r>
              <a:rPr sz="2025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15</a:t>
            </a:r>
            <a:r>
              <a:rPr sz="2025" spc="-7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20</a:t>
            </a:r>
            <a:r>
              <a:rPr sz="2025" spc="-7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25</a:t>
            </a:r>
            <a:r>
              <a:rPr sz="2025" spc="-7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30</a:t>
            </a:r>
            <a:r>
              <a:rPr sz="2025" spc="-7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35</a:t>
            </a:r>
            <a:r>
              <a:rPr sz="2025" spc="-7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40</a:t>
            </a:r>
            <a:endParaRPr sz="2025" baseline="2057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3575" y="4366641"/>
            <a:ext cx="4309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Determine degrees of membership: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6361" y="2820161"/>
            <a:ext cx="990600" cy="1143000"/>
          </a:xfrm>
          <a:custGeom>
            <a:avLst/>
            <a:gdLst/>
            <a:ahLst/>
            <a:cxnLst/>
            <a:rect l="l" t="t" r="r" b="b"/>
            <a:pathLst>
              <a:path w="990600" h="1143000">
                <a:moveTo>
                  <a:pt x="990600" y="1143000"/>
                </a:moveTo>
                <a:lnTo>
                  <a:pt x="990600" y="0"/>
                </a:lnTo>
              </a:path>
              <a:path w="990600" h="11430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72944" y="1311909"/>
            <a:ext cx="5530215" cy="174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Calculate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-5" dirty="0">
                <a:latin typeface="Calibri"/>
                <a:cs typeface="Calibri"/>
              </a:rPr>
              <a:t> that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.4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  <a:p>
            <a:pPr marL="1572895">
              <a:lnSpc>
                <a:spcPct val="100000"/>
              </a:lnSpc>
              <a:spcBef>
                <a:spcPts val="1889"/>
              </a:spcBef>
              <a:tabLst>
                <a:tab pos="4881880" algn="l"/>
              </a:tabLst>
            </a:pPr>
            <a:r>
              <a:rPr sz="1600" spc="5" dirty="0">
                <a:latin typeface="Arial MT"/>
                <a:cs typeface="Arial MT"/>
              </a:rPr>
              <a:t>A	</a:t>
            </a:r>
            <a:r>
              <a:rPr sz="2400" spc="7" baseline="1736" dirty="0">
                <a:latin typeface="Arial MT"/>
                <a:cs typeface="Arial MT"/>
              </a:rPr>
              <a:t>B</a:t>
            </a:r>
            <a:endParaRPr sz="2400" baseline="1736">
              <a:latin typeface="Arial MT"/>
              <a:cs typeface="Arial MT"/>
            </a:endParaRPr>
          </a:p>
          <a:p>
            <a:pPr marL="142875">
              <a:lnSpc>
                <a:spcPct val="100000"/>
              </a:lnSpc>
              <a:spcBef>
                <a:spcPts val="375"/>
              </a:spcBef>
              <a:tabLst>
                <a:tab pos="3451860" algn="l"/>
              </a:tabLst>
            </a:pPr>
            <a:r>
              <a:rPr sz="1350" spc="15" dirty="0">
                <a:latin typeface="Arial MT"/>
                <a:cs typeface="Arial MT"/>
              </a:rPr>
              <a:t>1	</a:t>
            </a:r>
            <a:r>
              <a:rPr sz="2025" spc="22" baseline="2057" dirty="0">
                <a:latin typeface="Arial MT"/>
                <a:cs typeface="Arial MT"/>
              </a:rPr>
              <a:t>1</a:t>
            </a:r>
            <a:endParaRPr sz="2025" baseline="2057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0.7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2461" y="461899"/>
            <a:ext cx="6336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Example:</a:t>
            </a:r>
            <a:r>
              <a:rPr sz="4400" spc="-40" dirty="0"/>
              <a:t> </a:t>
            </a:r>
            <a:r>
              <a:rPr sz="4400" spc="-10" dirty="0"/>
              <a:t>Fuzzy</a:t>
            </a:r>
            <a:r>
              <a:rPr sz="4400" spc="-30" dirty="0"/>
              <a:t> </a:t>
            </a:r>
            <a:r>
              <a:rPr sz="4400" spc="-5" dirty="0"/>
              <a:t>Conjunction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745994" y="1311909"/>
            <a:ext cx="5257165" cy="875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Calculate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-5" dirty="0">
                <a:latin typeface="Calibri"/>
                <a:cs typeface="Calibri"/>
              </a:rPr>
              <a:t> that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.4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  <a:p>
            <a:pPr marL="1299845">
              <a:lnSpc>
                <a:spcPct val="100000"/>
              </a:lnSpc>
              <a:spcBef>
                <a:spcPts val="1889"/>
              </a:spcBef>
              <a:tabLst>
                <a:tab pos="4608830" algn="l"/>
              </a:tabLst>
            </a:pPr>
            <a:r>
              <a:rPr sz="1600" spc="5" dirty="0">
                <a:latin typeface="Arial MT"/>
                <a:cs typeface="Arial MT"/>
              </a:rPr>
              <a:t>A	</a:t>
            </a:r>
            <a:r>
              <a:rPr sz="2400" spc="7" baseline="1736" dirty="0">
                <a:latin typeface="Arial MT"/>
                <a:cs typeface="Arial MT"/>
              </a:rPr>
              <a:t>B</a:t>
            </a:r>
            <a:endParaRPr sz="2400" baseline="1736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61711" y="2325093"/>
            <a:ext cx="2493010" cy="1681480"/>
            <a:chOff x="2861711" y="2325093"/>
            <a:chExt cx="2493010" cy="1681480"/>
          </a:xfrm>
        </p:grpSpPr>
        <p:sp>
          <p:nvSpPr>
            <p:cNvPr id="5" name="object 5"/>
            <p:cNvSpPr/>
            <p:nvPr/>
          </p:nvSpPr>
          <p:spPr>
            <a:xfrm>
              <a:off x="3280807" y="2340968"/>
              <a:ext cx="1655445" cy="1649730"/>
            </a:xfrm>
            <a:custGeom>
              <a:avLst/>
              <a:gdLst/>
              <a:ahLst/>
              <a:cxnLst/>
              <a:rect l="l" t="t" r="r" b="b"/>
              <a:pathLst>
                <a:path w="1655445" h="1649729">
                  <a:moveTo>
                    <a:pt x="0" y="1649663"/>
                  </a:moveTo>
                  <a:lnTo>
                    <a:pt x="827337" y="0"/>
                  </a:lnTo>
                  <a:lnTo>
                    <a:pt x="1654821" y="1649663"/>
                  </a:lnTo>
                </a:path>
              </a:pathLst>
            </a:custGeom>
            <a:ln w="3147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7109" y="2340968"/>
              <a:ext cx="2482215" cy="1649730"/>
            </a:xfrm>
            <a:custGeom>
              <a:avLst/>
              <a:gdLst/>
              <a:ahLst/>
              <a:cxnLst/>
              <a:rect l="l" t="t" r="r" b="b"/>
              <a:pathLst>
                <a:path w="2482215" h="1649729">
                  <a:moveTo>
                    <a:pt x="0" y="0"/>
                  </a:moveTo>
                  <a:lnTo>
                    <a:pt x="0" y="1649663"/>
                  </a:lnTo>
                  <a:lnTo>
                    <a:pt x="2482115" y="1649663"/>
                  </a:lnTo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94518" y="3855720"/>
            <a:ext cx="123189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latin typeface="Arial MT"/>
                <a:cs typeface="Arial MT"/>
              </a:rPr>
              <a:t>0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03159" y="2206056"/>
            <a:ext cx="123189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71465" y="2318830"/>
            <a:ext cx="2493010" cy="1681480"/>
            <a:chOff x="6171465" y="2318830"/>
            <a:chExt cx="2493010" cy="1681480"/>
          </a:xfrm>
        </p:grpSpPr>
        <p:sp>
          <p:nvSpPr>
            <p:cNvPr id="10" name="object 10"/>
            <p:cNvSpPr/>
            <p:nvPr/>
          </p:nvSpPr>
          <p:spPr>
            <a:xfrm>
              <a:off x="6590303" y="2334567"/>
              <a:ext cx="1655445" cy="1649730"/>
            </a:xfrm>
            <a:custGeom>
              <a:avLst/>
              <a:gdLst/>
              <a:ahLst/>
              <a:cxnLst/>
              <a:rect l="l" t="t" r="r" b="b"/>
              <a:pathLst>
                <a:path w="1655445" h="1649729">
                  <a:moveTo>
                    <a:pt x="0" y="1649546"/>
                  </a:moveTo>
                  <a:lnTo>
                    <a:pt x="827337" y="0"/>
                  </a:lnTo>
                  <a:lnTo>
                    <a:pt x="1654821" y="1649546"/>
                  </a:lnTo>
                </a:path>
              </a:pathLst>
            </a:custGeom>
            <a:ln w="3147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76707" y="2334567"/>
              <a:ext cx="2482215" cy="1649730"/>
            </a:xfrm>
            <a:custGeom>
              <a:avLst/>
              <a:gdLst/>
              <a:ahLst/>
              <a:cxnLst/>
              <a:rect l="l" t="t" r="r" b="b"/>
              <a:pathLst>
                <a:path w="2482215" h="1649729">
                  <a:moveTo>
                    <a:pt x="0" y="0"/>
                  </a:moveTo>
                  <a:lnTo>
                    <a:pt x="0" y="1649546"/>
                  </a:lnTo>
                  <a:lnTo>
                    <a:pt x="2482012" y="1649546"/>
                  </a:lnTo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72961" y="2439162"/>
              <a:ext cx="1219200" cy="1524000"/>
            </a:xfrm>
            <a:custGeom>
              <a:avLst/>
              <a:gdLst/>
              <a:ahLst/>
              <a:cxnLst/>
              <a:rect l="l" t="t" r="r" b="b"/>
              <a:pathLst>
                <a:path w="1219200" h="1524000">
                  <a:moveTo>
                    <a:pt x="1219199" y="1524000"/>
                  </a:moveTo>
                  <a:lnTo>
                    <a:pt x="1219199" y="0"/>
                  </a:lnTo>
                </a:path>
                <a:path w="1219200" h="1524000">
                  <a:moveTo>
                    <a:pt x="1142999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04087" y="3849202"/>
            <a:ext cx="123189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latin typeface="Arial MT"/>
                <a:cs typeface="Arial MT"/>
              </a:rPr>
              <a:t>0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18428" y="2199655"/>
            <a:ext cx="347980" cy="5105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6375">
              <a:lnSpc>
                <a:spcPts val="1505"/>
              </a:lnSpc>
              <a:spcBef>
                <a:spcPts val="125"/>
              </a:spcBef>
            </a:pPr>
            <a:r>
              <a:rPr sz="1350" spc="15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2285"/>
              </a:lnSpc>
            </a:pPr>
            <a:r>
              <a:rPr sz="2000" dirty="0">
                <a:latin typeface="Calibri"/>
                <a:cs typeface="Calibri"/>
              </a:rPr>
              <a:t>0.9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02229" y="4000415"/>
            <a:ext cx="5245735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235960" algn="l"/>
              </a:tabLst>
            </a:pPr>
            <a:r>
              <a:rPr sz="1350" spc="5" dirty="0">
                <a:latin typeface="Arial MT"/>
                <a:cs typeface="Arial MT"/>
              </a:rPr>
              <a:t>.1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.2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.3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.4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.5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.6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.7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.8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10" dirty="0">
                <a:latin typeface="Arial MT"/>
                <a:cs typeface="Arial MT"/>
              </a:rPr>
              <a:t>.9	</a:t>
            </a:r>
            <a:r>
              <a:rPr sz="2025" spc="22" baseline="2057" dirty="0">
                <a:latin typeface="Arial MT"/>
                <a:cs typeface="Arial MT"/>
              </a:rPr>
              <a:t>1</a:t>
            </a:r>
            <a:r>
              <a:rPr sz="2025" spc="555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5</a:t>
            </a:r>
            <a:r>
              <a:rPr sz="2025" spc="-7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10</a:t>
            </a:r>
            <a:r>
              <a:rPr sz="2025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15</a:t>
            </a:r>
            <a:r>
              <a:rPr sz="2025" spc="-7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20</a:t>
            </a:r>
            <a:r>
              <a:rPr sz="2025" spc="-7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25</a:t>
            </a:r>
            <a:r>
              <a:rPr sz="2025" spc="-7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30</a:t>
            </a:r>
            <a:r>
              <a:rPr sz="2025" spc="-7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35</a:t>
            </a:r>
            <a:r>
              <a:rPr sz="2025" spc="-7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40</a:t>
            </a:r>
            <a:endParaRPr sz="2025" baseline="2057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03575" y="4366641"/>
            <a:ext cx="4309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1682750" algn="l"/>
              </a:tabLst>
            </a:pPr>
            <a:r>
              <a:rPr sz="2400" spc="-5" dirty="0">
                <a:latin typeface="Times New Roman"/>
                <a:cs typeface="Times New Roman"/>
              </a:rPr>
              <a:t>Determine degrees of membership: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0.7	B 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96361" y="2820161"/>
            <a:ext cx="990600" cy="1143000"/>
          </a:xfrm>
          <a:custGeom>
            <a:avLst/>
            <a:gdLst/>
            <a:ahLst/>
            <a:cxnLst/>
            <a:rect l="l" t="t" r="r" b="b"/>
            <a:pathLst>
              <a:path w="990600" h="1143000">
                <a:moveTo>
                  <a:pt x="990600" y="1143000"/>
                </a:moveTo>
                <a:lnTo>
                  <a:pt x="990600" y="0"/>
                </a:lnTo>
              </a:path>
              <a:path w="990600" h="11430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72944" y="2728341"/>
            <a:ext cx="347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0.7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2461" y="461899"/>
            <a:ext cx="6336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Example:</a:t>
            </a:r>
            <a:r>
              <a:rPr sz="4400" spc="-40" dirty="0"/>
              <a:t> </a:t>
            </a:r>
            <a:r>
              <a:rPr sz="4400" spc="-10" dirty="0"/>
              <a:t>Fuzzy</a:t>
            </a:r>
            <a:r>
              <a:rPr sz="4400" spc="-30" dirty="0"/>
              <a:t> </a:t>
            </a:r>
            <a:r>
              <a:rPr sz="4400" spc="-5" dirty="0"/>
              <a:t>Conjunction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745994" y="1311909"/>
            <a:ext cx="5257165" cy="875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Calculate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-5" dirty="0">
                <a:latin typeface="Calibri"/>
                <a:cs typeface="Calibri"/>
              </a:rPr>
              <a:t> that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.4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  <a:p>
            <a:pPr marL="1299845">
              <a:lnSpc>
                <a:spcPct val="100000"/>
              </a:lnSpc>
              <a:spcBef>
                <a:spcPts val="1889"/>
              </a:spcBef>
              <a:tabLst>
                <a:tab pos="4608830" algn="l"/>
              </a:tabLst>
            </a:pPr>
            <a:r>
              <a:rPr sz="1600" spc="5" dirty="0">
                <a:latin typeface="Arial MT"/>
                <a:cs typeface="Arial MT"/>
              </a:rPr>
              <a:t>A	</a:t>
            </a:r>
            <a:r>
              <a:rPr sz="2400" spc="7" baseline="1736" dirty="0">
                <a:latin typeface="Arial MT"/>
                <a:cs typeface="Arial MT"/>
              </a:rPr>
              <a:t>B</a:t>
            </a:r>
            <a:endParaRPr sz="2400" baseline="1736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61711" y="2325093"/>
            <a:ext cx="2493010" cy="1681480"/>
            <a:chOff x="2861711" y="2325093"/>
            <a:chExt cx="2493010" cy="1681480"/>
          </a:xfrm>
        </p:grpSpPr>
        <p:sp>
          <p:nvSpPr>
            <p:cNvPr id="5" name="object 5"/>
            <p:cNvSpPr/>
            <p:nvPr/>
          </p:nvSpPr>
          <p:spPr>
            <a:xfrm>
              <a:off x="3280807" y="2340968"/>
              <a:ext cx="1655445" cy="1649730"/>
            </a:xfrm>
            <a:custGeom>
              <a:avLst/>
              <a:gdLst/>
              <a:ahLst/>
              <a:cxnLst/>
              <a:rect l="l" t="t" r="r" b="b"/>
              <a:pathLst>
                <a:path w="1655445" h="1649729">
                  <a:moveTo>
                    <a:pt x="0" y="1649663"/>
                  </a:moveTo>
                  <a:lnTo>
                    <a:pt x="827337" y="0"/>
                  </a:lnTo>
                  <a:lnTo>
                    <a:pt x="1654821" y="1649663"/>
                  </a:lnTo>
                </a:path>
              </a:pathLst>
            </a:custGeom>
            <a:ln w="3147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7109" y="2340968"/>
              <a:ext cx="2482215" cy="1649730"/>
            </a:xfrm>
            <a:custGeom>
              <a:avLst/>
              <a:gdLst/>
              <a:ahLst/>
              <a:cxnLst/>
              <a:rect l="l" t="t" r="r" b="b"/>
              <a:pathLst>
                <a:path w="2482215" h="1649729">
                  <a:moveTo>
                    <a:pt x="0" y="0"/>
                  </a:moveTo>
                  <a:lnTo>
                    <a:pt x="0" y="1649663"/>
                  </a:lnTo>
                  <a:lnTo>
                    <a:pt x="2482115" y="1649663"/>
                  </a:lnTo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94518" y="3855720"/>
            <a:ext cx="123189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latin typeface="Arial MT"/>
                <a:cs typeface="Arial MT"/>
              </a:rPr>
              <a:t>0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03159" y="2206056"/>
            <a:ext cx="123189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71465" y="2318830"/>
            <a:ext cx="2493010" cy="1681480"/>
            <a:chOff x="6171465" y="2318830"/>
            <a:chExt cx="2493010" cy="1681480"/>
          </a:xfrm>
        </p:grpSpPr>
        <p:sp>
          <p:nvSpPr>
            <p:cNvPr id="10" name="object 10"/>
            <p:cNvSpPr/>
            <p:nvPr/>
          </p:nvSpPr>
          <p:spPr>
            <a:xfrm>
              <a:off x="6590303" y="2334567"/>
              <a:ext cx="1655445" cy="1649730"/>
            </a:xfrm>
            <a:custGeom>
              <a:avLst/>
              <a:gdLst/>
              <a:ahLst/>
              <a:cxnLst/>
              <a:rect l="l" t="t" r="r" b="b"/>
              <a:pathLst>
                <a:path w="1655445" h="1649729">
                  <a:moveTo>
                    <a:pt x="0" y="1649546"/>
                  </a:moveTo>
                  <a:lnTo>
                    <a:pt x="827337" y="0"/>
                  </a:lnTo>
                  <a:lnTo>
                    <a:pt x="1654821" y="1649546"/>
                  </a:lnTo>
                </a:path>
              </a:pathLst>
            </a:custGeom>
            <a:ln w="3147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76707" y="2334567"/>
              <a:ext cx="2482215" cy="1649730"/>
            </a:xfrm>
            <a:custGeom>
              <a:avLst/>
              <a:gdLst/>
              <a:ahLst/>
              <a:cxnLst/>
              <a:rect l="l" t="t" r="r" b="b"/>
              <a:pathLst>
                <a:path w="2482215" h="1649729">
                  <a:moveTo>
                    <a:pt x="0" y="0"/>
                  </a:moveTo>
                  <a:lnTo>
                    <a:pt x="0" y="1649546"/>
                  </a:lnTo>
                  <a:lnTo>
                    <a:pt x="2482012" y="1649546"/>
                  </a:lnTo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72961" y="2439162"/>
              <a:ext cx="1219200" cy="1524000"/>
            </a:xfrm>
            <a:custGeom>
              <a:avLst/>
              <a:gdLst/>
              <a:ahLst/>
              <a:cxnLst/>
              <a:rect l="l" t="t" r="r" b="b"/>
              <a:pathLst>
                <a:path w="1219200" h="1524000">
                  <a:moveTo>
                    <a:pt x="1219199" y="1524000"/>
                  </a:moveTo>
                  <a:lnTo>
                    <a:pt x="1219199" y="0"/>
                  </a:lnTo>
                </a:path>
                <a:path w="1219200" h="1524000">
                  <a:moveTo>
                    <a:pt x="1142999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04087" y="3849202"/>
            <a:ext cx="123189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latin typeface="Arial MT"/>
                <a:cs typeface="Arial MT"/>
              </a:rPr>
              <a:t>0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18428" y="2199655"/>
            <a:ext cx="347980" cy="5105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6375">
              <a:lnSpc>
                <a:spcPts val="1505"/>
              </a:lnSpc>
              <a:spcBef>
                <a:spcPts val="125"/>
              </a:spcBef>
            </a:pPr>
            <a:r>
              <a:rPr sz="1350" spc="15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2285"/>
              </a:lnSpc>
            </a:pPr>
            <a:r>
              <a:rPr sz="2000" dirty="0">
                <a:latin typeface="Calibri"/>
                <a:cs typeface="Calibri"/>
              </a:rPr>
              <a:t>0.9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02229" y="4000415"/>
            <a:ext cx="5245735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235960" algn="l"/>
              </a:tabLst>
            </a:pPr>
            <a:r>
              <a:rPr sz="1350" spc="5" dirty="0">
                <a:latin typeface="Arial MT"/>
                <a:cs typeface="Arial MT"/>
              </a:rPr>
              <a:t>.1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.2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.3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.4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.5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.6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.7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.8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10" dirty="0">
                <a:latin typeface="Arial MT"/>
                <a:cs typeface="Arial MT"/>
              </a:rPr>
              <a:t>.9	</a:t>
            </a:r>
            <a:r>
              <a:rPr sz="2025" spc="22" baseline="2057" dirty="0">
                <a:latin typeface="Arial MT"/>
                <a:cs typeface="Arial MT"/>
              </a:rPr>
              <a:t>1</a:t>
            </a:r>
            <a:r>
              <a:rPr sz="2025" spc="555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5</a:t>
            </a:r>
            <a:r>
              <a:rPr sz="2025" spc="-7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10</a:t>
            </a:r>
            <a:r>
              <a:rPr sz="2025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15</a:t>
            </a:r>
            <a:r>
              <a:rPr sz="2025" spc="-7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20</a:t>
            </a:r>
            <a:r>
              <a:rPr sz="2025" spc="-7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25</a:t>
            </a:r>
            <a:r>
              <a:rPr sz="2025" spc="-7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30</a:t>
            </a:r>
            <a:r>
              <a:rPr sz="2025" spc="-7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35</a:t>
            </a:r>
            <a:r>
              <a:rPr sz="2025" spc="-7" baseline="2057" dirty="0">
                <a:latin typeface="Arial MT"/>
                <a:cs typeface="Arial MT"/>
              </a:rPr>
              <a:t> </a:t>
            </a:r>
            <a:r>
              <a:rPr sz="2025" spc="22" baseline="2057" dirty="0">
                <a:latin typeface="Arial MT"/>
                <a:cs typeface="Arial MT"/>
              </a:rPr>
              <a:t>40</a:t>
            </a:r>
            <a:endParaRPr sz="2025" baseline="2057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03575" y="4366641"/>
            <a:ext cx="4309745" cy="149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1682750" algn="l"/>
              </a:tabLst>
            </a:pPr>
            <a:r>
              <a:rPr sz="2400" spc="-5" dirty="0">
                <a:latin typeface="Times New Roman"/>
                <a:cs typeface="Times New Roman"/>
              </a:rPr>
              <a:t>Determine degrees of membership: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0.7	B 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0.9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Apply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Fuzzy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R="471805" algn="ctr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Symbol"/>
                <a:cs typeface="Symbol"/>
              </a:rPr>
              <a:t></a:t>
            </a:r>
            <a:r>
              <a:rPr sz="2400" spc="-5" dirty="0">
                <a:latin typeface="Times New Roman"/>
                <a:cs typeface="Times New Roman"/>
              </a:rPr>
              <a:t>B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min(A,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0.7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96361" y="2820161"/>
            <a:ext cx="990600" cy="1143000"/>
          </a:xfrm>
          <a:custGeom>
            <a:avLst/>
            <a:gdLst/>
            <a:ahLst/>
            <a:cxnLst/>
            <a:rect l="l" t="t" r="r" b="b"/>
            <a:pathLst>
              <a:path w="990600" h="1143000">
                <a:moveTo>
                  <a:pt x="990600" y="1143000"/>
                </a:moveTo>
                <a:lnTo>
                  <a:pt x="990600" y="0"/>
                </a:lnTo>
              </a:path>
              <a:path w="990600" h="11430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72944" y="2728341"/>
            <a:ext cx="347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0.7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3397" y="461899"/>
            <a:ext cx="50780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What</a:t>
            </a:r>
            <a:r>
              <a:rPr sz="4400" spc="-20" dirty="0"/>
              <a:t> </a:t>
            </a:r>
            <a:r>
              <a:rPr sz="4400" spc="-15" dirty="0"/>
              <a:t>can </a:t>
            </a:r>
            <a:r>
              <a:rPr sz="4400" spc="-20" dirty="0"/>
              <a:t>we</a:t>
            </a:r>
            <a:r>
              <a:rPr sz="4400" spc="-15" dirty="0"/>
              <a:t> </a:t>
            </a:r>
            <a:r>
              <a:rPr sz="4400" spc="-5" dirty="0"/>
              <a:t>do</a:t>
            </a:r>
            <a:r>
              <a:rPr sz="4400" spc="-15" dirty="0"/>
              <a:t> </a:t>
            </a:r>
            <a:r>
              <a:rPr sz="4400" spc="-5" dirty="0"/>
              <a:t>now?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685405" cy="4227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What should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 </a:t>
            </a:r>
            <a:r>
              <a:rPr sz="3200" spc="-5" dirty="0">
                <a:latin typeface="Calibri"/>
                <a:cs typeface="Calibri"/>
              </a:rPr>
              <a:t>done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summarized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into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200" i="1" dirty="0">
                <a:solidFill>
                  <a:srgbClr val="006FC0"/>
                </a:solidFill>
                <a:latin typeface="Calibri"/>
                <a:cs typeface="Calibri"/>
              </a:rPr>
              <a:t>three</a:t>
            </a:r>
            <a:r>
              <a:rPr sz="3200" i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006FC0"/>
                </a:solidFill>
                <a:latin typeface="Calibri"/>
                <a:cs typeface="Calibri"/>
              </a:rPr>
              <a:t>main</a:t>
            </a:r>
            <a:r>
              <a:rPr sz="3200" i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i="1" spc="-20" dirty="0">
                <a:solidFill>
                  <a:srgbClr val="006FC0"/>
                </a:solidFill>
                <a:latin typeface="Calibri"/>
                <a:cs typeface="Calibri"/>
              </a:rPr>
              <a:t>stages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Fuzzification</a:t>
            </a:r>
            <a:endParaRPr sz="2800">
              <a:latin typeface="Calibri"/>
              <a:cs typeface="Calibri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i="1" dirty="0">
                <a:solidFill>
                  <a:srgbClr val="00AF50"/>
                </a:solidFill>
                <a:latin typeface="Calibri"/>
                <a:cs typeface="Calibri"/>
              </a:rPr>
              <a:t>Membership </a:t>
            </a:r>
            <a:r>
              <a:rPr sz="2400" i="1" spc="-5" dirty="0">
                <a:solidFill>
                  <a:srgbClr val="00AF50"/>
                </a:solidFill>
                <a:latin typeface="Calibri"/>
                <a:cs typeface="Calibri"/>
              </a:rPr>
              <a:t>functions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i="1" spc="-5" dirty="0">
                <a:solidFill>
                  <a:srgbClr val="00AF50"/>
                </a:solidFill>
                <a:latin typeface="Calibri"/>
                <a:cs typeface="Calibri"/>
              </a:rPr>
              <a:t>graphically </a:t>
            </a:r>
            <a:r>
              <a:rPr sz="2400" spc="-5" dirty="0">
                <a:latin typeface="Calibri"/>
                <a:cs typeface="Calibri"/>
              </a:rPr>
              <a:t>describe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situation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Evaluation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Rules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(Inference)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C000"/>
                </a:solidFill>
                <a:latin typeface="Calibri"/>
                <a:cs typeface="Calibri"/>
              </a:rPr>
              <a:t>fuzzy</a:t>
            </a:r>
            <a:r>
              <a:rPr sz="2400" i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C000"/>
                </a:solidFill>
                <a:latin typeface="Calibri"/>
                <a:cs typeface="Calibri"/>
              </a:rPr>
              <a:t>logic</a:t>
            </a:r>
            <a:r>
              <a:rPr sz="2400" i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C000"/>
                </a:solidFill>
                <a:latin typeface="Calibri"/>
                <a:cs typeface="Calibri"/>
              </a:rPr>
              <a:t>rules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De-fuzzification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Obtaining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crisp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1641" y="496950"/>
            <a:ext cx="4219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Inputs:</a:t>
            </a:r>
            <a:r>
              <a:rPr spc="-70" dirty="0"/>
              <a:t> </a:t>
            </a:r>
            <a:r>
              <a:rPr spc="-50" dirty="0"/>
              <a:t>Temperature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8785"/>
            <a:ext cx="56978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5" dirty="0">
                <a:latin typeface="Calibri"/>
                <a:cs typeface="Calibri"/>
              </a:rPr>
              <a:t>Temp: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{Freezing,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Cool,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Warm,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Hot}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56906" y="2063252"/>
            <a:ext cx="3309620" cy="1250315"/>
            <a:chOff x="3456906" y="2063252"/>
            <a:chExt cx="3309620" cy="1250315"/>
          </a:xfrm>
        </p:grpSpPr>
        <p:sp>
          <p:nvSpPr>
            <p:cNvPr id="5" name="object 5"/>
            <p:cNvSpPr/>
            <p:nvPr/>
          </p:nvSpPr>
          <p:spPr>
            <a:xfrm>
              <a:off x="3460398" y="2066745"/>
              <a:ext cx="3302635" cy="1236345"/>
            </a:xfrm>
            <a:custGeom>
              <a:avLst/>
              <a:gdLst/>
              <a:ahLst/>
              <a:cxnLst/>
              <a:rect l="l" t="t" r="r" b="b"/>
              <a:pathLst>
                <a:path w="3302634" h="1236345">
                  <a:moveTo>
                    <a:pt x="0" y="0"/>
                  </a:moveTo>
                  <a:lnTo>
                    <a:pt x="0" y="1235932"/>
                  </a:lnTo>
                  <a:lnTo>
                    <a:pt x="3302196" y="1235932"/>
                  </a:lnTo>
                </a:path>
              </a:pathLst>
            </a:custGeom>
            <a:ln w="69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85926" y="2204132"/>
              <a:ext cx="1101090" cy="1098550"/>
            </a:xfrm>
            <a:custGeom>
              <a:avLst/>
              <a:gdLst/>
              <a:ahLst/>
              <a:cxnLst/>
              <a:rect l="l" t="t" r="r" b="b"/>
              <a:pathLst>
                <a:path w="1101089" h="1098550">
                  <a:moveTo>
                    <a:pt x="0" y="1098545"/>
                  </a:moveTo>
                  <a:lnTo>
                    <a:pt x="550435" y="0"/>
                  </a:lnTo>
                  <a:lnTo>
                    <a:pt x="1100774" y="1098545"/>
                  </a:lnTo>
                </a:path>
              </a:pathLst>
            </a:custGeom>
            <a:ln w="20948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36361" y="2204132"/>
              <a:ext cx="1101090" cy="1098550"/>
            </a:xfrm>
            <a:custGeom>
              <a:avLst/>
              <a:gdLst/>
              <a:ahLst/>
              <a:cxnLst/>
              <a:rect l="l" t="t" r="r" b="b"/>
              <a:pathLst>
                <a:path w="1101089" h="1098550">
                  <a:moveTo>
                    <a:pt x="0" y="1098545"/>
                  </a:moveTo>
                  <a:lnTo>
                    <a:pt x="550338" y="0"/>
                  </a:lnTo>
                  <a:lnTo>
                    <a:pt x="1100677" y="1098545"/>
                  </a:lnTo>
                </a:path>
              </a:pathLst>
            </a:custGeom>
            <a:ln w="20948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55900" y="3288141"/>
            <a:ext cx="711200" cy="42925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568325" algn="l"/>
              </a:tabLst>
            </a:pPr>
            <a:r>
              <a:rPr sz="900" spc="5" dirty="0">
                <a:latin typeface="Arial MT"/>
                <a:cs typeface="Arial MT"/>
              </a:rPr>
              <a:t>50	</a:t>
            </a:r>
            <a:r>
              <a:rPr sz="1350" spc="7" baseline="3086" dirty="0">
                <a:latin typeface="Arial MT"/>
                <a:cs typeface="Arial MT"/>
              </a:rPr>
              <a:t>70</a:t>
            </a:r>
            <a:endParaRPr sz="1350" baseline="3086">
              <a:latin typeface="Arial MT"/>
              <a:cs typeface="Arial MT"/>
            </a:endParaRPr>
          </a:p>
          <a:p>
            <a:pPr marL="68580">
              <a:lnSpc>
                <a:spcPct val="100000"/>
              </a:lnSpc>
              <a:spcBef>
                <a:spcPts val="505"/>
              </a:spcBef>
            </a:pPr>
            <a:r>
              <a:rPr sz="900" spc="5" dirty="0">
                <a:latin typeface="Arial MT"/>
                <a:cs typeface="Arial MT"/>
              </a:rPr>
              <a:t>Temp.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(F°)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56675" y="3345918"/>
            <a:ext cx="15557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7598" y="3345918"/>
            <a:ext cx="22034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110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5571" y="3345918"/>
            <a:ext cx="15557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0951" y="3345918"/>
            <a:ext cx="15557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46663" y="2036990"/>
            <a:ext cx="199390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69290" algn="l"/>
                <a:tab pos="1170305" algn="l"/>
                <a:tab pos="1799589" algn="l"/>
              </a:tabLst>
            </a:pPr>
            <a:r>
              <a:rPr sz="900" spc="5" dirty="0">
                <a:latin typeface="Arial MT"/>
                <a:cs typeface="Arial MT"/>
              </a:rPr>
              <a:t>Freez</a:t>
            </a:r>
            <a:r>
              <a:rPr sz="900" dirty="0">
                <a:latin typeface="Arial MT"/>
                <a:cs typeface="Arial MT"/>
              </a:rPr>
              <a:t>i</a:t>
            </a:r>
            <a:r>
              <a:rPr sz="900" spc="5" dirty="0">
                <a:latin typeface="Arial MT"/>
                <a:cs typeface="Arial MT"/>
              </a:rPr>
              <a:t>ng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10" dirty="0">
                <a:latin typeface="Arial MT"/>
                <a:cs typeface="Arial MT"/>
              </a:rPr>
              <a:t>Coo</a:t>
            </a:r>
            <a:r>
              <a:rPr sz="900" dirty="0">
                <a:latin typeface="Arial MT"/>
                <a:cs typeface="Arial MT"/>
              </a:rPr>
              <a:t>l	</a:t>
            </a:r>
            <a:r>
              <a:rPr sz="900" spc="10" dirty="0">
                <a:latin typeface="Arial MT"/>
                <a:cs typeface="Arial MT"/>
              </a:rPr>
              <a:t>W</a:t>
            </a:r>
            <a:r>
              <a:rPr sz="900" spc="5" dirty="0">
                <a:latin typeface="Arial MT"/>
                <a:cs typeface="Arial MT"/>
              </a:rPr>
              <a:t>a</a:t>
            </a:r>
            <a:r>
              <a:rPr sz="900" spc="10" dirty="0">
                <a:latin typeface="Arial MT"/>
                <a:cs typeface="Arial MT"/>
              </a:rPr>
              <a:t>rm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10" dirty="0">
                <a:latin typeface="Arial MT"/>
                <a:cs typeface="Arial MT"/>
              </a:rPr>
              <a:t>Ho</a:t>
            </a:r>
            <a:r>
              <a:rPr sz="900" spc="5" dirty="0">
                <a:latin typeface="Arial MT"/>
                <a:cs typeface="Arial MT"/>
              </a:rPr>
              <a:t>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74821" y="3208598"/>
            <a:ext cx="9017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80569" y="2110044"/>
            <a:ext cx="9017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49926" y="2193660"/>
            <a:ext cx="3323590" cy="1119505"/>
            <a:chOff x="3449926" y="2193660"/>
            <a:chExt cx="3323590" cy="1119505"/>
          </a:xfrm>
        </p:grpSpPr>
        <p:sp>
          <p:nvSpPr>
            <p:cNvPr id="17" name="object 17"/>
            <p:cNvSpPr/>
            <p:nvPr/>
          </p:nvSpPr>
          <p:spPr>
            <a:xfrm>
              <a:off x="3460398" y="2204132"/>
              <a:ext cx="1376045" cy="1098550"/>
            </a:xfrm>
            <a:custGeom>
              <a:avLst/>
              <a:gdLst/>
              <a:ahLst/>
              <a:cxnLst/>
              <a:rect l="l" t="t" r="r" b="b"/>
              <a:pathLst>
                <a:path w="1376045" h="1098550">
                  <a:moveTo>
                    <a:pt x="1375963" y="1098545"/>
                  </a:moveTo>
                  <a:lnTo>
                    <a:pt x="825527" y="0"/>
                  </a:lnTo>
                  <a:lnTo>
                    <a:pt x="0" y="0"/>
                  </a:lnTo>
                </a:path>
              </a:pathLst>
            </a:custGeom>
            <a:ln w="2094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86700" y="2204132"/>
              <a:ext cx="1376045" cy="1098550"/>
            </a:xfrm>
            <a:custGeom>
              <a:avLst/>
              <a:gdLst/>
              <a:ahLst/>
              <a:cxnLst/>
              <a:rect l="l" t="t" r="r" b="b"/>
              <a:pathLst>
                <a:path w="1376045" h="1098550">
                  <a:moveTo>
                    <a:pt x="0" y="1098545"/>
                  </a:moveTo>
                  <a:lnTo>
                    <a:pt x="550338" y="0"/>
                  </a:lnTo>
                  <a:lnTo>
                    <a:pt x="1375894" y="0"/>
                  </a:lnTo>
                </a:path>
              </a:pathLst>
            </a:custGeom>
            <a:ln w="2094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4638" y="496950"/>
            <a:ext cx="6955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Inputs: </a:t>
            </a:r>
            <a:r>
              <a:rPr spc="-50" dirty="0"/>
              <a:t>Temperature,</a:t>
            </a:r>
            <a:r>
              <a:rPr dirty="0"/>
              <a:t> </a:t>
            </a:r>
            <a:r>
              <a:rPr spc="-10" dirty="0"/>
              <a:t>Cloud</a:t>
            </a:r>
            <a:r>
              <a:rPr dirty="0"/>
              <a:t> </a:t>
            </a:r>
            <a:r>
              <a:rPr spc="-15" dirty="0"/>
              <a:t>Cover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8785"/>
            <a:ext cx="56978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5" dirty="0">
                <a:latin typeface="Calibri"/>
                <a:cs typeface="Calibri"/>
              </a:rPr>
              <a:t>Temp: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{Freezing,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Cool,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Warm,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Hot}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804284"/>
            <a:ext cx="5187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Cover: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{Sunny,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Partly,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Overcast}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56906" y="2063252"/>
            <a:ext cx="3309620" cy="1250315"/>
            <a:chOff x="3456906" y="2063252"/>
            <a:chExt cx="3309620" cy="1250315"/>
          </a:xfrm>
        </p:grpSpPr>
        <p:sp>
          <p:nvSpPr>
            <p:cNvPr id="6" name="object 6"/>
            <p:cNvSpPr/>
            <p:nvPr/>
          </p:nvSpPr>
          <p:spPr>
            <a:xfrm>
              <a:off x="3460398" y="2066745"/>
              <a:ext cx="3302635" cy="1236345"/>
            </a:xfrm>
            <a:custGeom>
              <a:avLst/>
              <a:gdLst/>
              <a:ahLst/>
              <a:cxnLst/>
              <a:rect l="l" t="t" r="r" b="b"/>
              <a:pathLst>
                <a:path w="3302634" h="1236345">
                  <a:moveTo>
                    <a:pt x="0" y="0"/>
                  </a:moveTo>
                  <a:lnTo>
                    <a:pt x="0" y="1235932"/>
                  </a:lnTo>
                  <a:lnTo>
                    <a:pt x="3302196" y="1235932"/>
                  </a:lnTo>
                </a:path>
              </a:pathLst>
            </a:custGeom>
            <a:ln w="69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85926" y="2204132"/>
              <a:ext cx="1101090" cy="1098550"/>
            </a:xfrm>
            <a:custGeom>
              <a:avLst/>
              <a:gdLst/>
              <a:ahLst/>
              <a:cxnLst/>
              <a:rect l="l" t="t" r="r" b="b"/>
              <a:pathLst>
                <a:path w="1101089" h="1098550">
                  <a:moveTo>
                    <a:pt x="0" y="1098545"/>
                  </a:moveTo>
                  <a:lnTo>
                    <a:pt x="550435" y="0"/>
                  </a:lnTo>
                  <a:lnTo>
                    <a:pt x="1100774" y="1098545"/>
                  </a:lnTo>
                </a:path>
              </a:pathLst>
            </a:custGeom>
            <a:ln w="20948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36361" y="2204132"/>
              <a:ext cx="1101090" cy="1098550"/>
            </a:xfrm>
            <a:custGeom>
              <a:avLst/>
              <a:gdLst/>
              <a:ahLst/>
              <a:cxnLst/>
              <a:rect l="l" t="t" r="r" b="b"/>
              <a:pathLst>
                <a:path w="1101089" h="1098550">
                  <a:moveTo>
                    <a:pt x="0" y="1098545"/>
                  </a:moveTo>
                  <a:lnTo>
                    <a:pt x="550338" y="0"/>
                  </a:lnTo>
                  <a:lnTo>
                    <a:pt x="1100677" y="1098545"/>
                  </a:lnTo>
                </a:path>
              </a:pathLst>
            </a:custGeom>
            <a:ln w="20948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55900" y="3288141"/>
            <a:ext cx="711200" cy="42925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568325" algn="l"/>
              </a:tabLst>
            </a:pPr>
            <a:r>
              <a:rPr sz="900" spc="5" dirty="0">
                <a:latin typeface="Arial MT"/>
                <a:cs typeface="Arial MT"/>
              </a:rPr>
              <a:t>50	</a:t>
            </a:r>
            <a:r>
              <a:rPr sz="1350" spc="7" baseline="3086" dirty="0">
                <a:latin typeface="Arial MT"/>
                <a:cs typeface="Arial MT"/>
              </a:rPr>
              <a:t>70</a:t>
            </a:r>
            <a:endParaRPr sz="1350" baseline="3086">
              <a:latin typeface="Arial MT"/>
              <a:cs typeface="Arial MT"/>
            </a:endParaRPr>
          </a:p>
          <a:p>
            <a:pPr marL="68580">
              <a:lnSpc>
                <a:spcPct val="100000"/>
              </a:lnSpc>
              <a:spcBef>
                <a:spcPts val="505"/>
              </a:spcBef>
            </a:pPr>
            <a:r>
              <a:rPr sz="900" spc="5" dirty="0">
                <a:latin typeface="Arial MT"/>
                <a:cs typeface="Arial MT"/>
              </a:rPr>
              <a:t>Temp.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(F°)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6675" y="3345918"/>
            <a:ext cx="15557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7598" y="3345918"/>
            <a:ext cx="22034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110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5571" y="3345918"/>
            <a:ext cx="15557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0951" y="3345918"/>
            <a:ext cx="15557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46663" y="2036990"/>
            <a:ext cx="199390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69290" algn="l"/>
                <a:tab pos="1170305" algn="l"/>
                <a:tab pos="1799589" algn="l"/>
              </a:tabLst>
            </a:pPr>
            <a:r>
              <a:rPr sz="900" spc="5" dirty="0">
                <a:latin typeface="Arial MT"/>
                <a:cs typeface="Arial MT"/>
              </a:rPr>
              <a:t>Freez</a:t>
            </a:r>
            <a:r>
              <a:rPr sz="900" dirty="0">
                <a:latin typeface="Arial MT"/>
                <a:cs typeface="Arial MT"/>
              </a:rPr>
              <a:t>i</a:t>
            </a:r>
            <a:r>
              <a:rPr sz="900" spc="5" dirty="0">
                <a:latin typeface="Arial MT"/>
                <a:cs typeface="Arial MT"/>
              </a:rPr>
              <a:t>ng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10" dirty="0">
                <a:latin typeface="Arial MT"/>
                <a:cs typeface="Arial MT"/>
              </a:rPr>
              <a:t>Coo</a:t>
            </a:r>
            <a:r>
              <a:rPr sz="900" dirty="0">
                <a:latin typeface="Arial MT"/>
                <a:cs typeface="Arial MT"/>
              </a:rPr>
              <a:t>l	</a:t>
            </a:r>
            <a:r>
              <a:rPr sz="900" spc="10" dirty="0">
                <a:latin typeface="Arial MT"/>
                <a:cs typeface="Arial MT"/>
              </a:rPr>
              <a:t>W</a:t>
            </a:r>
            <a:r>
              <a:rPr sz="900" spc="5" dirty="0">
                <a:latin typeface="Arial MT"/>
                <a:cs typeface="Arial MT"/>
              </a:rPr>
              <a:t>a</a:t>
            </a:r>
            <a:r>
              <a:rPr sz="900" spc="10" dirty="0">
                <a:latin typeface="Arial MT"/>
                <a:cs typeface="Arial MT"/>
              </a:rPr>
              <a:t>rm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10" dirty="0">
                <a:latin typeface="Arial MT"/>
                <a:cs typeface="Arial MT"/>
              </a:rPr>
              <a:t>Ho</a:t>
            </a:r>
            <a:r>
              <a:rPr sz="900" spc="5" dirty="0">
                <a:latin typeface="Arial MT"/>
                <a:cs typeface="Arial MT"/>
              </a:rPr>
              <a:t>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74821" y="3208598"/>
            <a:ext cx="9017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80569" y="2110044"/>
            <a:ext cx="9017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49926" y="2193660"/>
            <a:ext cx="3323590" cy="1119505"/>
            <a:chOff x="3449926" y="2193660"/>
            <a:chExt cx="3323590" cy="1119505"/>
          </a:xfrm>
        </p:grpSpPr>
        <p:sp>
          <p:nvSpPr>
            <p:cNvPr id="18" name="object 18"/>
            <p:cNvSpPr/>
            <p:nvPr/>
          </p:nvSpPr>
          <p:spPr>
            <a:xfrm>
              <a:off x="3460398" y="2204132"/>
              <a:ext cx="1376045" cy="1098550"/>
            </a:xfrm>
            <a:custGeom>
              <a:avLst/>
              <a:gdLst/>
              <a:ahLst/>
              <a:cxnLst/>
              <a:rect l="l" t="t" r="r" b="b"/>
              <a:pathLst>
                <a:path w="1376045" h="1098550">
                  <a:moveTo>
                    <a:pt x="1375963" y="1098545"/>
                  </a:moveTo>
                  <a:lnTo>
                    <a:pt x="825527" y="0"/>
                  </a:lnTo>
                  <a:lnTo>
                    <a:pt x="0" y="0"/>
                  </a:lnTo>
                </a:path>
              </a:pathLst>
            </a:custGeom>
            <a:ln w="2094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86700" y="2204132"/>
              <a:ext cx="1376045" cy="1098550"/>
            </a:xfrm>
            <a:custGeom>
              <a:avLst/>
              <a:gdLst/>
              <a:ahLst/>
              <a:cxnLst/>
              <a:rect l="l" t="t" r="r" b="b"/>
              <a:pathLst>
                <a:path w="1376045" h="1098550">
                  <a:moveTo>
                    <a:pt x="0" y="1098545"/>
                  </a:moveTo>
                  <a:lnTo>
                    <a:pt x="550338" y="0"/>
                  </a:lnTo>
                  <a:lnTo>
                    <a:pt x="1375894" y="0"/>
                  </a:lnTo>
                </a:path>
              </a:pathLst>
            </a:custGeom>
            <a:ln w="2094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456906" y="4425055"/>
            <a:ext cx="3309620" cy="1243330"/>
            <a:chOff x="3456906" y="4425055"/>
            <a:chExt cx="3309620" cy="1243330"/>
          </a:xfrm>
        </p:grpSpPr>
        <p:sp>
          <p:nvSpPr>
            <p:cNvPr id="21" name="object 21"/>
            <p:cNvSpPr/>
            <p:nvPr/>
          </p:nvSpPr>
          <p:spPr>
            <a:xfrm>
              <a:off x="3460398" y="4428548"/>
              <a:ext cx="3302635" cy="1236345"/>
            </a:xfrm>
            <a:custGeom>
              <a:avLst/>
              <a:gdLst/>
              <a:ahLst/>
              <a:cxnLst/>
              <a:rect l="l" t="t" r="r" b="b"/>
              <a:pathLst>
                <a:path w="3302634" h="1236345">
                  <a:moveTo>
                    <a:pt x="0" y="0"/>
                  </a:moveTo>
                  <a:lnTo>
                    <a:pt x="0" y="1236096"/>
                  </a:lnTo>
                  <a:lnTo>
                    <a:pt x="3302196" y="1236096"/>
                  </a:lnTo>
                </a:path>
              </a:pathLst>
            </a:custGeom>
            <a:ln w="6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85926" y="4557238"/>
              <a:ext cx="1651635" cy="1099185"/>
            </a:xfrm>
            <a:custGeom>
              <a:avLst/>
              <a:gdLst/>
              <a:ahLst/>
              <a:cxnLst/>
              <a:rect l="l" t="t" r="r" b="b"/>
              <a:pathLst>
                <a:path w="1651635" h="1099185">
                  <a:moveTo>
                    <a:pt x="0" y="1098723"/>
                  </a:moveTo>
                  <a:lnTo>
                    <a:pt x="825556" y="0"/>
                  </a:lnTo>
                  <a:lnTo>
                    <a:pt x="1651112" y="1098723"/>
                  </a:lnTo>
                </a:path>
              </a:pathLst>
            </a:custGeom>
            <a:ln w="20943">
              <a:solidFill>
                <a:srgbClr val="9FAC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660763" y="5650108"/>
            <a:ext cx="886460" cy="42925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605"/>
              </a:spcBef>
              <a:tabLst>
                <a:tab pos="570865" algn="l"/>
              </a:tabLst>
            </a:pPr>
            <a:r>
              <a:rPr sz="900" spc="5" dirty="0">
                <a:latin typeface="Arial MT"/>
                <a:cs typeface="Arial MT"/>
              </a:rPr>
              <a:t>40	</a:t>
            </a:r>
            <a:r>
              <a:rPr sz="1350" spc="7" baseline="3086" dirty="0">
                <a:latin typeface="Arial MT"/>
                <a:cs typeface="Arial MT"/>
              </a:rPr>
              <a:t>60</a:t>
            </a:r>
            <a:endParaRPr sz="1350" baseline="3086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900" spc="5" dirty="0">
                <a:latin typeface="Arial MT"/>
                <a:cs typeface="Arial MT"/>
              </a:rPr>
              <a:t>Cloud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Cover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(%)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56675" y="5707895"/>
            <a:ext cx="15557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77598" y="5707895"/>
            <a:ext cx="22034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05571" y="5707895"/>
            <a:ext cx="15557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93346" y="5707895"/>
            <a:ext cx="9017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66470" y="4390069"/>
            <a:ext cx="49212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Overcast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18616" y="4398790"/>
            <a:ext cx="165227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46150" algn="l"/>
              </a:tabLst>
            </a:pPr>
            <a:r>
              <a:rPr sz="900" spc="5" dirty="0">
                <a:latin typeface="Arial MT"/>
                <a:cs typeface="Arial MT"/>
              </a:rPr>
              <a:t>Sunny	</a:t>
            </a:r>
            <a:r>
              <a:rPr sz="1350" spc="7" baseline="3086" dirty="0">
                <a:latin typeface="Arial MT"/>
                <a:cs typeface="Arial MT"/>
              </a:rPr>
              <a:t>Partly</a:t>
            </a:r>
            <a:r>
              <a:rPr sz="1350" spc="-75" baseline="3086" dirty="0">
                <a:latin typeface="Arial MT"/>
                <a:cs typeface="Arial MT"/>
              </a:rPr>
              <a:t> </a:t>
            </a:r>
            <a:r>
              <a:rPr sz="1350" spc="7" baseline="3086" dirty="0">
                <a:latin typeface="Arial MT"/>
                <a:cs typeface="Arial MT"/>
              </a:rPr>
              <a:t>Cloudy</a:t>
            </a:r>
            <a:endParaRPr sz="1350" baseline="3086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74821" y="5570551"/>
            <a:ext cx="9017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80569" y="4471760"/>
            <a:ext cx="9017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49925" y="4555390"/>
            <a:ext cx="3323590" cy="1120140"/>
            <a:chOff x="3449925" y="4555390"/>
            <a:chExt cx="3323590" cy="1120140"/>
          </a:xfrm>
        </p:grpSpPr>
        <p:sp>
          <p:nvSpPr>
            <p:cNvPr id="33" name="object 33"/>
            <p:cNvSpPr/>
            <p:nvPr/>
          </p:nvSpPr>
          <p:spPr>
            <a:xfrm>
              <a:off x="3460398" y="4565863"/>
              <a:ext cx="1376045" cy="1099185"/>
            </a:xfrm>
            <a:custGeom>
              <a:avLst/>
              <a:gdLst/>
              <a:ahLst/>
              <a:cxnLst/>
              <a:rect l="l" t="t" r="r" b="b"/>
              <a:pathLst>
                <a:path w="1376045" h="1099185">
                  <a:moveTo>
                    <a:pt x="1375963" y="1098781"/>
                  </a:moveTo>
                  <a:lnTo>
                    <a:pt x="825527" y="0"/>
                  </a:lnTo>
                  <a:lnTo>
                    <a:pt x="0" y="0"/>
                  </a:lnTo>
                </a:path>
              </a:pathLst>
            </a:custGeom>
            <a:ln w="2094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86700" y="4565863"/>
              <a:ext cx="1376045" cy="1099185"/>
            </a:xfrm>
            <a:custGeom>
              <a:avLst/>
              <a:gdLst/>
              <a:ahLst/>
              <a:cxnLst/>
              <a:rect l="l" t="t" r="r" b="b"/>
              <a:pathLst>
                <a:path w="1376045" h="1099185">
                  <a:moveTo>
                    <a:pt x="0" y="1098781"/>
                  </a:moveTo>
                  <a:lnTo>
                    <a:pt x="550338" y="0"/>
                  </a:lnTo>
                  <a:lnTo>
                    <a:pt x="1375894" y="0"/>
                  </a:lnTo>
                </a:path>
              </a:pathLst>
            </a:custGeom>
            <a:ln w="20946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029" y="461899"/>
            <a:ext cx="33293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Output:</a:t>
            </a:r>
            <a:r>
              <a:rPr sz="4400" spc="-75" dirty="0"/>
              <a:t> </a:t>
            </a:r>
            <a:r>
              <a:rPr sz="4400" dirty="0"/>
              <a:t>Speed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34537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Speed: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{Slow,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Fast}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2497" y="2701831"/>
            <a:ext cx="4311015" cy="1612900"/>
          </a:xfrm>
          <a:custGeom>
            <a:avLst/>
            <a:gdLst/>
            <a:ahLst/>
            <a:cxnLst/>
            <a:rect l="l" t="t" r="r" b="b"/>
            <a:pathLst>
              <a:path w="4311015" h="1612900">
                <a:moveTo>
                  <a:pt x="0" y="0"/>
                </a:moveTo>
                <a:lnTo>
                  <a:pt x="0" y="1612493"/>
                </a:lnTo>
                <a:lnTo>
                  <a:pt x="4310957" y="1612493"/>
                </a:lnTo>
              </a:path>
            </a:pathLst>
          </a:custGeom>
          <a:ln w="9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25857" y="4299229"/>
            <a:ext cx="922655" cy="5518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730"/>
              </a:spcBef>
              <a:tabLst>
                <a:tab pos="740410" algn="l"/>
              </a:tabLst>
            </a:pPr>
            <a:r>
              <a:rPr sz="1200" spc="-5" dirty="0">
                <a:latin typeface="Arial MT"/>
                <a:cs typeface="Arial MT"/>
              </a:rPr>
              <a:t>50	</a:t>
            </a:r>
            <a:r>
              <a:rPr sz="1800" spc="-7" baseline="2314" dirty="0">
                <a:latin typeface="Arial MT"/>
                <a:cs typeface="Arial MT"/>
              </a:rPr>
              <a:t>75</a:t>
            </a:r>
            <a:endParaRPr sz="1800" baseline="2314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spc="-5" dirty="0">
                <a:latin typeface="Arial MT"/>
                <a:cs typeface="Arial MT"/>
              </a:rPr>
              <a:t>Speed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(mph)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6018" y="4374608"/>
            <a:ext cx="2794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 MT"/>
                <a:cs typeface="Arial MT"/>
              </a:rPr>
              <a:t>100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187" y="4374608"/>
            <a:ext cx="1949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 MT"/>
                <a:cs typeface="Arial MT"/>
              </a:rPr>
              <a:t>25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0486" y="4374608"/>
            <a:ext cx="1104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2598" y="2678257"/>
            <a:ext cx="3556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 MT"/>
                <a:cs typeface="Arial MT"/>
              </a:rPr>
              <a:t>Slow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4989" y="2666880"/>
            <a:ext cx="321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Arial MT"/>
                <a:cs typeface="Arial MT"/>
              </a:rPr>
              <a:t>F</a:t>
            </a:r>
            <a:r>
              <a:rPr sz="1200" spc="-5" dirty="0">
                <a:latin typeface="Arial MT"/>
                <a:cs typeface="Arial MT"/>
              </a:rPr>
              <a:t>ast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4109" y="4195451"/>
            <a:ext cx="1104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1613" y="2762191"/>
            <a:ext cx="1104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78088" y="2867414"/>
            <a:ext cx="3620135" cy="1461135"/>
            <a:chOff x="3478088" y="2867414"/>
            <a:chExt cx="3620135" cy="1461135"/>
          </a:xfrm>
        </p:grpSpPr>
        <p:sp>
          <p:nvSpPr>
            <p:cNvPr id="14" name="object 14"/>
            <p:cNvSpPr/>
            <p:nvPr/>
          </p:nvSpPr>
          <p:spPr>
            <a:xfrm>
              <a:off x="3491751" y="2881077"/>
              <a:ext cx="2155825" cy="1433830"/>
            </a:xfrm>
            <a:custGeom>
              <a:avLst/>
              <a:gdLst/>
              <a:ahLst/>
              <a:cxnLst/>
              <a:rect l="l" t="t" r="r" b="b"/>
              <a:pathLst>
                <a:path w="2155825" h="1433829">
                  <a:moveTo>
                    <a:pt x="0" y="0"/>
                  </a:moveTo>
                  <a:lnTo>
                    <a:pt x="718456" y="0"/>
                  </a:lnTo>
                  <a:lnTo>
                    <a:pt x="2155497" y="1433247"/>
                  </a:lnTo>
                </a:path>
              </a:pathLst>
            </a:custGeom>
            <a:ln w="2732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10208" y="2881077"/>
              <a:ext cx="2874010" cy="1433830"/>
            </a:xfrm>
            <a:custGeom>
              <a:avLst/>
              <a:gdLst/>
              <a:ahLst/>
              <a:cxnLst/>
              <a:rect l="l" t="t" r="r" b="b"/>
              <a:pathLst>
                <a:path w="2874009" h="1433829">
                  <a:moveTo>
                    <a:pt x="0" y="1433247"/>
                  </a:moveTo>
                  <a:lnTo>
                    <a:pt x="1437040" y="0"/>
                  </a:lnTo>
                  <a:lnTo>
                    <a:pt x="2873954" y="0"/>
                  </a:lnTo>
                </a:path>
              </a:pathLst>
            </a:custGeom>
            <a:ln w="27318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646" y="48895"/>
            <a:ext cx="26155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Fuzzy</a:t>
            </a:r>
            <a:r>
              <a:rPr sz="4400" spc="-80" dirty="0"/>
              <a:t> </a:t>
            </a:r>
            <a:r>
              <a:rPr sz="4400" dirty="0"/>
              <a:t>Rules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945006"/>
            <a:ext cx="593153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fuzzy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rule </a:t>
            </a:r>
            <a:r>
              <a:rPr sz="2500" spc="-15" dirty="0">
                <a:latin typeface="Calibri"/>
                <a:cs typeface="Calibri"/>
              </a:rPr>
              <a:t>can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defined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as a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conditional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statement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form: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707261"/>
            <a:ext cx="108140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libri"/>
                <a:cs typeface="Calibri"/>
              </a:rPr>
              <a:t>IF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TH</a:t>
            </a:r>
            <a:r>
              <a:rPr sz="2500" spc="5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N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7105" y="1707261"/>
            <a:ext cx="134493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2735" algn="l"/>
              </a:tabLst>
            </a:pPr>
            <a:r>
              <a:rPr sz="2500" spc="-5" dirty="0">
                <a:latin typeface="Calibri"/>
                <a:cs typeface="Calibri"/>
              </a:rPr>
              <a:t>x	is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  <a:p>
            <a:pPr marL="601980">
              <a:lnSpc>
                <a:spcPct val="100000"/>
              </a:lnSpc>
              <a:tabLst>
                <a:tab pos="890269" algn="l"/>
              </a:tabLst>
            </a:pPr>
            <a:r>
              <a:rPr sz="2500" spc="-5" dirty="0">
                <a:latin typeface="Calibri"/>
                <a:cs typeface="Calibri"/>
              </a:rPr>
              <a:t>y	is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850261"/>
            <a:ext cx="7712709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where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x and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y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are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linguistic</a:t>
            </a:r>
            <a:r>
              <a:rPr sz="2500" b="1" spc="-15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variables</a:t>
            </a:r>
            <a:r>
              <a:rPr sz="2500" spc="-10" dirty="0">
                <a:latin typeface="Calibri"/>
                <a:cs typeface="Calibri"/>
              </a:rPr>
              <a:t>;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 B</a:t>
            </a:r>
            <a:endParaRPr sz="2500">
              <a:latin typeface="Calibri"/>
              <a:cs typeface="Calibri"/>
            </a:endParaRPr>
          </a:p>
          <a:p>
            <a:pPr marL="355600" marR="711835" indent="-58419">
              <a:lnSpc>
                <a:spcPct val="80000"/>
              </a:lnSpc>
              <a:spcBef>
                <a:spcPts val="600"/>
              </a:spcBef>
            </a:pPr>
            <a:r>
              <a:rPr sz="2500" spc="-15" dirty="0">
                <a:latin typeface="Calibri"/>
                <a:cs typeface="Calibri"/>
              </a:rPr>
              <a:t>are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linguistic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values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determined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by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fuzzy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sets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universe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15" dirty="0">
                <a:latin typeface="Calibri"/>
                <a:cs typeface="Calibri"/>
              </a:rPr>
              <a:t>discourses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X and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60" dirty="0">
                <a:latin typeface="Calibri"/>
                <a:cs typeface="Calibri"/>
              </a:rPr>
              <a:t>Y,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respectively.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Calibri"/>
              <a:cs typeface="Calibri"/>
            </a:endParaRPr>
          </a:p>
          <a:p>
            <a:pPr marL="355600" marR="5080" indent="-342900">
              <a:lnSpc>
                <a:spcPts val="24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If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antecedents</a:t>
            </a:r>
            <a:r>
              <a:rPr sz="2500" b="1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(x)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true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10" dirty="0">
                <a:latin typeface="Calibri"/>
                <a:cs typeface="Calibri"/>
              </a:rPr>
              <a:t> some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degree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membership,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consequent</a:t>
            </a:r>
            <a:r>
              <a:rPr sz="2500" b="1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(y)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also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true </a:t>
            </a:r>
            <a:r>
              <a:rPr sz="2500" spc="-10" dirty="0">
                <a:latin typeface="Calibri"/>
                <a:cs typeface="Calibri"/>
              </a:rPr>
              <a:t>to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that</a:t>
            </a:r>
            <a:r>
              <a:rPr sz="2500" spc="-5" dirty="0">
                <a:latin typeface="Calibri"/>
                <a:cs typeface="Calibri"/>
              </a:rPr>
              <a:t> same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degree.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EX:</a:t>
            </a:r>
            <a:endParaRPr sz="25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tabLst>
                <a:tab pos="1349375" algn="l"/>
              </a:tabLst>
            </a:pPr>
            <a:r>
              <a:rPr sz="2500" spc="-5" dirty="0">
                <a:latin typeface="Calibri"/>
                <a:cs typeface="Calibri"/>
              </a:rPr>
              <a:t>IF	</a:t>
            </a:r>
            <a:r>
              <a:rPr sz="2500" b="1" spc="-5" dirty="0">
                <a:latin typeface="Calibri"/>
                <a:cs typeface="Calibri"/>
              </a:rPr>
              <a:t>speed</a:t>
            </a:r>
            <a:r>
              <a:rPr sz="2500" b="1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slow</a:t>
            </a:r>
            <a:endParaRPr sz="25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tabLst>
                <a:tab pos="1349375" algn="l"/>
              </a:tabLst>
            </a:pPr>
            <a:r>
              <a:rPr sz="2500" spc="-5" dirty="0">
                <a:latin typeface="Calibri"/>
                <a:cs typeface="Calibri"/>
              </a:rPr>
              <a:t>THEN	</a:t>
            </a:r>
            <a:r>
              <a:rPr sz="2500" b="1" spc="-10" dirty="0">
                <a:latin typeface="Calibri"/>
                <a:cs typeface="Calibri"/>
              </a:rPr>
              <a:t>stopping_distance</a:t>
            </a:r>
            <a:r>
              <a:rPr sz="2500" b="1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short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9557" y="66547"/>
            <a:ext cx="5561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Operations </a:t>
            </a:r>
            <a:r>
              <a:rPr sz="4400" spc="-5" dirty="0"/>
              <a:t>of</a:t>
            </a:r>
            <a:r>
              <a:rPr sz="4400" spc="-35" dirty="0"/>
              <a:t> </a:t>
            </a:r>
            <a:r>
              <a:rPr sz="4400" spc="-10" dirty="0"/>
              <a:t>Fuzzy</a:t>
            </a:r>
            <a:r>
              <a:rPr sz="4400" spc="-25" dirty="0"/>
              <a:t> </a:t>
            </a:r>
            <a:r>
              <a:rPr sz="4400" spc="-5" dirty="0"/>
              <a:t>Sets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010538"/>
            <a:ext cx="46920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Traditional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operations: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30044" y="4847194"/>
            <a:ext cx="1303655" cy="668020"/>
            <a:chOff x="5330044" y="4847194"/>
            <a:chExt cx="1303655" cy="668020"/>
          </a:xfrm>
        </p:grpSpPr>
        <p:sp>
          <p:nvSpPr>
            <p:cNvPr id="5" name="object 5"/>
            <p:cNvSpPr/>
            <p:nvPr/>
          </p:nvSpPr>
          <p:spPr>
            <a:xfrm>
              <a:off x="5338860" y="4856018"/>
              <a:ext cx="772160" cy="650875"/>
            </a:xfrm>
            <a:custGeom>
              <a:avLst/>
              <a:gdLst/>
              <a:ahLst/>
              <a:cxnLst/>
              <a:rect l="l" t="t" r="r" b="b"/>
              <a:pathLst>
                <a:path w="772160" h="650875">
                  <a:moveTo>
                    <a:pt x="387519" y="0"/>
                  </a:moveTo>
                  <a:lnTo>
                    <a:pt x="307911" y="5416"/>
                  </a:lnTo>
                  <a:lnTo>
                    <a:pt x="269882" y="13433"/>
                  </a:lnTo>
                  <a:lnTo>
                    <a:pt x="203330" y="37700"/>
                  </a:lnTo>
                  <a:lnTo>
                    <a:pt x="171512" y="56767"/>
                  </a:lnTo>
                  <a:lnTo>
                    <a:pt x="139694" y="73017"/>
                  </a:lnTo>
                  <a:lnTo>
                    <a:pt x="88862" y="119059"/>
                  </a:lnTo>
                  <a:lnTo>
                    <a:pt x="47663" y="170626"/>
                  </a:lnTo>
                  <a:lnTo>
                    <a:pt x="15845" y="227609"/>
                  </a:lnTo>
                  <a:lnTo>
                    <a:pt x="3422" y="292610"/>
                  </a:lnTo>
                  <a:lnTo>
                    <a:pt x="0" y="325002"/>
                  </a:lnTo>
                  <a:lnTo>
                    <a:pt x="3422" y="357610"/>
                  </a:lnTo>
                  <a:lnTo>
                    <a:pt x="6465" y="390327"/>
                  </a:lnTo>
                  <a:lnTo>
                    <a:pt x="15845" y="422611"/>
                  </a:lnTo>
                  <a:lnTo>
                    <a:pt x="47663" y="479595"/>
                  </a:lnTo>
                  <a:lnTo>
                    <a:pt x="88862" y="530945"/>
                  </a:lnTo>
                  <a:lnTo>
                    <a:pt x="139694" y="577258"/>
                  </a:lnTo>
                  <a:lnTo>
                    <a:pt x="171512" y="593313"/>
                  </a:lnTo>
                  <a:lnTo>
                    <a:pt x="203330" y="612304"/>
                  </a:lnTo>
                  <a:lnTo>
                    <a:pt x="234894" y="625943"/>
                  </a:lnTo>
                  <a:lnTo>
                    <a:pt x="269882" y="636907"/>
                  </a:lnTo>
                  <a:lnTo>
                    <a:pt x="307911" y="644934"/>
                  </a:lnTo>
                  <a:lnTo>
                    <a:pt x="387519" y="650286"/>
                  </a:lnTo>
                  <a:lnTo>
                    <a:pt x="463578" y="644934"/>
                  </a:lnTo>
                  <a:lnTo>
                    <a:pt x="501734" y="636907"/>
                  </a:lnTo>
                  <a:lnTo>
                    <a:pt x="536594" y="625943"/>
                  </a:lnTo>
                  <a:lnTo>
                    <a:pt x="568412" y="612304"/>
                  </a:lnTo>
                  <a:lnTo>
                    <a:pt x="599977" y="593313"/>
                  </a:lnTo>
                  <a:lnTo>
                    <a:pt x="631795" y="577258"/>
                  </a:lnTo>
                  <a:lnTo>
                    <a:pt x="682627" y="530945"/>
                  </a:lnTo>
                  <a:lnTo>
                    <a:pt x="723826" y="479595"/>
                  </a:lnTo>
                  <a:lnTo>
                    <a:pt x="755644" y="422611"/>
                  </a:lnTo>
                  <a:lnTo>
                    <a:pt x="768194" y="357610"/>
                  </a:lnTo>
                  <a:lnTo>
                    <a:pt x="771616" y="325002"/>
                  </a:lnTo>
                  <a:lnTo>
                    <a:pt x="768194" y="292610"/>
                  </a:lnTo>
                  <a:lnTo>
                    <a:pt x="765024" y="260001"/>
                  </a:lnTo>
                  <a:lnTo>
                    <a:pt x="755644" y="227609"/>
                  </a:lnTo>
                  <a:lnTo>
                    <a:pt x="723826" y="170626"/>
                  </a:lnTo>
                  <a:lnTo>
                    <a:pt x="682627" y="119059"/>
                  </a:lnTo>
                  <a:lnTo>
                    <a:pt x="631795" y="73017"/>
                  </a:lnTo>
                  <a:lnTo>
                    <a:pt x="599977" y="56767"/>
                  </a:lnTo>
                  <a:lnTo>
                    <a:pt x="568412" y="37700"/>
                  </a:lnTo>
                  <a:lnTo>
                    <a:pt x="536594" y="24375"/>
                  </a:lnTo>
                  <a:lnTo>
                    <a:pt x="501734" y="13433"/>
                  </a:lnTo>
                  <a:lnTo>
                    <a:pt x="463578" y="5416"/>
                  </a:lnTo>
                  <a:lnTo>
                    <a:pt x="38751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8860" y="4856018"/>
              <a:ext cx="772160" cy="650875"/>
            </a:xfrm>
            <a:custGeom>
              <a:avLst/>
              <a:gdLst/>
              <a:ahLst/>
              <a:cxnLst/>
              <a:rect l="l" t="t" r="r" b="b"/>
              <a:pathLst>
                <a:path w="772160" h="650875">
                  <a:moveTo>
                    <a:pt x="771616" y="325002"/>
                  </a:moveTo>
                  <a:lnTo>
                    <a:pt x="768194" y="292610"/>
                  </a:lnTo>
                  <a:lnTo>
                    <a:pt x="765024" y="260001"/>
                  </a:lnTo>
                  <a:lnTo>
                    <a:pt x="739798" y="197709"/>
                  </a:lnTo>
                  <a:lnTo>
                    <a:pt x="704811" y="143651"/>
                  </a:lnTo>
                  <a:lnTo>
                    <a:pt x="657148" y="94684"/>
                  </a:lnTo>
                  <a:lnTo>
                    <a:pt x="599977" y="56767"/>
                  </a:lnTo>
                  <a:lnTo>
                    <a:pt x="568412" y="37700"/>
                  </a:lnTo>
                  <a:lnTo>
                    <a:pt x="536594" y="24375"/>
                  </a:lnTo>
                  <a:lnTo>
                    <a:pt x="501734" y="13433"/>
                  </a:lnTo>
                  <a:lnTo>
                    <a:pt x="463578" y="5416"/>
                  </a:lnTo>
                  <a:lnTo>
                    <a:pt x="425549" y="2708"/>
                  </a:lnTo>
                  <a:lnTo>
                    <a:pt x="387519" y="0"/>
                  </a:lnTo>
                  <a:lnTo>
                    <a:pt x="345940" y="2708"/>
                  </a:lnTo>
                  <a:lnTo>
                    <a:pt x="307911" y="5416"/>
                  </a:lnTo>
                  <a:lnTo>
                    <a:pt x="269882" y="13433"/>
                  </a:lnTo>
                  <a:lnTo>
                    <a:pt x="234894" y="24375"/>
                  </a:lnTo>
                  <a:lnTo>
                    <a:pt x="203330" y="37700"/>
                  </a:lnTo>
                  <a:lnTo>
                    <a:pt x="171512" y="56767"/>
                  </a:lnTo>
                  <a:lnTo>
                    <a:pt x="139694" y="73017"/>
                  </a:lnTo>
                  <a:lnTo>
                    <a:pt x="88862" y="119059"/>
                  </a:lnTo>
                  <a:lnTo>
                    <a:pt x="47663" y="170626"/>
                  </a:lnTo>
                  <a:lnTo>
                    <a:pt x="15845" y="227609"/>
                  </a:lnTo>
                  <a:lnTo>
                    <a:pt x="3422" y="292610"/>
                  </a:lnTo>
                  <a:lnTo>
                    <a:pt x="0" y="325002"/>
                  </a:lnTo>
                  <a:lnTo>
                    <a:pt x="3422" y="357610"/>
                  </a:lnTo>
                  <a:lnTo>
                    <a:pt x="6465" y="390327"/>
                  </a:lnTo>
                  <a:lnTo>
                    <a:pt x="31817" y="452619"/>
                  </a:lnTo>
                  <a:lnTo>
                    <a:pt x="66678" y="506678"/>
                  </a:lnTo>
                  <a:lnTo>
                    <a:pt x="114468" y="555591"/>
                  </a:lnTo>
                  <a:lnTo>
                    <a:pt x="171512" y="593313"/>
                  </a:lnTo>
                  <a:lnTo>
                    <a:pt x="203330" y="612304"/>
                  </a:lnTo>
                  <a:lnTo>
                    <a:pt x="269882" y="636907"/>
                  </a:lnTo>
                  <a:lnTo>
                    <a:pt x="307911" y="644934"/>
                  </a:lnTo>
                  <a:lnTo>
                    <a:pt x="345940" y="647610"/>
                  </a:lnTo>
                  <a:lnTo>
                    <a:pt x="387519" y="650286"/>
                  </a:lnTo>
                  <a:lnTo>
                    <a:pt x="425549" y="647610"/>
                  </a:lnTo>
                  <a:lnTo>
                    <a:pt x="463578" y="644934"/>
                  </a:lnTo>
                  <a:lnTo>
                    <a:pt x="501734" y="636907"/>
                  </a:lnTo>
                  <a:lnTo>
                    <a:pt x="568412" y="612304"/>
                  </a:lnTo>
                  <a:lnTo>
                    <a:pt x="599977" y="593313"/>
                  </a:lnTo>
                  <a:lnTo>
                    <a:pt x="631795" y="577258"/>
                  </a:lnTo>
                  <a:lnTo>
                    <a:pt x="682627" y="530945"/>
                  </a:lnTo>
                  <a:lnTo>
                    <a:pt x="723826" y="479595"/>
                  </a:lnTo>
                  <a:lnTo>
                    <a:pt x="755644" y="422611"/>
                  </a:lnTo>
                  <a:lnTo>
                    <a:pt x="768194" y="357610"/>
                  </a:lnTo>
                  <a:lnTo>
                    <a:pt x="771616" y="325002"/>
                  </a:lnTo>
                  <a:close/>
                </a:path>
              </a:pathLst>
            </a:custGeom>
            <a:ln w="174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62651" y="4856018"/>
              <a:ext cx="762635" cy="650875"/>
            </a:xfrm>
            <a:custGeom>
              <a:avLst/>
              <a:gdLst/>
              <a:ahLst/>
              <a:cxnLst/>
              <a:rect l="l" t="t" r="r" b="b"/>
              <a:pathLst>
                <a:path w="762634" h="650875">
                  <a:moveTo>
                    <a:pt x="381054" y="0"/>
                  </a:moveTo>
                  <a:lnTo>
                    <a:pt x="304869" y="5416"/>
                  </a:lnTo>
                  <a:lnTo>
                    <a:pt x="266839" y="13433"/>
                  </a:lnTo>
                  <a:lnTo>
                    <a:pt x="200034" y="37700"/>
                  </a:lnTo>
                  <a:lnTo>
                    <a:pt x="168216" y="56767"/>
                  </a:lnTo>
                  <a:lnTo>
                    <a:pt x="139821" y="73017"/>
                  </a:lnTo>
                  <a:lnTo>
                    <a:pt x="111172" y="94684"/>
                  </a:lnTo>
                  <a:lnTo>
                    <a:pt x="85819" y="119059"/>
                  </a:lnTo>
                  <a:lnTo>
                    <a:pt x="66804" y="143651"/>
                  </a:lnTo>
                  <a:lnTo>
                    <a:pt x="44621" y="170626"/>
                  </a:lnTo>
                  <a:lnTo>
                    <a:pt x="28775" y="197709"/>
                  </a:lnTo>
                  <a:lnTo>
                    <a:pt x="15972" y="227609"/>
                  </a:lnTo>
                  <a:lnTo>
                    <a:pt x="6338" y="260001"/>
                  </a:lnTo>
                  <a:lnTo>
                    <a:pt x="0" y="325002"/>
                  </a:lnTo>
                  <a:lnTo>
                    <a:pt x="6338" y="390327"/>
                  </a:lnTo>
                  <a:lnTo>
                    <a:pt x="15972" y="422611"/>
                  </a:lnTo>
                  <a:lnTo>
                    <a:pt x="28775" y="452619"/>
                  </a:lnTo>
                  <a:lnTo>
                    <a:pt x="44621" y="479595"/>
                  </a:lnTo>
                  <a:lnTo>
                    <a:pt x="66804" y="506678"/>
                  </a:lnTo>
                  <a:lnTo>
                    <a:pt x="85819" y="530945"/>
                  </a:lnTo>
                  <a:lnTo>
                    <a:pt x="111172" y="555591"/>
                  </a:lnTo>
                  <a:lnTo>
                    <a:pt x="139821" y="577258"/>
                  </a:lnTo>
                  <a:lnTo>
                    <a:pt x="168216" y="593313"/>
                  </a:lnTo>
                  <a:lnTo>
                    <a:pt x="200034" y="612304"/>
                  </a:lnTo>
                  <a:lnTo>
                    <a:pt x="231852" y="625943"/>
                  </a:lnTo>
                  <a:lnTo>
                    <a:pt x="266839" y="636907"/>
                  </a:lnTo>
                  <a:lnTo>
                    <a:pt x="304869" y="644934"/>
                  </a:lnTo>
                  <a:lnTo>
                    <a:pt x="381054" y="650286"/>
                  </a:lnTo>
                  <a:lnTo>
                    <a:pt x="457240" y="644934"/>
                  </a:lnTo>
                  <a:lnTo>
                    <a:pt x="495269" y="636907"/>
                  </a:lnTo>
                  <a:lnTo>
                    <a:pt x="530256" y="625943"/>
                  </a:lnTo>
                  <a:lnTo>
                    <a:pt x="562074" y="612304"/>
                  </a:lnTo>
                  <a:lnTo>
                    <a:pt x="593892" y="593313"/>
                  </a:lnTo>
                  <a:lnTo>
                    <a:pt x="622287" y="577258"/>
                  </a:lnTo>
                  <a:lnTo>
                    <a:pt x="650936" y="555591"/>
                  </a:lnTo>
                  <a:lnTo>
                    <a:pt x="676289" y="530945"/>
                  </a:lnTo>
                  <a:lnTo>
                    <a:pt x="695304" y="506678"/>
                  </a:lnTo>
                  <a:lnTo>
                    <a:pt x="717488" y="479595"/>
                  </a:lnTo>
                  <a:lnTo>
                    <a:pt x="746136" y="422611"/>
                  </a:lnTo>
                  <a:lnTo>
                    <a:pt x="758940" y="357610"/>
                  </a:lnTo>
                  <a:lnTo>
                    <a:pt x="762109" y="325002"/>
                  </a:lnTo>
                  <a:lnTo>
                    <a:pt x="758940" y="292610"/>
                  </a:lnTo>
                  <a:lnTo>
                    <a:pt x="746136" y="227609"/>
                  </a:lnTo>
                  <a:lnTo>
                    <a:pt x="717488" y="170626"/>
                  </a:lnTo>
                  <a:lnTo>
                    <a:pt x="695304" y="143651"/>
                  </a:lnTo>
                  <a:lnTo>
                    <a:pt x="676289" y="119059"/>
                  </a:lnTo>
                  <a:lnTo>
                    <a:pt x="650936" y="94684"/>
                  </a:lnTo>
                  <a:lnTo>
                    <a:pt x="622287" y="73017"/>
                  </a:lnTo>
                  <a:lnTo>
                    <a:pt x="593892" y="56767"/>
                  </a:lnTo>
                  <a:lnTo>
                    <a:pt x="562074" y="37700"/>
                  </a:lnTo>
                  <a:lnTo>
                    <a:pt x="530256" y="24375"/>
                  </a:lnTo>
                  <a:lnTo>
                    <a:pt x="495269" y="13433"/>
                  </a:lnTo>
                  <a:lnTo>
                    <a:pt x="457240" y="5416"/>
                  </a:lnTo>
                  <a:lnTo>
                    <a:pt x="38105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38860" y="4856018"/>
              <a:ext cx="1286510" cy="650875"/>
            </a:xfrm>
            <a:custGeom>
              <a:avLst/>
              <a:gdLst/>
              <a:ahLst/>
              <a:cxnLst/>
              <a:rect l="l" t="t" r="r" b="b"/>
              <a:pathLst>
                <a:path w="1286509" h="650875">
                  <a:moveTo>
                    <a:pt x="1285901" y="325002"/>
                  </a:moveTo>
                  <a:lnTo>
                    <a:pt x="1282731" y="292610"/>
                  </a:lnTo>
                  <a:lnTo>
                    <a:pt x="1279309" y="260001"/>
                  </a:lnTo>
                  <a:lnTo>
                    <a:pt x="1269928" y="227609"/>
                  </a:lnTo>
                  <a:lnTo>
                    <a:pt x="1257125" y="197709"/>
                  </a:lnTo>
                  <a:lnTo>
                    <a:pt x="1241279" y="170626"/>
                  </a:lnTo>
                  <a:lnTo>
                    <a:pt x="1219096" y="143651"/>
                  </a:lnTo>
                  <a:lnTo>
                    <a:pt x="1200081" y="119059"/>
                  </a:lnTo>
                  <a:lnTo>
                    <a:pt x="1174728" y="94684"/>
                  </a:lnTo>
                  <a:lnTo>
                    <a:pt x="1146079" y="73017"/>
                  </a:lnTo>
                  <a:lnTo>
                    <a:pt x="1117684" y="56767"/>
                  </a:lnTo>
                  <a:lnTo>
                    <a:pt x="1085866" y="37700"/>
                  </a:lnTo>
                  <a:lnTo>
                    <a:pt x="1054048" y="24375"/>
                  </a:lnTo>
                  <a:lnTo>
                    <a:pt x="1019061" y="13433"/>
                  </a:lnTo>
                  <a:lnTo>
                    <a:pt x="981031" y="5416"/>
                  </a:lnTo>
                  <a:lnTo>
                    <a:pt x="942875" y="2708"/>
                  </a:lnTo>
                  <a:lnTo>
                    <a:pt x="904846" y="0"/>
                  </a:lnTo>
                  <a:lnTo>
                    <a:pt x="866816" y="2708"/>
                  </a:lnTo>
                  <a:lnTo>
                    <a:pt x="828660" y="5416"/>
                  </a:lnTo>
                  <a:lnTo>
                    <a:pt x="790631" y="13433"/>
                  </a:lnTo>
                  <a:lnTo>
                    <a:pt x="755644" y="24375"/>
                  </a:lnTo>
                  <a:lnTo>
                    <a:pt x="723826" y="37700"/>
                  </a:lnTo>
                  <a:lnTo>
                    <a:pt x="692008" y="56767"/>
                  </a:lnTo>
                  <a:lnTo>
                    <a:pt x="663613" y="73017"/>
                  </a:lnTo>
                  <a:lnTo>
                    <a:pt x="634964" y="94684"/>
                  </a:lnTo>
                  <a:lnTo>
                    <a:pt x="609611" y="119059"/>
                  </a:lnTo>
                  <a:lnTo>
                    <a:pt x="590596" y="143651"/>
                  </a:lnTo>
                  <a:lnTo>
                    <a:pt x="568412" y="170626"/>
                  </a:lnTo>
                  <a:lnTo>
                    <a:pt x="552567" y="197709"/>
                  </a:lnTo>
                  <a:lnTo>
                    <a:pt x="539764" y="227609"/>
                  </a:lnTo>
                  <a:lnTo>
                    <a:pt x="530129" y="260001"/>
                  </a:lnTo>
                  <a:lnTo>
                    <a:pt x="526960" y="292610"/>
                  </a:lnTo>
                  <a:lnTo>
                    <a:pt x="523791" y="325002"/>
                  </a:lnTo>
                  <a:lnTo>
                    <a:pt x="526960" y="357610"/>
                  </a:lnTo>
                  <a:lnTo>
                    <a:pt x="530129" y="390327"/>
                  </a:lnTo>
                  <a:lnTo>
                    <a:pt x="539764" y="422611"/>
                  </a:lnTo>
                  <a:lnTo>
                    <a:pt x="552567" y="452619"/>
                  </a:lnTo>
                  <a:lnTo>
                    <a:pt x="568412" y="479595"/>
                  </a:lnTo>
                  <a:lnTo>
                    <a:pt x="590596" y="506678"/>
                  </a:lnTo>
                  <a:lnTo>
                    <a:pt x="609611" y="530945"/>
                  </a:lnTo>
                  <a:lnTo>
                    <a:pt x="634964" y="555591"/>
                  </a:lnTo>
                  <a:lnTo>
                    <a:pt x="663613" y="577258"/>
                  </a:lnTo>
                  <a:lnTo>
                    <a:pt x="692008" y="593313"/>
                  </a:lnTo>
                  <a:lnTo>
                    <a:pt x="723826" y="612304"/>
                  </a:lnTo>
                  <a:lnTo>
                    <a:pt x="755644" y="625943"/>
                  </a:lnTo>
                  <a:lnTo>
                    <a:pt x="790631" y="636907"/>
                  </a:lnTo>
                  <a:lnTo>
                    <a:pt x="828660" y="644934"/>
                  </a:lnTo>
                  <a:lnTo>
                    <a:pt x="866816" y="647610"/>
                  </a:lnTo>
                  <a:lnTo>
                    <a:pt x="904846" y="650286"/>
                  </a:lnTo>
                  <a:lnTo>
                    <a:pt x="942875" y="647610"/>
                  </a:lnTo>
                  <a:lnTo>
                    <a:pt x="981031" y="644934"/>
                  </a:lnTo>
                  <a:lnTo>
                    <a:pt x="1019061" y="636907"/>
                  </a:lnTo>
                  <a:lnTo>
                    <a:pt x="1054048" y="625943"/>
                  </a:lnTo>
                  <a:lnTo>
                    <a:pt x="1085866" y="612304"/>
                  </a:lnTo>
                  <a:lnTo>
                    <a:pt x="1117684" y="593313"/>
                  </a:lnTo>
                  <a:lnTo>
                    <a:pt x="1146079" y="577258"/>
                  </a:lnTo>
                  <a:lnTo>
                    <a:pt x="1174728" y="555591"/>
                  </a:lnTo>
                  <a:lnTo>
                    <a:pt x="1200081" y="530945"/>
                  </a:lnTo>
                  <a:lnTo>
                    <a:pt x="1219096" y="506678"/>
                  </a:lnTo>
                  <a:lnTo>
                    <a:pt x="1241279" y="479595"/>
                  </a:lnTo>
                  <a:lnTo>
                    <a:pt x="1269928" y="422611"/>
                  </a:lnTo>
                  <a:lnTo>
                    <a:pt x="1282731" y="357610"/>
                  </a:lnTo>
                  <a:lnTo>
                    <a:pt x="1285901" y="325002"/>
                  </a:lnTo>
                  <a:close/>
                </a:path>
                <a:path w="1286509" h="650875">
                  <a:moveTo>
                    <a:pt x="771616" y="325002"/>
                  </a:moveTo>
                  <a:lnTo>
                    <a:pt x="768194" y="292610"/>
                  </a:lnTo>
                  <a:lnTo>
                    <a:pt x="765024" y="260001"/>
                  </a:lnTo>
                  <a:lnTo>
                    <a:pt x="739798" y="197709"/>
                  </a:lnTo>
                  <a:lnTo>
                    <a:pt x="704811" y="143651"/>
                  </a:lnTo>
                  <a:lnTo>
                    <a:pt x="657148" y="94684"/>
                  </a:lnTo>
                  <a:lnTo>
                    <a:pt x="599977" y="56767"/>
                  </a:lnTo>
                  <a:lnTo>
                    <a:pt x="568412" y="37700"/>
                  </a:lnTo>
                  <a:lnTo>
                    <a:pt x="536594" y="24375"/>
                  </a:lnTo>
                  <a:lnTo>
                    <a:pt x="501734" y="13433"/>
                  </a:lnTo>
                  <a:lnTo>
                    <a:pt x="463578" y="5416"/>
                  </a:lnTo>
                  <a:lnTo>
                    <a:pt x="425549" y="2708"/>
                  </a:lnTo>
                  <a:lnTo>
                    <a:pt x="387519" y="0"/>
                  </a:lnTo>
                  <a:lnTo>
                    <a:pt x="345940" y="2708"/>
                  </a:lnTo>
                  <a:lnTo>
                    <a:pt x="307911" y="5416"/>
                  </a:lnTo>
                  <a:lnTo>
                    <a:pt x="269882" y="13433"/>
                  </a:lnTo>
                  <a:lnTo>
                    <a:pt x="234894" y="24375"/>
                  </a:lnTo>
                  <a:lnTo>
                    <a:pt x="203330" y="37700"/>
                  </a:lnTo>
                  <a:lnTo>
                    <a:pt x="171512" y="56767"/>
                  </a:lnTo>
                  <a:lnTo>
                    <a:pt x="139694" y="73017"/>
                  </a:lnTo>
                  <a:lnTo>
                    <a:pt x="88862" y="119059"/>
                  </a:lnTo>
                  <a:lnTo>
                    <a:pt x="47663" y="170626"/>
                  </a:lnTo>
                  <a:lnTo>
                    <a:pt x="15845" y="227609"/>
                  </a:lnTo>
                  <a:lnTo>
                    <a:pt x="3422" y="292610"/>
                  </a:lnTo>
                  <a:lnTo>
                    <a:pt x="0" y="325002"/>
                  </a:lnTo>
                  <a:lnTo>
                    <a:pt x="3422" y="357610"/>
                  </a:lnTo>
                  <a:lnTo>
                    <a:pt x="6465" y="390327"/>
                  </a:lnTo>
                  <a:lnTo>
                    <a:pt x="31817" y="452619"/>
                  </a:lnTo>
                  <a:lnTo>
                    <a:pt x="66678" y="506678"/>
                  </a:lnTo>
                  <a:lnTo>
                    <a:pt x="114468" y="555591"/>
                  </a:lnTo>
                  <a:lnTo>
                    <a:pt x="171512" y="593313"/>
                  </a:lnTo>
                  <a:lnTo>
                    <a:pt x="203330" y="612304"/>
                  </a:lnTo>
                  <a:lnTo>
                    <a:pt x="269882" y="636907"/>
                  </a:lnTo>
                  <a:lnTo>
                    <a:pt x="307911" y="644934"/>
                  </a:lnTo>
                  <a:lnTo>
                    <a:pt x="345940" y="647610"/>
                  </a:lnTo>
                  <a:lnTo>
                    <a:pt x="387519" y="650286"/>
                  </a:lnTo>
                  <a:lnTo>
                    <a:pt x="425549" y="647610"/>
                  </a:lnTo>
                  <a:lnTo>
                    <a:pt x="463578" y="644934"/>
                  </a:lnTo>
                  <a:lnTo>
                    <a:pt x="501734" y="636907"/>
                  </a:lnTo>
                  <a:lnTo>
                    <a:pt x="568412" y="612304"/>
                  </a:lnTo>
                  <a:lnTo>
                    <a:pt x="599977" y="593313"/>
                  </a:lnTo>
                  <a:lnTo>
                    <a:pt x="631795" y="577258"/>
                  </a:lnTo>
                  <a:lnTo>
                    <a:pt x="682627" y="530945"/>
                  </a:lnTo>
                  <a:lnTo>
                    <a:pt x="723826" y="479595"/>
                  </a:lnTo>
                  <a:lnTo>
                    <a:pt x="755644" y="422611"/>
                  </a:lnTo>
                  <a:lnTo>
                    <a:pt x="768194" y="357610"/>
                  </a:lnTo>
                  <a:lnTo>
                    <a:pt x="771616" y="325002"/>
                  </a:lnTo>
                </a:path>
              </a:pathLst>
            </a:custGeom>
            <a:ln w="17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38860" y="4856018"/>
              <a:ext cx="772160" cy="650875"/>
            </a:xfrm>
            <a:custGeom>
              <a:avLst/>
              <a:gdLst/>
              <a:ahLst/>
              <a:cxnLst/>
              <a:rect l="l" t="t" r="r" b="b"/>
              <a:pathLst>
                <a:path w="772160" h="650875">
                  <a:moveTo>
                    <a:pt x="387519" y="0"/>
                  </a:moveTo>
                  <a:lnTo>
                    <a:pt x="307911" y="5416"/>
                  </a:lnTo>
                  <a:lnTo>
                    <a:pt x="269882" y="13433"/>
                  </a:lnTo>
                  <a:lnTo>
                    <a:pt x="203330" y="37700"/>
                  </a:lnTo>
                  <a:lnTo>
                    <a:pt x="171512" y="56767"/>
                  </a:lnTo>
                  <a:lnTo>
                    <a:pt x="139694" y="73017"/>
                  </a:lnTo>
                  <a:lnTo>
                    <a:pt x="88862" y="119059"/>
                  </a:lnTo>
                  <a:lnTo>
                    <a:pt x="47663" y="170626"/>
                  </a:lnTo>
                  <a:lnTo>
                    <a:pt x="15845" y="227609"/>
                  </a:lnTo>
                  <a:lnTo>
                    <a:pt x="3422" y="292610"/>
                  </a:lnTo>
                  <a:lnTo>
                    <a:pt x="0" y="325002"/>
                  </a:lnTo>
                  <a:lnTo>
                    <a:pt x="3422" y="357610"/>
                  </a:lnTo>
                  <a:lnTo>
                    <a:pt x="6465" y="390327"/>
                  </a:lnTo>
                  <a:lnTo>
                    <a:pt x="15845" y="422611"/>
                  </a:lnTo>
                  <a:lnTo>
                    <a:pt x="47663" y="479595"/>
                  </a:lnTo>
                  <a:lnTo>
                    <a:pt x="88862" y="530945"/>
                  </a:lnTo>
                  <a:lnTo>
                    <a:pt x="139694" y="577258"/>
                  </a:lnTo>
                  <a:lnTo>
                    <a:pt x="171512" y="593313"/>
                  </a:lnTo>
                  <a:lnTo>
                    <a:pt x="203330" y="612304"/>
                  </a:lnTo>
                  <a:lnTo>
                    <a:pt x="234894" y="625943"/>
                  </a:lnTo>
                  <a:lnTo>
                    <a:pt x="269882" y="636907"/>
                  </a:lnTo>
                  <a:lnTo>
                    <a:pt x="307911" y="644934"/>
                  </a:lnTo>
                  <a:lnTo>
                    <a:pt x="387519" y="650286"/>
                  </a:lnTo>
                  <a:lnTo>
                    <a:pt x="463578" y="644934"/>
                  </a:lnTo>
                  <a:lnTo>
                    <a:pt x="501734" y="636907"/>
                  </a:lnTo>
                  <a:lnTo>
                    <a:pt x="536594" y="625943"/>
                  </a:lnTo>
                  <a:lnTo>
                    <a:pt x="568412" y="612304"/>
                  </a:lnTo>
                  <a:lnTo>
                    <a:pt x="599977" y="593313"/>
                  </a:lnTo>
                  <a:lnTo>
                    <a:pt x="631795" y="577258"/>
                  </a:lnTo>
                  <a:lnTo>
                    <a:pt x="682627" y="530945"/>
                  </a:lnTo>
                  <a:lnTo>
                    <a:pt x="723826" y="479595"/>
                  </a:lnTo>
                  <a:lnTo>
                    <a:pt x="755644" y="422611"/>
                  </a:lnTo>
                  <a:lnTo>
                    <a:pt x="768194" y="357610"/>
                  </a:lnTo>
                  <a:lnTo>
                    <a:pt x="771616" y="325002"/>
                  </a:lnTo>
                  <a:lnTo>
                    <a:pt x="768194" y="292610"/>
                  </a:lnTo>
                  <a:lnTo>
                    <a:pt x="765024" y="260001"/>
                  </a:lnTo>
                  <a:lnTo>
                    <a:pt x="755644" y="227609"/>
                  </a:lnTo>
                  <a:lnTo>
                    <a:pt x="723826" y="170626"/>
                  </a:lnTo>
                  <a:lnTo>
                    <a:pt x="682627" y="119059"/>
                  </a:lnTo>
                  <a:lnTo>
                    <a:pt x="631795" y="73017"/>
                  </a:lnTo>
                  <a:lnTo>
                    <a:pt x="599977" y="56767"/>
                  </a:lnTo>
                  <a:lnTo>
                    <a:pt x="568412" y="37700"/>
                  </a:lnTo>
                  <a:lnTo>
                    <a:pt x="536594" y="24375"/>
                  </a:lnTo>
                  <a:lnTo>
                    <a:pt x="501734" y="13433"/>
                  </a:lnTo>
                  <a:lnTo>
                    <a:pt x="463578" y="5416"/>
                  </a:lnTo>
                  <a:lnTo>
                    <a:pt x="38751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38860" y="4856018"/>
              <a:ext cx="772160" cy="650875"/>
            </a:xfrm>
            <a:custGeom>
              <a:avLst/>
              <a:gdLst/>
              <a:ahLst/>
              <a:cxnLst/>
              <a:rect l="l" t="t" r="r" b="b"/>
              <a:pathLst>
                <a:path w="772160" h="650875">
                  <a:moveTo>
                    <a:pt x="771616" y="325002"/>
                  </a:moveTo>
                  <a:lnTo>
                    <a:pt x="768194" y="292610"/>
                  </a:lnTo>
                  <a:lnTo>
                    <a:pt x="765024" y="260001"/>
                  </a:lnTo>
                  <a:lnTo>
                    <a:pt x="739798" y="197709"/>
                  </a:lnTo>
                  <a:lnTo>
                    <a:pt x="704811" y="143651"/>
                  </a:lnTo>
                  <a:lnTo>
                    <a:pt x="657148" y="94684"/>
                  </a:lnTo>
                  <a:lnTo>
                    <a:pt x="599977" y="56767"/>
                  </a:lnTo>
                  <a:lnTo>
                    <a:pt x="568412" y="37700"/>
                  </a:lnTo>
                  <a:lnTo>
                    <a:pt x="536594" y="24375"/>
                  </a:lnTo>
                  <a:lnTo>
                    <a:pt x="501734" y="13433"/>
                  </a:lnTo>
                  <a:lnTo>
                    <a:pt x="463578" y="5416"/>
                  </a:lnTo>
                  <a:lnTo>
                    <a:pt x="425549" y="2708"/>
                  </a:lnTo>
                  <a:lnTo>
                    <a:pt x="387519" y="0"/>
                  </a:lnTo>
                  <a:lnTo>
                    <a:pt x="345940" y="2708"/>
                  </a:lnTo>
                  <a:lnTo>
                    <a:pt x="307911" y="5416"/>
                  </a:lnTo>
                  <a:lnTo>
                    <a:pt x="269882" y="13433"/>
                  </a:lnTo>
                  <a:lnTo>
                    <a:pt x="234894" y="24375"/>
                  </a:lnTo>
                  <a:lnTo>
                    <a:pt x="203330" y="37700"/>
                  </a:lnTo>
                  <a:lnTo>
                    <a:pt x="171512" y="56767"/>
                  </a:lnTo>
                  <a:lnTo>
                    <a:pt x="139694" y="73017"/>
                  </a:lnTo>
                  <a:lnTo>
                    <a:pt x="88862" y="119059"/>
                  </a:lnTo>
                  <a:lnTo>
                    <a:pt x="47663" y="170626"/>
                  </a:lnTo>
                  <a:lnTo>
                    <a:pt x="15845" y="227609"/>
                  </a:lnTo>
                  <a:lnTo>
                    <a:pt x="3422" y="292610"/>
                  </a:lnTo>
                  <a:lnTo>
                    <a:pt x="0" y="325002"/>
                  </a:lnTo>
                  <a:lnTo>
                    <a:pt x="3422" y="357610"/>
                  </a:lnTo>
                  <a:lnTo>
                    <a:pt x="6465" y="390327"/>
                  </a:lnTo>
                  <a:lnTo>
                    <a:pt x="31817" y="452619"/>
                  </a:lnTo>
                  <a:lnTo>
                    <a:pt x="66678" y="506678"/>
                  </a:lnTo>
                  <a:lnTo>
                    <a:pt x="114468" y="555591"/>
                  </a:lnTo>
                  <a:lnTo>
                    <a:pt x="171512" y="593313"/>
                  </a:lnTo>
                  <a:lnTo>
                    <a:pt x="203330" y="612304"/>
                  </a:lnTo>
                  <a:lnTo>
                    <a:pt x="269882" y="636907"/>
                  </a:lnTo>
                  <a:lnTo>
                    <a:pt x="307911" y="644934"/>
                  </a:lnTo>
                  <a:lnTo>
                    <a:pt x="345940" y="647610"/>
                  </a:lnTo>
                  <a:lnTo>
                    <a:pt x="387519" y="650286"/>
                  </a:lnTo>
                  <a:lnTo>
                    <a:pt x="425549" y="647610"/>
                  </a:lnTo>
                  <a:lnTo>
                    <a:pt x="463578" y="644934"/>
                  </a:lnTo>
                  <a:lnTo>
                    <a:pt x="501734" y="636907"/>
                  </a:lnTo>
                  <a:lnTo>
                    <a:pt x="568412" y="612304"/>
                  </a:lnTo>
                  <a:lnTo>
                    <a:pt x="599977" y="593313"/>
                  </a:lnTo>
                  <a:lnTo>
                    <a:pt x="631795" y="577258"/>
                  </a:lnTo>
                  <a:lnTo>
                    <a:pt x="682627" y="530945"/>
                  </a:lnTo>
                  <a:lnTo>
                    <a:pt x="723826" y="479595"/>
                  </a:lnTo>
                  <a:lnTo>
                    <a:pt x="755644" y="422611"/>
                  </a:lnTo>
                  <a:lnTo>
                    <a:pt x="768194" y="357610"/>
                  </a:lnTo>
                  <a:lnTo>
                    <a:pt x="771616" y="325002"/>
                  </a:lnTo>
                  <a:close/>
                </a:path>
              </a:pathLst>
            </a:custGeom>
            <a:ln w="174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62651" y="4856018"/>
              <a:ext cx="762635" cy="650875"/>
            </a:xfrm>
            <a:custGeom>
              <a:avLst/>
              <a:gdLst/>
              <a:ahLst/>
              <a:cxnLst/>
              <a:rect l="l" t="t" r="r" b="b"/>
              <a:pathLst>
                <a:path w="762634" h="650875">
                  <a:moveTo>
                    <a:pt x="381054" y="0"/>
                  </a:moveTo>
                  <a:lnTo>
                    <a:pt x="304869" y="5416"/>
                  </a:lnTo>
                  <a:lnTo>
                    <a:pt x="266839" y="13433"/>
                  </a:lnTo>
                  <a:lnTo>
                    <a:pt x="200034" y="37700"/>
                  </a:lnTo>
                  <a:lnTo>
                    <a:pt x="168216" y="56767"/>
                  </a:lnTo>
                  <a:lnTo>
                    <a:pt x="139821" y="73017"/>
                  </a:lnTo>
                  <a:lnTo>
                    <a:pt x="111172" y="94684"/>
                  </a:lnTo>
                  <a:lnTo>
                    <a:pt x="85819" y="119059"/>
                  </a:lnTo>
                  <a:lnTo>
                    <a:pt x="66804" y="143651"/>
                  </a:lnTo>
                  <a:lnTo>
                    <a:pt x="44621" y="170626"/>
                  </a:lnTo>
                  <a:lnTo>
                    <a:pt x="28775" y="197709"/>
                  </a:lnTo>
                  <a:lnTo>
                    <a:pt x="15972" y="227609"/>
                  </a:lnTo>
                  <a:lnTo>
                    <a:pt x="6338" y="260001"/>
                  </a:lnTo>
                  <a:lnTo>
                    <a:pt x="0" y="325002"/>
                  </a:lnTo>
                  <a:lnTo>
                    <a:pt x="6338" y="390327"/>
                  </a:lnTo>
                  <a:lnTo>
                    <a:pt x="15972" y="422611"/>
                  </a:lnTo>
                  <a:lnTo>
                    <a:pt x="28775" y="452619"/>
                  </a:lnTo>
                  <a:lnTo>
                    <a:pt x="44621" y="479595"/>
                  </a:lnTo>
                  <a:lnTo>
                    <a:pt x="66804" y="506678"/>
                  </a:lnTo>
                  <a:lnTo>
                    <a:pt x="85819" y="530945"/>
                  </a:lnTo>
                  <a:lnTo>
                    <a:pt x="111172" y="555591"/>
                  </a:lnTo>
                  <a:lnTo>
                    <a:pt x="139821" y="577258"/>
                  </a:lnTo>
                  <a:lnTo>
                    <a:pt x="168216" y="593313"/>
                  </a:lnTo>
                  <a:lnTo>
                    <a:pt x="200034" y="612304"/>
                  </a:lnTo>
                  <a:lnTo>
                    <a:pt x="231852" y="625943"/>
                  </a:lnTo>
                  <a:lnTo>
                    <a:pt x="266839" y="636907"/>
                  </a:lnTo>
                  <a:lnTo>
                    <a:pt x="304869" y="644934"/>
                  </a:lnTo>
                  <a:lnTo>
                    <a:pt x="381054" y="650286"/>
                  </a:lnTo>
                  <a:lnTo>
                    <a:pt x="457240" y="644934"/>
                  </a:lnTo>
                  <a:lnTo>
                    <a:pt x="495269" y="636907"/>
                  </a:lnTo>
                  <a:lnTo>
                    <a:pt x="530256" y="625943"/>
                  </a:lnTo>
                  <a:lnTo>
                    <a:pt x="562074" y="612304"/>
                  </a:lnTo>
                  <a:lnTo>
                    <a:pt x="593892" y="593313"/>
                  </a:lnTo>
                  <a:lnTo>
                    <a:pt x="622287" y="577258"/>
                  </a:lnTo>
                  <a:lnTo>
                    <a:pt x="650936" y="555591"/>
                  </a:lnTo>
                  <a:lnTo>
                    <a:pt x="676289" y="530945"/>
                  </a:lnTo>
                  <a:lnTo>
                    <a:pt x="695304" y="506678"/>
                  </a:lnTo>
                  <a:lnTo>
                    <a:pt x="717488" y="479595"/>
                  </a:lnTo>
                  <a:lnTo>
                    <a:pt x="746136" y="422611"/>
                  </a:lnTo>
                  <a:lnTo>
                    <a:pt x="758940" y="357610"/>
                  </a:lnTo>
                  <a:lnTo>
                    <a:pt x="762109" y="325002"/>
                  </a:lnTo>
                  <a:lnTo>
                    <a:pt x="758940" y="292610"/>
                  </a:lnTo>
                  <a:lnTo>
                    <a:pt x="746136" y="227609"/>
                  </a:lnTo>
                  <a:lnTo>
                    <a:pt x="717488" y="170626"/>
                  </a:lnTo>
                  <a:lnTo>
                    <a:pt x="695304" y="143651"/>
                  </a:lnTo>
                  <a:lnTo>
                    <a:pt x="676289" y="119059"/>
                  </a:lnTo>
                  <a:lnTo>
                    <a:pt x="650936" y="94684"/>
                  </a:lnTo>
                  <a:lnTo>
                    <a:pt x="622287" y="73017"/>
                  </a:lnTo>
                  <a:lnTo>
                    <a:pt x="593892" y="56767"/>
                  </a:lnTo>
                  <a:lnTo>
                    <a:pt x="562074" y="37700"/>
                  </a:lnTo>
                  <a:lnTo>
                    <a:pt x="530256" y="24375"/>
                  </a:lnTo>
                  <a:lnTo>
                    <a:pt x="495269" y="13433"/>
                  </a:lnTo>
                  <a:lnTo>
                    <a:pt x="457240" y="5416"/>
                  </a:lnTo>
                  <a:lnTo>
                    <a:pt x="381054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8860" y="4856018"/>
              <a:ext cx="1286510" cy="650875"/>
            </a:xfrm>
            <a:custGeom>
              <a:avLst/>
              <a:gdLst/>
              <a:ahLst/>
              <a:cxnLst/>
              <a:rect l="l" t="t" r="r" b="b"/>
              <a:pathLst>
                <a:path w="1286509" h="650875">
                  <a:moveTo>
                    <a:pt x="1285901" y="325002"/>
                  </a:moveTo>
                  <a:lnTo>
                    <a:pt x="1282731" y="292610"/>
                  </a:lnTo>
                  <a:lnTo>
                    <a:pt x="1279309" y="260001"/>
                  </a:lnTo>
                  <a:lnTo>
                    <a:pt x="1269928" y="227609"/>
                  </a:lnTo>
                  <a:lnTo>
                    <a:pt x="1257125" y="197709"/>
                  </a:lnTo>
                  <a:lnTo>
                    <a:pt x="1241279" y="170626"/>
                  </a:lnTo>
                  <a:lnTo>
                    <a:pt x="1219096" y="143651"/>
                  </a:lnTo>
                  <a:lnTo>
                    <a:pt x="1200081" y="119059"/>
                  </a:lnTo>
                  <a:lnTo>
                    <a:pt x="1174728" y="94684"/>
                  </a:lnTo>
                  <a:lnTo>
                    <a:pt x="1146079" y="73017"/>
                  </a:lnTo>
                  <a:lnTo>
                    <a:pt x="1117684" y="56767"/>
                  </a:lnTo>
                  <a:lnTo>
                    <a:pt x="1085866" y="37700"/>
                  </a:lnTo>
                  <a:lnTo>
                    <a:pt x="1054048" y="24375"/>
                  </a:lnTo>
                  <a:lnTo>
                    <a:pt x="1019061" y="13433"/>
                  </a:lnTo>
                  <a:lnTo>
                    <a:pt x="981031" y="5416"/>
                  </a:lnTo>
                  <a:lnTo>
                    <a:pt x="942875" y="2708"/>
                  </a:lnTo>
                  <a:lnTo>
                    <a:pt x="904846" y="0"/>
                  </a:lnTo>
                  <a:lnTo>
                    <a:pt x="866816" y="2708"/>
                  </a:lnTo>
                  <a:lnTo>
                    <a:pt x="828660" y="5416"/>
                  </a:lnTo>
                  <a:lnTo>
                    <a:pt x="790631" y="13433"/>
                  </a:lnTo>
                  <a:lnTo>
                    <a:pt x="755644" y="24375"/>
                  </a:lnTo>
                  <a:lnTo>
                    <a:pt x="723826" y="37700"/>
                  </a:lnTo>
                  <a:lnTo>
                    <a:pt x="692008" y="56767"/>
                  </a:lnTo>
                  <a:lnTo>
                    <a:pt x="663613" y="73017"/>
                  </a:lnTo>
                  <a:lnTo>
                    <a:pt x="634964" y="94684"/>
                  </a:lnTo>
                  <a:lnTo>
                    <a:pt x="609611" y="119059"/>
                  </a:lnTo>
                  <a:lnTo>
                    <a:pt x="590596" y="143651"/>
                  </a:lnTo>
                  <a:lnTo>
                    <a:pt x="568412" y="170626"/>
                  </a:lnTo>
                  <a:lnTo>
                    <a:pt x="552567" y="197709"/>
                  </a:lnTo>
                  <a:lnTo>
                    <a:pt x="539764" y="227609"/>
                  </a:lnTo>
                  <a:lnTo>
                    <a:pt x="530129" y="260001"/>
                  </a:lnTo>
                  <a:lnTo>
                    <a:pt x="526960" y="292610"/>
                  </a:lnTo>
                  <a:lnTo>
                    <a:pt x="523791" y="325002"/>
                  </a:lnTo>
                  <a:lnTo>
                    <a:pt x="526960" y="357610"/>
                  </a:lnTo>
                  <a:lnTo>
                    <a:pt x="530129" y="390327"/>
                  </a:lnTo>
                  <a:lnTo>
                    <a:pt x="539764" y="422611"/>
                  </a:lnTo>
                  <a:lnTo>
                    <a:pt x="552567" y="452619"/>
                  </a:lnTo>
                  <a:lnTo>
                    <a:pt x="568412" y="479595"/>
                  </a:lnTo>
                  <a:lnTo>
                    <a:pt x="590596" y="506678"/>
                  </a:lnTo>
                  <a:lnTo>
                    <a:pt x="609611" y="530945"/>
                  </a:lnTo>
                  <a:lnTo>
                    <a:pt x="634964" y="555591"/>
                  </a:lnTo>
                  <a:lnTo>
                    <a:pt x="663613" y="577258"/>
                  </a:lnTo>
                  <a:lnTo>
                    <a:pt x="692008" y="593313"/>
                  </a:lnTo>
                  <a:lnTo>
                    <a:pt x="723826" y="612304"/>
                  </a:lnTo>
                  <a:lnTo>
                    <a:pt x="755644" y="625943"/>
                  </a:lnTo>
                  <a:lnTo>
                    <a:pt x="790631" y="636907"/>
                  </a:lnTo>
                  <a:lnTo>
                    <a:pt x="828660" y="644934"/>
                  </a:lnTo>
                  <a:lnTo>
                    <a:pt x="866816" y="647610"/>
                  </a:lnTo>
                  <a:lnTo>
                    <a:pt x="904846" y="650286"/>
                  </a:lnTo>
                  <a:lnTo>
                    <a:pt x="942875" y="647610"/>
                  </a:lnTo>
                  <a:lnTo>
                    <a:pt x="981031" y="644934"/>
                  </a:lnTo>
                  <a:lnTo>
                    <a:pt x="1019061" y="636907"/>
                  </a:lnTo>
                  <a:lnTo>
                    <a:pt x="1054048" y="625943"/>
                  </a:lnTo>
                  <a:lnTo>
                    <a:pt x="1085866" y="612304"/>
                  </a:lnTo>
                  <a:lnTo>
                    <a:pt x="1117684" y="593313"/>
                  </a:lnTo>
                  <a:lnTo>
                    <a:pt x="1146079" y="577258"/>
                  </a:lnTo>
                  <a:lnTo>
                    <a:pt x="1174728" y="555591"/>
                  </a:lnTo>
                  <a:lnTo>
                    <a:pt x="1200081" y="530945"/>
                  </a:lnTo>
                  <a:lnTo>
                    <a:pt x="1219096" y="506678"/>
                  </a:lnTo>
                  <a:lnTo>
                    <a:pt x="1241279" y="479595"/>
                  </a:lnTo>
                  <a:lnTo>
                    <a:pt x="1269928" y="422611"/>
                  </a:lnTo>
                  <a:lnTo>
                    <a:pt x="1282731" y="357610"/>
                  </a:lnTo>
                  <a:lnTo>
                    <a:pt x="1285901" y="325002"/>
                  </a:lnTo>
                  <a:close/>
                </a:path>
                <a:path w="1286509" h="650875">
                  <a:moveTo>
                    <a:pt x="771616" y="325002"/>
                  </a:moveTo>
                  <a:lnTo>
                    <a:pt x="768194" y="292610"/>
                  </a:lnTo>
                  <a:lnTo>
                    <a:pt x="765024" y="260001"/>
                  </a:lnTo>
                  <a:lnTo>
                    <a:pt x="739798" y="197709"/>
                  </a:lnTo>
                  <a:lnTo>
                    <a:pt x="704811" y="143651"/>
                  </a:lnTo>
                  <a:lnTo>
                    <a:pt x="657148" y="94684"/>
                  </a:lnTo>
                  <a:lnTo>
                    <a:pt x="599977" y="56767"/>
                  </a:lnTo>
                  <a:lnTo>
                    <a:pt x="568412" y="37700"/>
                  </a:lnTo>
                  <a:lnTo>
                    <a:pt x="536594" y="24375"/>
                  </a:lnTo>
                  <a:lnTo>
                    <a:pt x="501734" y="13433"/>
                  </a:lnTo>
                  <a:lnTo>
                    <a:pt x="463578" y="5416"/>
                  </a:lnTo>
                  <a:lnTo>
                    <a:pt x="425549" y="2708"/>
                  </a:lnTo>
                  <a:lnTo>
                    <a:pt x="387519" y="0"/>
                  </a:lnTo>
                  <a:lnTo>
                    <a:pt x="345940" y="2708"/>
                  </a:lnTo>
                  <a:lnTo>
                    <a:pt x="307911" y="5416"/>
                  </a:lnTo>
                  <a:lnTo>
                    <a:pt x="269882" y="13433"/>
                  </a:lnTo>
                  <a:lnTo>
                    <a:pt x="234894" y="24375"/>
                  </a:lnTo>
                  <a:lnTo>
                    <a:pt x="203330" y="37700"/>
                  </a:lnTo>
                  <a:lnTo>
                    <a:pt x="171512" y="56767"/>
                  </a:lnTo>
                  <a:lnTo>
                    <a:pt x="139694" y="73017"/>
                  </a:lnTo>
                  <a:lnTo>
                    <a:pt x="88862" y="119059"/>
                  </a:lnTo>
                  <a:lnTo>
                    <a:pt x="47663" y="170626"/>
                  </a:lnTo>
                  <a:lnTo>
                    <a:pt x="15845" y="227609"/>
                  </a:lnTo>
                  <a:lnTo>
                    <a:pt x="3422" y="292610"/>
                  </a:lnTo>
                  <a:lnTo>
                    <a:pt x="0" y="325002"/>
                  </a:lnTo>
                  <a:lnTo>
                    <a:pt x="3422" y="357610"/>
                  </a:lnTo>
                  <a:lnTo>
                    <a:pt x="6465" y="390327"/>
                  </a:lnTo>
                  <a:lnTo>
                    <a:pt x="31817" y="452619"/>
                  </a:lnTo>
                  <a:lnTo>
                    <a:pt x="66678" y="506678"/>
                  </a:lnTo>
                  <a:lnTo>
                    <a:pt x="114468" y="555591"/>
                  </a:lnTo>
                  <a:lnTo>
                    <a:pt x="171512" y="593313"/>
                  </a:lnTo>
                  <a:lnTo>
                    <a:pt x="203330" y="612304"/>
                  </a:lnTo>
                  <a:lnTo>
                    <a:pt x="269882" y="636907"/>
                  </a:lnTo>
                  <a:lnTo>
                    <a:pt x="307911" y="644934"/>
                  </a:lnTo>
                  <a:lnTo>
                    <a:pt x="345940" y="647610"/>
                  </a:lnTo>
                  <a:lnTo>
                    <a:pt x="387519" y="650286"/>
                  </a:lnTo>
                  <a:lnTo>
                    <a:pt x="425549" y="647610"/>
                  </a:lnTo>
                  <a:lnTo>
                    <a:pt x="463578" y="644934"/>
                  </a:lnTo>
                  <a:lnTo>
                    <a:pt x="501734" y="636907"/>
                  </a:lnTo>
                  <a:lnTo>
                    <a:pt x="568412" y="612304"/>
                  </a:lnTo>
                  <a:lnTo>
                    <a:pt x="599977" y="593313"/>
                  </a:lnTo>
                  <a:lnTo>
                    <a:pt x="631795" y="577258"/>
                  </a:lnTo>
                  <a:lnTo>
                    <a:pt x="682627" y="530945"/>
                  </a:lnTo>
                  <a:lnTo>
                    <a:pt x="723826" y="479595"/>
                  </a:lnTo>
                  <a:lnTo>
                    <a:pt x="755644" y="422611"/>
                  </a:lnTo>
                  <a:lnTo>
                    <a:pt x="768194" y="357610"/>
                  </a:lnTo>
                  <a:lnTo>
                    <a:pt x="771616" y="325002"/>
                  </a:lnTo>
                </a:path>
              </a:pathLst>
            </a:custGeom>
            <a:ln w="17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34256" y="4953411"/>
              <a:ext cx="314325" cy="455295"/>
            </a:xfrm>
            <a:custGeom>
              <a:avLst/>
              <a:gdLst/>
              <a:ahLst/>
              <a:cxnLst/>
              <a:rect l="l" t="t" r="r" b="b"/>
              <a:pathLst>
                <a:path w="314325" h="455295">
                  <a:moveTo>
                    <a:pt x="314224" y="0"/>
                  </a:moveTo>
                  <a:lnTo>
                    <a:pt x="0" y="0"/>
                  </a:lnTo>
                  <a:lnTo>
                    <a:pt x="0" y="455263"/>
                  </a:lnTo>
                  <a:lnTo>
                    <a:pt x="314224" y="455263"/>
                  </a:lnTo>
                  <a:lnTo>
                    <a:pt x="314224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9956" y="4924735"/>
              <a:ext cx="313215" cy="1386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0320" y="5298684"/>
              <a:ext cx="322872" cy="146941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501349" y="4847185"/>
            <a:ext cx="1294130" cy="676275"/>
            <a:chOff x="2501349" y="4847185"/>
            <a:chExt cx="1294130" cy="676275"/>
          </a:xfrm>
        </p:grpSpPr>
        <p:sp>
          <p:nvSpPr>
            <p:cNvPr id="17" name="object 17"/>
            <p:cNvSpPr/>
            <p:nvPr/>
          </p:nvSpPr>
          <p:spPr>
            <a:xfrm>
              <a:off x="3034151" y="4961644"/>
              <a:ext cx="229235" cy="447040"/>
            </a:xfrm>
            <a:custGeom>
              <a:avLst/>
              <a:gdLst/>
              <a:ahLst/>
              <a:cxnLst/>
              <a:rect l="l" t="t" r="r" b="b"/>
              <a:pathLst>
                <a:path w="229235" h="447039">
                  <a:moveTo>
                    <a:pt x="126891" y="0"/>
                  </a:moveTo>
                  <a:lnTo>
                    <a:pt x="101665" y="0"/>
                  </a:lnTo>
                  <a:lnTo>
                    <a:pt x="92031" y="5416"/>
                  </a:lnTo>
                  <a:lnTo>
                    <a:pt x="79481" y="10725"/>
                  </a:lnTo>
                  <a:lnTo>
                    <a:pt x="50832" y="38025"/>
                  </a:lnTo>
                  <a:lnTo>
                    <a:pt x="19014" y="97392"/>
                  </a:lnTo>
                  <a:lnTo>
                    <a:pt x="9634" y="135417"/>
                  </a:lnTo>
                  <a:lnTo>
                    <a:pt x="3042" y="178751"/>
                  </a:lnTo>
                  <a:lnTo>
                    <a:pt x="0" y="222301"/>
                  </a:lnTo>
                  <a:lnTo>
                    <a:pt x="3042" y="268343"/>
                  </a:lnTo>
                  <a:lnTo>
                    <a:pt x="9634" y="311677"/>
                  </a:lnTo>
                  <a:lnTo>
                    <a:pt x="19014" y="349702"/>
                  </a:lnTo>
                  <a:lnTo>
                    <a:pt x="50832" y="409286"/>
                  </a:lnTo>
                  <a:lnTo>
                    <a:pt x="79481" y="436369"/>
                  </a:lnTo>
                  <a:lnTo>
                    <a:pt x="92031" y="441678"/>
                  </a:lnTo>
                  <a:lnTo>
                    <a:pt x="101665" y="447029"/>
                  </a:lnTo>
                  <a:lnTo>
                    <a:pt x="126891" y="447029"/>
                  </a:lnTo>
                  <a:lnTo>
                    <a:pt x="136652" y="441678"/>
                  </a:lnTo>
                  <a:lnTo>
                    <a:pt x="149075" y="436369"/>
                  </a:lnTo>
                  <a:lnTo>
                    <a:pt x="177850" y="409286"/>
                  </a:lnTo>
                  <a:lnTo>
                    <a:pt x="209668" y="349702"/>
                  </a:lnTo>
                  <a:lnTo>
                    <a:pt x="219049" y="311677"/>
                  </a:lnTo>
                  <a:lnTo>
                    <a:pt x="225514" y="268343"/>
                  </a:lnTo>
                  <a:lnTo>
                    <a:pt x="228683" y="222301"/>
                  </a:lnTo>
                  <a:lnTo>
                    <a:pt x="228683" y="219376"/>
                  </a:lnTo>
                  <a:lnTo>
                    <a:pt x="225514" y="176042"/>
                  </a:lnTo>
                  <a:lnTo>
                    <a:pt x="219049" y="135417"/>
                  </a:lnTo>
                  <a:lnTo>
                    <a:pt x="209668" y="97392"/>
                  </a:lnTo>
                  <a:lnTo>
                    <a:pt x="177850" y="38025"/>
                  </a:lnTo>
                  <a:lnTo>
                    <a:pt x="149075" y="10725"/>
                  </a:lnTo>
                  <a:lnTo>
                    <a:pt x="136652" y="5416"/>
                  </a:lnTo>
                  <a:lnTo>
                    <a:pt x="126891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34151" y="4961644"/>
              <a:ext cx="229235" cy="447040"/>
            </a:xfrm>
            <a:custGeom>
              <a:avLst/>
              <a:gdLst/>
              <a:ahLst/>
              <a:cxnLst/>
              <a:rect l="l" t="t" r="r" b="b"/>
              <a:pathLst>
                <a:path w="229235" h="447039">
                  <a:moveTo>
                    <a:pt x="228683" y="219376"/>
                  </a:moveTo>
                  <a:lnTo>
                    <a:pt x="225514" y="176042"/>
                  </a:lnTo>
                  <a:lnTo>
                    <a:pt x="219049" y="135417"/>
                  </a:lnTo>
                  <a:lnTo>
                    <a:pt x="209668" y="97392"/>
                  </a:lnTo>
                  <a:lnTo>
                    <a:pt x="177850" y="38025"/>
                  </a:lnTo>
                  <a:lnTo>
                    <a:pt x="149075" y="10725"/>
                  </a:lnTo>
                  <a:lnTo>
                    <a:pt x="136652" y="5416"/>
                  </a:lnTo>
                  <a:lnTo>
                    <a:pt x="126891" y="0"/>
                  </a:lnTo>
                  <a:lnTo>
                    <a:pt x="114088" y="0"/>
                  </a:lnTo>
                  <a:lnTo>
                    <a:pt x="101665" y="0"/>
                  </a:lnTo>
                  <a:lnTo>
                    <a:pt x="92031" y="5416"/>
                  </a:lnTo>
                  <a:lnTo>
                    <a:pt x="50832" y="38025"/>
                  </a:lnTo>
                  <a:lnTo>
                    <a:pt x="19014" y="97392"/>
                  </a:lnTo>
                  <a:lnTo>
                    <a:pt x="9634" y="135417"/>
                  </a:lnTo>
                  <a:lnTo>
                    <a:pt x="3042" y="178751"/>
                  </a:lnTo>
                  <a:lnTo>
                    <a:pt x="0" y="222301"/>
                  </a:lnTo>
                  <a:lnTo>
                    <a:pt x="3042" y="268343"/>
                  </a:lnTo>
                  <a:lnTo>
                    <a:pt x="9634" y="311677"/>
                  </a:lnTo>
                  <a:lnTo>
                    <a:pt x="19014" y="349702"/>
                  </a:lnTo>
                  <a:lnTo>
                    <a:pt x="50832" y="409286"/>
                  </a:lnTo>
                  <a:lnTo>
                    <a:pt x="79481" y="436369"/>
                  </a:lnTo>
                  <a:lnTo>
                    <a:pt x="92031" y="441678"/>
                  </a:lnTo>
                  <a:lnTo>
                    <a:pt x="101665" y="447029"/>
                  </a:lnTo>
                  <a:lnTo>
                    <a:pt x="114088" y="447029"/>
                  </a:lnTo>
                  <a:lnTo>
                    <a:pt x="126891" y="447029"/>
                  </a:lnTo>
                  <a:lnTo>
                    <a:pt x="136652" y="441678"/>
                  </a:lnTo>
                  <a:lnTo>
                    <a:pt x="177850" y="409286"/>
                  </a:lnTo>
                  <a:lnTo>
                    <a:pt x="209668" y="349702"/>
                  </a:lnTo>
                  <a:lnTo>
                    <a:pt x="219049" y="311677"/>
                  </a:lnTo>
                  <a:lnTo>
                    <a:pt x="225514" y="268343"/>
                  </a:lnTo>
                  <a:lnTo>
                    <a:pt x="228683" y="222301"/>
                  </a:lnTo>
                  <a:lnTo>
                    <a:pt x="228683" y="219376"/>
                  </a:lnTo>
                  <a:close/>
                </a:path>
              </a:pathLst>
            </a:custGeom>
            <a:ln w="18459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10182" y="4856018"/>
              <a:ext cx="1276350" cy="659130"/>
            </a:xfrm>
            <a:custGeom>
              <a:avLst/>
              <a:gdLst/>
              <a:ahLst/>
              <a:cxnLst/>
              <a:rect l="l" t="t" r="r" b="b"/>
              <a:pathLst>
                <a:path w="1276350" h="659129">
                  <a:moveTo>
                    <a:pt x="762033" y="325002"/>
                  </a:moveTo>
                  <a:lnTo>
                    <a:pt x="758864" y="292610"/>
                  </a:lnTo>
                  <a:lnTo>
                    <a:pt x="755695" y="260001"/>
                  </a:lnTo>
                  <a:lnTo>
                    <a:pt x="746060" y="230318"/>
                  </a:lnTo>
                  <a:lnTo>
                    <a:pt x="733637" y="200418"/>
                  </a:lnTo>
                  <a:lnTo>
                    <a:pt x="717665" y="170626"/>
                  </a:lnTo>
                  <a:lnTo>
                    <a:pt x="695481" y="143651"/>
                  </a:lnTo>
                  <a:lnTo>
                    <a:pt x="676467" y="119059"/>
                  </a:lnTo>
                  <a:lnTo>
                    <a:pt x="622465" y="75725"/>
                  </a:lnTo>
                  <a:lnTo>
                    <a:pt x="561998" y="40625"/>
                  </a:lnTo>
                  <a:lnTo>
                    <a:pt x="495573" y="13433"/>
                  </a:lnTo>
                  <a:lnTo>
                    <a:pt x="457417" y="5416"/>
                  </a:lnTo>
                  <a:lnTo>
                    <a:pt x="419058" y="2708"/>
                  </a:lnTo>
                  <a:lnTo>
                    <a:pt x="380991" y="0"/>
                  </a:lnTo>
                  <a:lnTo>
                    <a:pt x="342923" y="2708"/>
                  </a:lnTo>
                  <a:lnTo>
                    <a:pt x="304856" y="5416"/>
                  </a:lnTo>
                  <a:lnTo>
                    <a:pt x="266788" y="13433"/>
                  </a:lnTo>
                  <a:lnTo>
                    <a:pt x="200009" y="40625"/>
                  </a:lnTo>
                  <a:lnTo>
                    <a:pt x="139783" y="75725"/>
                  </a:lnTo>
                  <a:lnTo>
                    <a:pt x="85807" y="119059"/>
                  </a:lnTo>
                  <a:lnTo>
                    <a:pt x="66766" y="146359"/>
                  </a:lnTo>
                  <a:lnTo>
                    <a:pt x="44621" y="173334"/>
                  </a:lnTo>
                  <a:lnTo>
                    <a:pt x="28699" y="200418"/>
                  </a:lnTo>
                  <a:lnTo>
                    <a:pt x="15908" y="230318"/>
                  </a:lnTo>
                  <a:lnTo>
                    <a:pt x="6553" y="262710"/>
                  </a:lnTo>
                  <a:lnTo>
                    <a:pt x="3422" y="295318"/>
                  </a:lnTo>
                  <a:lnTo>
                    <a:pt x="0" y="327927"/>
                  </a:lnTo>
                  <a:lnTo>
                    <a:pt x="3422" y="363027"/>
                  </a:lnTo>
                  <a:lnTo>
                    <a:pt x="6553" y="395636"/>
                  </a:lnTo>
                  <a:lnTo>
                    <a:pt x="15908" y="428028"/>
                  </a:lnTo>
                  <a:lnTo>
                    <a:pt x="28699" y="457928"/>
                  </a:lnTo>
                  <a:lnTo>
                    <a:pt x="44621" y="485011"/>
                  </a:lnTo>
                  <a:lnTo>
                    <a:pt x="66766" y="511987"/>
                  </a:lnTo>
                  <a:lnTo>
                    <a:pt x="85807" y="539287"/>
                  </a:lnTo>
                  <a:lnTo>
                    <a:pt x="139783" y="582610"/>
                  </a:lnTo>
                  <a:lnTo>
                    <a:pt x="200009" y="617916"/>
                  </a:lnTo>
                  <a:lnTo>
                    <a:pt x="266788" y="644934"/>
                  </a:lnTo>
                  <a:lnTo>
                    <a:pt x="304856" y="652962"/>
                  </a:lnTo>
                  <a:lnTo>
                    <a:pt x="342923" y="655638"/>
                  </a:lnTo>
                  <a:lnTo>
                    <a:pt x="380991" y="658573"/>
                  </a:lnTo>
                  <a:lnTo>
                    <a:pt x="419058" y="655638"/>
                  </a:lnTo>
                  <a:lnTo>
                    <a:pt x="457417" y="652962"/>
                  </a:lnTo>
                  <a:lnTo>
                    <a:pt x="495573" y="644934"/>
                  </a:lnTo>
                  <a:lnTo>
                    <a:pt x="561998" y="617916"/>
                  </a:lnTo>
                  <a:lnTo>
                    <a:pt x="622465" y="582610"/>
                  </a:lnTo>
                  <a:lnTo>
                    <a:pt x="676467" y="539287"/>
                  </a:lnTo>
                  <a:lnTo>
                    <a:pt x="695481" y="511987"/>
                  </a:lnTo>
                  <a:lnTo>
                    <a:pt x="717665" y="485011"/>
                  </a:lnTo>
                  <a:lnTo>
                    <a:pt x="733637" y="457928"/>
                  </a:lnTo>
                  <a:lnTo>
                    <a:pt x="746060" y="428028"/>
                  </a:lnTo>
                  <a:lnTo>
                    <a:pt x="755695" y="395636"/>
                  </a:lnTo>
                  <a:lnTo>
                    <a:pt x="758864" y="363027"/>
                  </a:lnTo>
                  <a:lnTo>
                    <a:pt x="762033" y="327927"/>
                  </a:lnTo>
                </a:path>
                <a:path w="1276350" h="659129">
                  <a:moveTo>
                    <a:pt x="1276190" y="325002"/>
                  </a:moveTo>
                  <a:lnTo>
                    <a:pt x="1273148" y="292610"/>
                  </a:lnTo>
                  <a:lnTo>
                    <a:pt x="1269979" y="260001"/>
                  </a:lnTo>
                  <a:lnTo>
                    <a:pt x="1260598" y="230318"/>
                  </a:lnTo>
                  <a:lnTo>
                    <a:pt x="1247795" y="200418"/>
                  </a:lnTo>
                  <a:lnTo>
                    <a:pt x="1231949" y="170626"/>
                  </a:lnTo>
                  <a:lnTo>
                    <a:pt x="1209766" y="143651"/>
                  </a:lnTo>
                  <a:lnTo>
                    <a:pt x="1190751" y="119059"/>
                  </a:lnTo>
                  <a:lnTo>
                    <a:pt x="1136749" y="75725"/>
                  </a:lnTo>
                  <a:lnTo>
                    <a:pt x="1076156" y="40625"/>
                  </a:lnTo>
                  <a:lnTo>
                    <a:pt x="1009731" y="13433"/>
                  </a:lnTo>
                  <a:lnTo>
                    <a:pt x="971702" y="5416"/>
                  </a:lnTo>
                  <a:lnTo>
                    <a:pt x="933672" y="2708"/>
                  </a:lnTo>
                  <a:lnTo>
                    <a:pt x="895516" y="0"/>
                  </a:lnTo>
                  <a:lnTo>
                    <a:pt x="857106" y="2708"/>
                  </a:lnTo>
                  <a:lnTo>
                    <a:pt x="819077" y="5416"/>
                  </a:lnTo>
                  <a:lnTo>
                    <a:pt x="781047" y="13433"/>
                  </a:lnTo>
                  <a:lnTo>
                    <a:pt x="714623" y="40625"/>
                  </a:lnTo>
                  <a:lnTo>
                    <a:pt x="654029" y="75725"/>
                  </a:lnTo>
                  <a:lnTo>
                    <a:pt x="600027" y="119059"/>
                  </a:lnTo>
                  <a:lnTo>
                    <a:pt x="581013" y="146359"/>
                  </a:lnTo>
                  <a:lnTo>
                    <a:pt x="558829" y="173334"/>
                  </a:lnTo>
                  <a:lnTo>
                    <a:pt x="530434" y="230318"/>
                  </a:lnTo>
                  <a:lnTo>
                    <a:pt x="517630" y="295318"/>
                  </a:lnTo>
                  <a:lnTo>
                    <a:pt x="514588" y="327927"/>
                  </a:lnTo>
                  <a:lnTo>
                    <a:pt x="520800" y="395636"/>
                  </a:lnTo>
                  <a:lnTo>
                    <a:pt x="542983" y="457928"/>
                  </a:lnTo>
                  <a:lnTo>
                    <a:pt x="581013" y="511987"/>
                  </a:lnTo>
                  <a:lnTo>
                    <a:pt x="600028" y="539287"/>
                  </a:lnTo>
                  <a:lnTo>
                    <a:pt x="654029" y="582610"/>
                  </a:lnTo>
                  <a:lnTo>
                    <a:pt x="714623" y="617916"/>
                  </a:lnTo>
                  <a:lnTo>
                    <a:pt x="781047" y="644934"/>
                  </a:lnTo>
                  <a:lnTo>
                    <a:pt x="819077" y="652962"/>
                  </a:lnTo>
                  <a:lnTo>
                    <a:pt x="857106" y="655638"/>
                  </a:lnTo>
                  <a:lnTo>
                    <a:pt x="895516" y="658573"/>
                  </a:lnTo>
                  <a:lnTo>
                    <a:pt x="933672" y="655638"/>
                  </a:lnTo>
                  <a:lnTo>
                    <a:pt x="971702" y="652962"/>
                  </a:lnTo>
                  <a:lnTo>
                    <a:pt x="1009731" y="644934"/>
                  </a:lnTo>
                  <a:lnTo>
                    <a:pt x="1076156" y="617916"/>
                  </a:lnTo>
                  <a:lnTo>
                    <a:pt x="1136749" y="582610"/>
                  </a:lnTo>
                  <a:lnTo>
                    <a:pt x="1190751" y="539287"/>
                  </a:lnTo>
                  <a:lnTo>
                    <a:pt x="1209766" y="511987"/>
                  </a:lnTo>
                  <a:lnTo>
                    <a:pt x="1231949" y="485011"/>
                  </a:lnTo>
                  <a:lnTo>
                    <a:pt x="1247795" y="457928"/>
                  </a:lnTo>
                  <a:lnTo>
                    <a:pt x="1260598" y="428028"/>
                  </a:lnTo>
                  <a:lnTo>
                    <a:pt x="1269979" y="395636"/>
                  </a:lnTo>
                  <a:lnTo>
                    <a:pt x="1273148" y="363027"/>
                  </a:lnTo>
                  <a:lnTo>
                    <a:pt x="1276190" y="327927"/>
                  </a:lnTo>
                </a:path>
              </a:pathLst>
            </a:custGeom>
            <a:ln w="17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554893" y="6161126"/>
            <a:ext cx="13252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14" dirty="0">
                <a:latin typeface="Arial MT"/>
                <a:cs typeface="Arial MT"/>
              </a:rPr>
              <a:t>Intersection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21648" y="6161126"/>
            <a:ext cx="6851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90" dirty="0">
                <a:latin typeface="Arial MT"/>
                <a:cs typeface="Arial MT"/>
              </a:rPr>
              <a:t>U</a:t>
            </a:r>
            <a:r>
              <a:rPr sz="1700" spc="195" dirty="0">
                <a:latin typeface="Arial MT"/>
                <a:cs typeface="Arial MT"/>
              </a:rPr>
              <a:t>n</a:t>
            </a:r>
            <a:r>
              <a:rPr sz="1700" spc="40" dirty="0">
                <a:latin typeface="Arial MT"/>
                <a:cs typeface="Arial MT"/>
              </a:rPr>
              <a:t>i</a:t>
            </a:r>
            <a:r>
              <a:rPr sz="1700" spc="120" dirty="0">
                <a:latin typeface="Arial MT"/>
                <a:cs typeface="Arial MT"/>
              </a:rPr>
              <a:t>o</a:t>
            </a:r>
            <a:r>
              <a:rPr sz="1700" spc="170" dirty="0">
                <a:latin typeface="Arial MT"/>
                <a:cs typeface="Arial MT"/>
              </a:rPr>
              <a:t>n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86580" y="1766329"/>
            <a:ext cx="2324100" cy="1991995"/>
            <a:chOff x="1986580" y="1766329"/>
            <a:chExt cx="2324100" cy="1991995"/>
          </a:xfrm>
        </p:grpSpPr>
        <p:sp>
          <p:nvSpPr>
            <p:cNvPr id="23" name="object 23"/>
            <p:cNvSpPr/>
            <p:nvPr/>
          </p:nvSpPr>
          <p:spPr>
            <a:xfrm>
              <a:off x="1986580" y="1766329"/>
              <a:ext cx="2324100" cy="1991995"/>
            </a:xfrm>
            <a:custGeom>
              <a:avLst/>
              <a:gdLst/>
              <a:ahLst/>
              <a:cxnLst/>
              <a:rect l="l" t="t" r="r" b="b"/>
              <a:pathLst>
                <a:path w="2324100" h="1991995">
                  <a:moveTo>
                    <a:pt x="2323723" y="0"/>
                  </a:moveTo>
                  <a:lnTo>
                    <a:pt x="0" y="0"/>
                  </a:lnTo>
                  <a:lnTo>
                    <a:pt x="0" y="1991939"/>
                  </a:lnTo>
                  <a:lnTo>
                    <a:pt x="2323723" y="1991939"/>
                  </a:lnTo>
                  <a:lnTo>
                    <a:pt x="2323723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57930" y="2433126"/>
              <a:ext cx="771525" cy="650240"/>
            </a:xfrm>
            <a:custGeom>
              <a:avLst/>
              <a:gdLst/>
              <a:ahLst/>
              <a:cxnLst/>
              <a:rect l="l" t="t" r="r" b="b"/>
              <a:pathLst>
                <a:path w="771525" h="650239">
                  <a:moveTo>
                    <a:pt x="387266" y="0"/>
                  </a:moveTo>
                  <a:lnTo>
                    <a:pt x="308038" y="5308"/>
                  </a:lnTo>
                  <a:lnTo>
                    <a:pt x="269882" y="13650"/>
                  </a:lnTo>
                  <a:lnTo>
                    <a:pt x="203203" y="38025"/>
                  </a:lnTo>
                  <a:lnTo>
                    <a:pt x="171309" y="56983"/>
                  </a:lnTo>
                  <a:lnTo>
                    <a:pt x="139796" y="73017"/>
                  </a:lnTo>
                  <a:lnTo>
                    <a:pt x="88938" y="119275"/>
                  </a:lnTo>
                  <a:lnTo>
                    <a:pt x="47752" y="170626"/>
                  </a:lnTo>
                  <a:lnTo>
                    <a:pt x="15921" y="227609"/>
                  </a:lnTo>
                  <a:lnTo>
                    <a:pt x="0" y="325218"/>
                  </a:lnTo>
                  <a:lnTo>
                    <a:pt x="3131" y="357610"/>
                  </a:lnTo>
                  <a:lnTo>
                    <a:pt x="6249" y="390219"/>
                  </a:lnTo>
                  <a:lnTo>
                    <a:pt x="31830" y="452619"/>
                  </a:lnTo>
                  <a:lnTo>
                    <a:pt x="66779" y="506895"/>
                  </a:lnTo>
                  <a:lnTo>
                    <a:pt x="114214" y="555537"/>
                  </a:lnTo>
                  <a:lnTo>
                    <a:pt x="171309" y="593562"/>
                  </a:lnTo>
                  <a:lnTo>
                    <a:pt x="203203" y="612521"/>
                  </a:lnTo>
                  <a:lnTo>
                    <a:pt x="235021" y="625954"/>
                  </a:lnTo>
                  <a:lnTo>
                    <a:pt x="269882" y="636896"/>
                  </a:lnTo>
                  <a:lnTo>
                    <a:pt x="308038" y="644912"/>
                  </a:lnTo>
                  <a:lnTo>
                    <a:pt x="387266" y="650221"/>
                  </a:lnTo>
                  <a:lnTo>
                    <a:pt x="463324" y="644912"/>
                  </a:lnTo>
                  <a:lnTo>
                    <a:pt x="501734" y="636896"/>
                  </a:lnTo>
                  <a:lnTo>
                    <a:pt x="536341" y="625954"/>
                  </a:lnTo>
                  <a:lnTo>
                    <a:pt x="568286" y="612521"/>
                  </a:lnTo>
                  <a:lnTo>
                    <a:pt x="600104" y="593562"/>
                  </a:lnTo>
                  <a:lnTo>
                    <a:pt x="631921" y="577204"/>
                  </a:lnTo>
                  <a:lnTo>
                    <a:pt x="682374" y="531270"/>
                  </a:lnTo>
                  <a:lnTo>
                    <a:pt x="723953" y="479595"/>
                  </a:lnTo>
                  <a:lnTo>
                    <a:pt x="755390" y="422611"/>
                  </a:lnTo>
                  <a:lnTo>
                    <a:pt x="768194" y="357610"/>
                  </a:lnTo>
                  <a:lnTo>
                    <a:pt x="771363" y="325218"/>
                  </a:lnTo>
                  <a:lnTo>
                    <a:pt x="768194" y="292610"/>
                  </a:lnTo>
                  <a:lnTo>
                    <a:pt x="765151" y="260218"/>
                  </a:lnTo>
                  <a:lnTo>
                    <a:pt x="755390" y="227609"/>
                  </a:lnTo>
                  <a:lnTo>
                    <a:pt x="723953" y="170626"/>
                  </a:lnTo>
                  <a:lnTo>
                    <a:pt x="682374" y="119275"/>
                  </a:lnTo>
                  <a:lnTo>
                    <a:pt x="631921" y="73017"/>
                  </a:lnTo>
                  <a:lnTo>
                    <a:pt x="600104" y="56983"/>
                  </a:lnTo>
                  <a:lnTo>
                    <a:pt x="568286" y="38025"/>
                  </a:lnTo>
                  <a:lnTo>
                    <a:pt x="536341" y="24375"/>
                  </a:lnTo>
                  <a:lnTo>
                    <a:pt x="501734" y="13650"/>
                  </a:lnTo>
                  <a:lnTo>
                    <a:pt x="463324" y="5308"/>
                  </a:lnTo>
                  <a:lnTo>
                    <a:pt x="3872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57930" y="2433126"/>
              <a:ext cx="771525" cy="650240"/>
            </a:xfrm>
            <a:custGeom>
              <a:avLst/>
              <a:gdLst/>
              <a:ahLst/>
              <a:cxnLst/>
              <a:rect l="l" t="t" r="r" b="b"/>
              <a:pathLst>
                <a:path w="771525" h="650239">
                  <a:moveTo>
                    <a:pt x="771363" y="325218"/>
                  </a:moveTo>
                  <a:lnTo>
                    <a:pt x="768194" y="292610"/>
                  </a:lnTo>
                  <a:lnTo>
                    <a:pt x="765151" y="260218"/>
                  </a:lnTo>
                  <a:lnTo>
                    <a:pt x="739798" y="197709"/>
                  </a:lnTo>
                  <a:lnTo>
                    <a:pt x="704938" y="143651"/>
                  </a:lnTo>
                  <a:lnTo>
                    <a:pt x="657148" y="94684"/>
                  </a:lnTo>
                  <a:lnTo>
                    <a:pt x="600104" y="56983"/>
                  </a:lnTo>
                  <a:lnTo>
                    <a:pt x="568286" y="38025"/>
                  </a:lnTo>
                  <a:lnTo>
                    <a:pt x="536341" y="24375"/>
                  </a:lnTo>
                  <a:lnTo>
                    <a:pt x="501734" y="13650"/>
                  </a:lnTo>
                  <a:lnTo>
                    <a:pt x="463324" y="5308"/>
                  </a:lnTo>
                  <a:lnTo>
                    <a:pt x="425295" y="2708"/>
                  </a:lnTo>
                  <a:lnTo>
                    <a:pt x="387266" y="0"/>
                  </a:lnTo>
                  <a:lnTo>
                    <a:pt x="346067" y="2708"/>
                  </a:lnTo>
                  <a:lnTo>
                    <a:pt x="308038" y="5308"/>
                  </a:lnTo>
                  <a:lnTo>
                    <a:pt x="269882" y="13650"/>
                  </a:lnTo>
                  <a:lnTo>
                    <a:pt x="235021" y="24375"/>
                  </a:lnTo>
                  <a:lnTo>
                    <a:pt x="203203" y="38025"/>
                  </a:lnTo>
                  <a:lnTo>
                    <a:pt x="171309" y="56983"/>
                  </a:lnTo>
                  <a:lnTo>
                    <a:pt x="139796" y="73017"/>
                  </a:lnTo>
                  <a:lnTo>
                    <a:pt x="88938" y="119275"/>
                  </a:lnTo>
                  <a:lnTo>
                    <a:pt x="47752" y="170626"/>
                  </a:lnTo>
                  <a:lnTo>
                    <a:pt x="15921" y="227609"/>
                  </a:lnTo>
                  <a:lnTo>
                    <a:pt x="3131" y="292610"/>
                  </a:lnTo>
                  <a:lnTo>
                    <a:pt x="0" y="325218"/>
                  </a:lnTo>
                  <a:lnTo>
                    <a:pt x="3131" y="357610"/>
                  </a:lnTo>
                  <a:lnTo>
                    <a:pt x="6249" y="390219"/>
                  </a:lnTo>
                  <a:lnTo>
                    <a:pt x="15921" y="422611"/>
                  </a:lnTo>
                  <a:lnTo>
                    <a:pt x="47752" y="479595"/>
                  </a:lnTo>
                  <a:lnTo>
                    <a:pt x="88938" y="531270"/>
                  </a:lnTo>
                  <a:lnTo>
                    <a:pt x="139796" y="577204"/>
                  </a:lnTo>
                  <a:lnTo>
                    <a:pt x="171309" y="593562"/>
                  </a:lnTo>
                  <a:lnTo>
                    <a:pt x="203203" y="612521"/>
                  </a:lnTo>
                  <a:lnTo>
                    <a:pt x="269882" y="636896"/>
                  </a:lnTo>
                  <a:lnTo>
                    <a:pt x="308038" y="644912"/>
                  </a:lnTo>
                  <a:lnTo>
                    <a:pt x="346067" y="647621"/>
                  </a:lnTo>
                  <a:lnTo>
                    <a:pt x="387266" y="650221"/>
                  </a:lnTo>
                  <a:lnTo>
                    <a:pt x="425295" y="647621"/>
                  </a:lnTo>
                  <a:lnTo>
                    <a:pt x="463324" y="644912"/>
                  </a:lnTo>
                  <a:lnTo>
                    <a:pt x="501734" y="636896"/>
                  </a:lnTo>
                  <a:lnTo>
                    <a:pt x="568286" y="612521"/>
                  </a:lnTo>
                  <a:lnTo>
                    <a:pt x="600104" y="593562"/>
                  </a:lnTo>
                  <a:lnTo>
                    <a:pt x="631922" y="577204"/>
                  </a:lnTo>
                  <a:lnTo>
                    <a:pt x="682374" y="531270"/>
                  </a:lnTo>
                  <a:lnTo>
                    <a:pt x="723953" y="479595"/>
                  </a:lnTo>
                  <a:lnTo>
                    <a:pt x="755390" y="422611"/>
                  </a:lnTo>
                  <a:lnTo>
                    <a:pt x="768194" y="357610"/>
                  </a:lnTo>
                  <a:lnTo>
                    <a:pt x="771363" y="325218"/>
                  </a:lnTo>
                  <a:close/>
                </a:path>
              </a:pathLst>
            </a:custGeom>
            <a:ln w="174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516826" y="3746489"/>
            <a:ext cx="14636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90" dirty="0">
                <a:latin typeface="Arial MT"/>
                <a:cs typeface="Arial MT"/>
              </a:rPr>
              <a:t>C</a:t>
            </a:r>
            <a:r>
              <a:rPr sz="1700" spc="120" dirty="0">
                <a:latin typeface="Arial MT"/>
                <a:cs typeface="Arial MT"/>
              </a:rPr>
              <a:t>o</a:t>
            </a:r>
            <a:r>
              <a:rPr sz="1700" spc="280" dirty="0">
                <a:latin typeface="Arial MT"/>
                <a:cs typeface="Arial MT"/>
              </a:rPr>
              <a:t>m</a:t>
            </a:r>
            <a:r>
              <a:rPr sz="1700" spc="195" dirty="0">
                <a:latin typeface="Arial MT"/>
                <a:cs typeface="Arial MT"/>
              </a:rPr>
              <a:t>p</a:t>
            </a:r>
            <a:r>
              <a:rPr sz="1700" spc="40" dirty="0">
                <a:latin typeface="Arial MT"/>
                <a:cs typeface="Arial MT"/>
              </a:rPr>
              <a:t>l</a:t>
            </a:r>
            <a:r>
              <a:rPr sz="1700" spc="120" dirty="0">
                <a:latin typeface="Arial MT"/>
                <a:cs typeface="Arial MT"/>
              </a:rPr>
              <a:t>e</a:t>
            </a:r>
            <a:r>
              <a:rPr sz="1700" spc="300" dirty="0">
                <a:latin typeface="Arial MT"/>
                <a:cs typeface="Arial MT"/>
              </a:rPr>
              <a:t>m</a:t>
            </a:r>
            <a:r>
              <a:rPr sz="1700" spc="95" dirty="0">
                <a:latin typeface="Arial MT"/>
                <a:cs typeface="Arial MT"/>
              </a:rPr>
              <a:t>e</a:t>
            </a:r>
            <a:r>
              <a:rPr sz="1700" spc="195" dirty="0">
                <a:latin typeface="Arial MT"/>
                <a:cs typeface="Arial MT"/>
              </a:rPr>
              <a:t>n</a:t>
            </a:r>
            <a:r>
              <a:rPr sz="1700" spc="85" dirty="0">
                <a:latin typeface="Arial MT"/>
                <a:cs typeface="Arial MT"/>
              </a:rPr>
              <a:t>t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86580" y="1766329"/>
            <a:ext cx="2324100" cy="1991995"/>
          </a:xfrm>
          <a:prstGeom prst="rect">
            <a:avLst/>
          </a:prstGeom>
          <a:ln w="17654">
            <a:solidFill>
              <a:srgbClr val="0000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990"/>
              </a:spcBef>
            </a:pPr>
            <a:r>
              <a:rPr sz="1700" i="1" spc="95" dirty="0">
                <a:latin typeface="Arial"/>
                <a:cs typeface="Arial"/>
              </a:rPr>
              <a:t>Not</a:t>
            </a:r>
            <a:r>
              <a:rPr sz="1700" i="1" spc="20" dirty="0">
                <a:latin typeface="Arial"/>
                <a:cs typeface="Arial"/>
              </a:rPr>
              <a:t> </a:t>
            </a:r>
            <a:r>
              <a:rPr sz="1700" i="1" spc="204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05"/>
              </a:spcBef>
            </a:pPr>
            <a:r>
              <a:rPr sz="1700" i="1" spc="204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824575" y="1766329"/>
            <a:ext cx="2324100" cy="1991995"/>
            <a:chOff x="4824575" y="1766329"/>
            <a:chExt cx="2324100" cy="1991995"/>
          </a:xfrm>
        </p:grpSpPr>
        <p:sp>
          <p:nvSpPr>
            <p:cNvPr id="29" name="object 29"/>
            <p:cNvSpPr/>
            <p:nvPr/>
          </p:nvSpPr>
          <p:spPr>
            <a:xfrm>
              <a:off x="4824575" y="1766329"/>
              <a:ext cx="2324100" cy="1991995"/>
            </a:xfrm>
            <a:custGeom>
              <a:avLst/>
              <a:gdLst/>
              <a:ahLst/>
              <a:cxnLst/>
              <a:rect l="l" t="t" r="r" b="b"/>
              <a:pathLst>
                <a:path w="2324100" h="1991995">
                  <a:moveTo>
                    <a:pt x="2324103" y="0"/>
                  </a:moveTo>
                  <a:lnTo>
                    <a:pt x="0" y="0"/>
                  </a:lnTo>
                  <a:lnTo>
                    <a:pt x="0" y="1991939"/>
                  </a:lnTo>
                  <a:lnTo>
                    <a:pt x="2324103" y="1991939"/>
                  </a:lnTo>
                  <a:lnTo>
                    <a:pt x="2324103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95938" y="2433126"/>
              <a:ext cx="772160" cy="650240"/>
            </a:xfrm>
            <a:custGeom>
              <a:avLst/>
              <a:gdLst/>
              <a:ahLst/>
              <a:cxnLst/>
              <a:rect l="l" t="t" r="r" b="b"/>
              <a:pathLst>
                <a:path w="772160" h="650239">
                  <a:moveTo>
                    <a:pt x="387519" y="0"/>
                  </a:moveTo>
                  <a:lnTo>
                    <a:pt x="307911" y="5308"/>
                  </a:lnTo>
                  <a:lnTo>
                    <a:pt x="269882" y="13650"/>
                  </a:lnTo>
                  <a:lnTo>
                    <a:pt x="203457" y="38025"/>
                  </a:lnTo>
                  <a:lnTo>
                    <a:pt x="171639" y="56983"/>
                  </a:lnTo>
                  <a:lnTo>
                    <a:pt x="139821" y="73017"/>
                  </a:lnTo>
                  <a:lnTo>
                    <a:pt x="88862" y="119275"/>
                  </a:lnTo>
                  <a:lnTo>
                    <a:pt x="47663" y="170626"/>
                  </a:lnTo>
                  <a:lnTo>
                    <a:pt x="15845" y="227609"/>
                  </a:lnTo>
                  <a:lnTo>
                    <a:pt x="3422" y="292610"/>
                  </a:lnTo>
                  <a:lnTo>
                    <a:pt x="0" y="325218"/>
                  </a:lnTo>
                  <a:lnTo>
                    <a:pt x="3422" y="357610"/>
                  </a:lnTo>
                  <a:lnTo>
                    <a:pt x="6591" y="390219"/>
                  </a:lnTo>
                  <a:lnTo>
                    <a:pt x="15845" y="422611"/>
                  </a:lnTo>
                  <a:lnTo>
                    <a:pt x="47663" y="479595"/>
                  </a:lnTo>
                  <a:lnTo>
                    <a:pt x="88862" y="531270"/>
                  </a:lnTo>
                  <a:lnTo>
                    <a:pt x="139821" y="577204"/>
                  </a:lnTo>
                  <a:lnTo>
                    <a:pt x="171639" y="593562"/>
                  </a:lnTo>
                  <a:lnTo>
                    <a:pt x="203457" y="612521"/>
                  </a:lnTo>
                  <a:lnTo>
                    <a:pt x="234894" y="625954"/>
                  </a:lnTo>
                  <a:lnTo>
                    <a:pt x="269882" y="636896"/>
                  </a:lnTo>
                  <a:lnTo>
                    <a:pt x="307911" y="644912"/>
                  </a:lnTo>
                  <a:lnTo>
                    <a:pt x="387519" y="650221"/>
                  </a:lnTo>
                  <a:lnTo>
                    <a:pt x="463705" y="644912"/>
                  </a:lnTo>
                  <a:lnTo>
                    <a:pt x="501734" y="636896"/>
                  </a:lnTo>
                  <a:lnTo>
                    <a:pt x="536721" y="625954"/>
                  </a:lnTo>
                  <a:lnTo>
                    <a:pt x="568539" y="612521"/>
                  </a:lnTo>
                  <a:lnTo>
                    <a:pt x="599977" y="593562"/>
                  </a:lnTo>
                  <a:lnTo>
                    <a:pt x="631795" y="577204"/>
                  </a:lnTo>
                  <a:lnTo>
                    <a:pt x="682754" y="531270"/>
                  </a:lnTo>
                  <a:lnTo>
                    <a:pt x="723953" y="479595"/>
                  </a:lnTo>
                  <a:lnTo>
                    <a:pt x="755771" y="422611"/>
                  </a:lnTo>
                  <a:lnTo>
                    <a:pt x="768574" y="357610"/>
                  </a:lnTo>
                  <a:lnTo>
                    <a:pt x="771616" y="325218"/>
                  </a:lnTo>
                  <a:lnTo>
                    <a:pt x="768574" y="292610"/>
                  </a:lnTo>
                  <a:lnTo>
                    <a:pt x="755771" y="227609"/>
                  </a:lnTo>
                  <a:lnTo>
                    <a:pt x="723953" y="170626"/>
                  </a:lnTo>
                  <a:lnTo>
                    <a:pt x="682754" y="119275"/>
                  </a:lnTo>
                  <a:lnTo>
                    <a:pt x="631795" y="73017"/>
                  </a:lnTo>
                  <a:lnTo>
                    <a:pt x="599977" y="56983"/>
                  </a:lnTo>
                  <a:lnTo>
                    <a:pt x="568539" y="38025"/>
                  </a:lnTo>
                  <a:lnTo>
                    <a:pt x="536721" y="24375"/>
                  </a:lnTo>
                  <a:lnTo>
                    <a:pt x="501734" y="13650"/>
                  </a:lnTo>
                  <a:lnTo>
                    <a:pt x="463705" y="5308"/>
                  </a:lnTo>
                  <a:lnTo>
                    <a:pt x="3875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95938" y="2433126"/>
              <a:ext cx="772160" cy="650240"/>
            </a:xfrm>
            <a:custGeom>
              <a:avLst/>
              <a:gdLst/>
              <a:ahLst/>
              <a:cxnLst/>
              <a:rect l="l" t="t" r="r" b="b"/>
              <a:pathLst>
                <a:path w="772160" h="650239">
                  <a:moveTo>
                    <a:pt x="771616" y="325218"/>
                  </a:moveTo>
                  <a:lnTo>
                    <a:pt x="768574" y="292610"/>
                  </a:lnTo>
                  <a:lnTo>
                    <a:pt x="765151" y="260218"/>
                  </a:lnTo>
                  <a:lnTo>
                    <a:pt x="739798" y="197709"/>
                  </a:lnTo>
                  <a:lnTo>
                    <a:pt x="704811" y="143651"/>
                  </a:lnTo>
                  <a:lnTo>
                    <a:pt x="657148" y="94684"/>
                  </a:lnTo>
                  <a:lnTo>
                    <a:pt x="599977" y="56983"/>
                  </a:lnTo>
                  <a:lnTo>
                    <a:pt x="568539" y="38025"/>
                  </a:lnTo>
                  <a:lnTo>
                    <a:pt x="536721" y="24375"/>
                  </a:lnTo>
                  <a:lnTo>
                    <a:pt x="501734" y="13650"/>
                  </a:lnTo>
                  <a:lnTo>
                    <a:pt x="463705" y="5308"/>
                  </a:lnTo>
                  <a:lnTo>
                    <a:pt x="425549" y="2708"/>
                  </a:lnTo>
                  <a:lnTo>
                    <a:pt x="387519" y="0"/>
                  </a:lnTo>
                  <a:lnTo>
                    <a:pt x="346067" y="2708"/>
                  </a:lnTo>
                  <a:lnTo>
                    <a:pt x="307911" y="5308"/>
                  </a:lnTo>
                  <a:lnTo>
                    <a:pt x="269882" y="13650"/>
                  </a:lnTo>
                  <a:lnTo>
                    <a:pt x="234894" y="24375"/>
                  </a:lnTo>
                  <a:lnTo>
                    <a:pt x="203457" y="38025"/>
                  </a:lnTo>
                  <a:lnTo>
                    <a:pt x="171639" y="56983"/>
                  </a:lnTo>
                  <a:lnTo>
                    <a:pt x="139821" y="73017"/>
                  </a:lnTo>
                  <a:lnTo>
                    <a:pt x="88862" y="119275"/>
                  </a:lnTo>
                  <a:lnTo>
                    <a:pt x="47663" y="170626"/>
                  </a:lnTo>
                  <a:lnTo>
                    <a:pt x="15845" y="227609"/>
                  </a:lnTo>
                  <a:lnTo>
                    <a:pt x="3422" y="292610"/>
                  </a:lnTo>
                  <a:lnTo>
                    <a:pt x="0" y="325218"/>
                  </a:lnTo>
                  <a:lnTo>
                    <a:pt x="3422" y="357610"/>
                  </a:lnTo>
                  <a:lnTo>
                    <a:pt x="6591" y="390219"/>
                  </a:lnTo>
                  <a:lnTo>
                    <a:pt x="31817" y="452619"/>
                  </a:lnTo>
                  <a:lnTo>
                    <a:pt x="66804" y="506895"/>
                  </a:lnTo>
                  <a:lnTo>
                    <a:pt x="114468" y="555537"/>
                  </a:lnTo>
                  <a:lnTo>
                    <a:pt x="171639" y="593562"/>
                  </a:lnTo>
                  <a:lnTo>
                    <a:pt x="203457" y="612521"/>
                  </a:lnTo>
                  <a:lnTo>
                    <a:pt x="269882" y="636896"/>
                  </a:lnTo>
                  <a:lnTo>
                    <a:pt x="307911" y="644912"/>
                  </a:lnTo>
                  <a:lnTo>
                    <a:pt x="346067" y="647621"/>
                  </a:lnTo>
                  <a:lnTo>
                    <a:pt x="387519" y="650221"/>
                  </a:lnTo>
                  <a:lnTo>
                    <a:pt x="425549" y="647621"/>
                  </a:lnTo>
                  <a:lnTo>
                    <a:pt x="463705" y="644912"/>
                  </a:lnTo>
                  <a:lnTo>
                    <a:pt x="501734" y="636896"/>
                  </a:lnTo>
                  <a:lnTo>
                    <a:pt x="568539" y="612521"/>
                  </a:lnTo>
                  <a:lnTo>
                    <a:pt x="599977" y="593562"/>
                  </a:lnTo>
                  <a:lnTo>
                    <a:pt x="631795" y="577204"/>
                  </a:lnTo>
                  <a:lnTo>
                    <a:pt x="682754" y="531270"/>
                  </a:lnTo>
                  <a:lnTo>
                    <a:pt x="723953" y="479595"/>
                  </a:lnTo>
                  <a:lnTo>
                    <a:pt x="755771" y="422611"/>
                  </a:lnTo>
                  <a:lnTo>
                    <a:pt x="768574" y="357610"/>
                  </a:lnTo>
                  <a:lnTo>
                    <a:pt x="771616" y="325218"/>
                  </a:lnTo>
                  <a:close/>
                </a:path>
              </a:pathLst>
            </a:custGeom>
            <a:ln w="174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278623" y="3746489"/>
            <a:ext cx="14636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45" dirty="0">
                <a:latin typeface="Arial MT"/>
                <a:cs typeface="Arial MT"/>
              </a:rPr>
              <a:t>Containment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072830" y="1977098"/>
            <a:ext cx="1818005" cy="1554480"/>
            <a:chOff x="5072830" y="1977098"/>
            <a:chExt cx="1818005" cy="1554480"/>
          </a:xfrm>
        </p:grpSpPr>
        <p:sp>
          <p:nvSpPr>
            <p:cNvPr id="34" name="object 34"/>
            <p:cNvSpPr/>
            <p:nvPr/>
          </p:nvSpPr>
          <p:spPr>
            <a:xfrm>
              <a:off x="5081654" y="1985923"/>
              <a:ext cx="1800225" cy="1537335"/>
            </a:xfrm>
            <a:custGeom>
              <a:avLst/>
              <a:gdLst/>
              <a:ahLst/>
              <a:cxnLst/>
              <a:rect l="l" t="t" r="r" b="b"/>
              <a:pathLst>
                <a:path w="1800225" h="1537335">
                  <a:moveTo>
                    <a:pt x="946171" y="0"/>
                  </a:moveTo>
                  <a:lnTo>
                    <a:pt x="854013" y="0"/>
                  </a:lnTo>
                  <a:lnTo>
                    <a:pt x="809772" y="2600"/>
                  </a:lnTo>
                  <a:lnTo>
                    <a:pt x="761982" y="8233"/>
                  </a:lnTo>
                  <a:lnTo>
                    <a:pt x="717741" y="16250"/>
                  </a:lnTo>
                  <a:lnTo>
                    <a:pt x="676162" y="24266"/>
                  </a:lnTo>
                  <a:lnTo>
                    <a:pt x="631921" y="35316"/>
                  </a:lnTo>
                  <a:lnTo>
                    <a:pt x="590723" y="45933"/>
                  </a:lnTo>
                  <a:lnTo>
                    <a:pt x="549271" y="59583"/>
                  </a:lnTo>
                  <a:lnTo>
                    <a:pt x="511115" y="75942"/>
                  </a:lnTo>
                  <a:lnTo>
                    <a:pt x="469916" y="92192"/>
                  </a:lnTo>
                  <a:lnTo>
                    <a:pt x="435056" y="111259"/>
                  </a:lnTo>
                  <a:lnTo>
                    <a:pt x="396900" y="130000"/>
                  </a:lnTo>
                  <a:lnTo>
                    <a:pt x="362039" y="151884"/>
                  </a:lnTo>
                  <a:lnTo>
                    <a:pt x="327052" y="176259"/>
                  </a:lnTo>
                  <a:lnTo>
                    <a:pt x="295234" y="200526"/>
                  </a:lnTo>
                  <a:lnTo>
                    <a:pt x="263670" y="224901"/>
                  </a:lnTo>
                  <a:lnTo>
                    <a:pt x="235021" y="251876"/>
                  </a:lnTo>
                  <a:lnTo>
                    <a:pt x="206626" y="279176"/>
                  </a:lnTo>
                  <a:lnTo>
                    <a:pt x="177850" y="308860"/>
                  </a:lnTo>
                  <a:lnTo>
                    <a:pt x="152624" y="338869"/>
                  </a:lnTo>
                  <a:lnTo>
                    <a:pt x="130187" y="371260"/>
                  </a:lnTo>
                  <a:lnTo>
                    <a:pt x="108003" y="401161"/>
                  </a:lnTo>
                  <a:lnTo>
                    <a:pt x="88988" y="436261"/>
                  </a:lnTo>
                  <a:lnTo>
                    <a:pt x="69974" y="468870"/>
                  </a:lnTo>
                  <a:lnTo>
                    <a:pt x="54001" y="504186"/>
                  </a:lnTo>
                  <a:lnTo>
                    <a:pt x="28775" y="577204"/>
                  </a:lnTo>
                  <a:lnTo>
                    <a:pt x="9760" y="650437"/>
                  </a:lnTo>
                  <a:lnTo>
                    <a:pt x="3169" y="691171"/>
                  </a:lnTo>
                  <a:lnTo>
                    <a:pt x="0" y="729088"/>
                  </a:lnTo>
                  <a:lnTo>
                    <a:pt x="0" y="807522"/>
                  </a:lnTo>
                  <a:lnTo>
                    <a:pt x="9760" y="886173"/>
                  </a:lnTo>
                  <a:lnTo>
                    <a:pt x="19014" y="924089"/>
                  </a:lnTo>
                  <a:lnTo>
                    <a:pt x="41578" y="997432"/>
                  </a:lnTo>
                  <a:lnTo>
                    <a:pt x="69974" y="1067740"/>
                  </a:lnTo>
                  <a:lnTo>
                    <a:pt x="88988" y="1100457"/>
                  </a:lnTo>
                  <a:lnTo>
                    <a:pt x="108003" y="1135449"/>
                  </a:lnTo>
                  <a:lnTo>
                    <a:pt x="130187" y="1165458"/>
                  </a:lnTo>
                  <a:lnTo>
                    <a:pt x="152624" y="1197741"/>
                  </a:lnTo>
                  <a:lnTo>
                    <a:pt x="177850" y="1227750"/>
                  </a:lnTo>
                  <a:lnTo>
                    <a:pt x="206626" y="1257434"/>
                  </a:lnTo>
                  <a:lnTo>
                    <a:pt x="235021" y="1284734"/>
                  </a:lnTo>
                  <a:lnTo>
                    <a:pt x="263670" y="1311709"/>
                  </a:lnTo>
                  <a:lnTo>
                    <a:pt x="327052" y="1360459"/>
                  </a:lnTo>
                  <a:lnTo>
                    <a:pt x="362039" y="1384726"/>
                  </a:lnTo>
                  <a:lnTo>
                    <a:pt x="396900" y="1406393"/>
                  </a:lnTo>
                  <a:lnTo>
                    <a:pt x="435056" y="1425351"/>
                  </a:lnTo>
                  <a:lnTo>
                    <a:pt x="469916" y="1444418"/>
                  </a:lnTo>
                  <a:lnTo>
                    <a:pt x="511115" y="1460668"/>
                  </a:lnTo>
                  <a:lnTo>
                    <a:pt x="549271" y="1477027"/>
                  </a:lnTo>
                  <a:lnTo>
                    <a:pt x="590723" y="1490677"/>
                  </a:lnTo>
                  <a:lnTo>
                    <a:pt x="631922" y="1501402"/>
                  </a:lnTo>
                  <a:lnTo>
                    <a:pt x="676162" y="1512344"/>
                  </a:lnTo>
                  <a:lnTo>
                    <a:pt x="717741" y="1520360"/>
                  </a:lnTo>
                  <a:lnTo>
                    <a:pt x="761982" y="1528377"/>
                  </a:lnTo>
                  <a:lnTo>
                    <a:pt x="809772" y="1534010"/>
                  </a:lnTo>
                  <a:lnTo>
                    <a:pt x="854013" y="1536719"/>
                  </a:lnTo>
                  <a:lnTo>
                    <a:pt x="946171" y="1536719"/>
                  </a:lnTo>
                  <a:lnTo>
                    <a:pt x="990792" y="1534010"/>
                  </a:lnTo>
                  <a:lnTo>
                    <a:pt x="1038202" y="1528377"/>
                  </a:lnTo>
                  <a:lnTo>
                    <a:pt x="1082824" y="1520360"/>
                  </a:lnTo>
                  <a:lnTo>
                    <a:pt x="1124022" y="1512344"/>
                  </a:lnTo>
                  <a:lnTo>
                    <a:pt x="1168263" y="1501402"/>
                  </a:lnTo>
                  <a:lnTo>
                    <a:pt x="1209842" y="1490677"/>
                  </a:lnTo>
                  <a:lnTo>
                    <a:pt x="1251040" y="1477027"/>
                  </a:lnTo>
                  <a:lnTo>
                    <a:pt x="1289070" y="1460668"/>
                  </a:lnTo>
                  <a:lnTo>
                    <a:pt x="1330268" y="1444418"/>
                  </a:lnTo>
                  <a:lnTo>
                    <a:pt x="1365129" y="1425351"/>
                  </a:lnTo>
                  <a:lnTo>
                    <a:pt x="1403285" y="1406393"/>
                  </a:lnTo>
                  <a:lnTo>
                    <a:pt x="1438145" y="1384726"/>
                  </a:lnTo>
                  <a:lnTo>
                    <a:pt x="1473132" y="1360459"/>
                  </a:lnTo>
                  <a:lnTo>
                    <a:pt x="1536514" y="1311709"/>
                  </a:lnTo>
                  <a:lnTo>
                    <a:pt x="1593939" y="1257434"/>
                  </a:lnTo>
                  <a:lnTo>
                    <a:pt x="1622334" y="1227750"/>
                  </a:lnTo>
                  <a:lnTo>
                    <a:pt x="1647941" y="1197741"/>
                  </a:lnTo>
                  <a:lnTo>
                    <a:pt x="1669998" y="1165458"/>
                  </a:lnTo>
                  <a:lnTo>
                    <a:pt x="1692181" y="1135449"/>
                  </a:lnTo>
                  <a:lnTo>
                    <a:pt x="1711196" y="1100457"/>
                  </a:lnTo>
                  <a:lnTo>
                    <a:pt x="1730211" y="1067740"/>
                  </a:lnTo>
                  <a:lnTo>
                    <a:pt x="1746183" y="1032424"/>
                  </a:lnTo>
                  <a:lnTo>
                    <a:pt x="1771409" y="959406"/>
                  </a:lnTo>
                  <a:lnTo>
                    <a:pt x="1790551" y="886173"/>
                  </a:lnTo>
                  <a:lnTo>
                    <a:pt x="1797016" y="845439"/>
                  </a:lnTo>
                  <a:lnTo>
                    <a:pt x="1800185" y="807522"/>
                  </a:lnTo>
                  <a:lnTo>
                    <a:pt x="1800185" y="764188"/>
                  </a:lnTo>
                  <a:lnTo>
                    <a:pt x="1797016" y="685538"/>
                  </a:lnTo>
                  <a:lnTo>
                    <a:pt x="1790551" y="647837"/>
                  </a:lnTo>
                  <a:lnTo>
                    <a:pt x="1781170" y="609812"/>
                  </a:lnTo>
                  <a:lnTo>
                    <a:pt x="1758986" y="536578"/>
                  </a:lnTo>
                  <a:lnTo>
                    <a:pt x="1730211" y="468870"/>
                  </a:lnTo>
                  <a:lnTo>
                    <a:pt x="1711196" y="433553"/>
                  </a:lnTo>
                  <a:lnTo>
                    <a:pt x="1669998" y="368552"/>
                  </a:lnTo>
                  <a:lnTo>
                    <a:pt x="1622334" y="308860"/>
                  </a:lnTo>
                  <a:lnTo>
                    <a:pt x="1593939" y="279176"/>
                  </a:lnTo>
                  <a:lnTo>
                    <a:pt x="1536514" y="224901"/>
                  </a:lnTo>
                  <a:lnTo>
                    <a:pt x="1504950" y="200526"/>
                  </a:lnTo>
                  <a:lnTo>
                    <a:pt x="1473132" y="176259"/>
                  </a:lnTo>
                  <a:lnTo>
                    <a:pt x="1438145" y="151884"/>
                  </a:lnTo>
                  <a:lnTo>
                    <a:pt x="1403285" y="130000"/>
                  </a:lnTo>
                  <a:lnTo>
                    <a:pt x="1365128" y="111259"/>
                  </a:lnTo>
                  <a:lnTo>
                    <a:pt x="1330268" y="92192"/>
                  </a:lnTo>
                  <a:lnTo>
                    <a:pt x="1289070" y="75942"/>
                  </a:lnTo>
                  <a:lnTo>
                    <a:pt x="1251040" y="59583"/>
                  </a:lnTo>
                  <a:lnTo>
                    <a:pt x="1209842" y="45933"/>
                  </a:lnTo>
                  <a:lnTo>
                    <a:pt x="1168263" y="35316"/>
                  </a:lnTo>
                  <a:lnTo>
                    <a:pt x="1124022" y="24266"/>
                  </a:lnTo>
                  <a:lnTo>
                    <a:pt x="1082823" y="16250"/>
                  </a:lnTo>
                  <a:lnTo>
                    <a:pt x="1038202" y="8233"/>
                  </a:lnTo>
                  <a:lnTo>
                    <a:pt x="990792" y="2600"/>
                  </a:lnTo>
                  <a:lnTo>
                    <a:pt x="946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81654" y="1985923"/>
              <a:ext cx="1800225" cy="1537335"/>
            </a:xfrm>
            <a:custGeom>
              <a:avLst/>
              <a:gdLst/>
              <a:ahLst/>
              <a:cxnLst/>
              <a:rect l="l" t="t" r="r" b="b"/>
              <a:pathLst>
                <a:path w="1800225" h="1537335">
                  <a:moveTo>
                    <a:pt x="1800185" y="764188"/>
                  </a:moveTo>
                  <a:lnTo>
                    <a:pt x="1800185" y="726163"/>
                  </a:lnTo>
                  <a:lnTo>
                    <a:pt x="1797016" y="685538"/>
                  </a:lnTo>
                  <a:lnTo>
                    <a:pt x="1790551" y="647837"/>
                  </a:lnTo>
                  <a:lnTo>
                    <a:pt x="1781170" y="609812"/>
                  </a:lnTo>
                  <a:lnTo>
                    <a:pt x="1758986" y="536578"/>
                  </a:lnTo>
                  <a:lnTo>
                    <a:pt x="1730211" y="468870"/>
                  </a:lnTo>
                  <a:lnTo>
                    <a:pt x="1711196" y="433553"/>
                  </a:lnTo>
                  <a:lnTo>
                    <a:pt x="1669998" y="368552"/>
                  </a:lnTo>
                  <a:lnTo>
                    <a:pt x="1622334" y="308860"/>
                  </a:lnTo>
                  <a:lnTo>
                    <a:pt x="1593939" y="279176"/>
                  </a:lnTo>
                  <a:lnTo>
                    <a:pt x="1565163" y="251876"/>
                  </a:lnTo>
                  <a:lnTo>
                    <a:pt x="1536514" y="224901"/>
                  </a:lnTo>
                  <a:lnTo>
                    <a:pt x="1504950" y="200526"/>
                  </a:lnTo>
                  <a:lnTo>
                    <a:pt x="1473132" y="176259"/>
                  </a:lnTo>
                  <a:lnTo>
                    <a:pt x="1438145" y="151884"/>
                  </a:lnTo>
                  <a:lnTo>
                    <a:pt x="1403285" y="130000"/>
                  </a:lnTo>
                  <a:lnTo>
                    <a:pt x="1365128" y="111259"/>
                  </a:lnTo>
                  <a:lnTo>
                    <a:pt x="1330268" y="92192"/>
                  </a:lnTo>
                  <a:lnTo>
                    <a:pt x="1289070" y="75942"/>
                  </a:lnTo>
                  <a:lnTo>
                    <a:pt x="1251040" y="59583"/>
                  </a:lnTo>
                  <a:lnTo>
                    <a:pt x="1209842" y="45933"/>
                  </a:lnTo>
                  <a:lnTo>
                    <a:pt x="1168263" y="35316"/>
                  </a:lnTo>
                  <a:lnTo>
                    <a:pt x="1124022" y="24266"/>
                  </a:lnTo>
                  <a:lnTo>
                    <a:pt x="1082823" y="16250"/>
                  </a:lnTo>
                  <a:lnTo>
                    <a:pt x="1038202" y="8233"/>
                  </a:lnTo>
                  <a:lnTo>
                    <a:pt x="990792" y="2600"/>
                  </a:lnTo>
                  <a:lnTo>
                    <a:pt x="946171" y="0"/>
                  </a:lnTo>
                  <a:lnTo>
                    <a:pt x="901804" y="0"/>
                  </a:lnTo>
                  <a:lnTo>
                    <a:pt x="854013" y="0"/>
                  </a:lnTo>
                  <a:lnTo>
                    <a:pt x="809772" y="2600"/>
                  </a:lnTo>
                  <a:lnTo>
                    <a:pt x="761982" y="8233"/>
                  </a:lnTo>
                  <a:lnTo>
                    <a:pt x="717741" y="16250"/>
                  </a:lnTo>
                  <a:lnTo>
                    <a:pt x="676162" y="24266"/>
                  </a:lnTo>
                  <a:lnTo>
                    <a:pt x="631921" y="35316"/>
                  </a:lnTo>
                  <a:lnTo>
                    <a:pt x="590723" y="45933"/>
                  </a:lnTo>
                  <a:lnTo>
                    <a:pt x="549271" y="59583"/>
                  </a:lnTo>
                  <a:lnTo>
                    <a:pt x="511115" y="75942"/>
                  </a:lnTo>
                  <a:lnTo>
                    <a:pt x="469916" y="92192"/>
                  </a:lnTo>
                  <a:lnTo>
                    <a:pt x="435056" y="111259"/>
                  </a:lnTo>
                  <a:lnTo>
                    <a:pt x="396900" y="130000"/>
                  </a:lnTo>
                  <a:lnTo>
                    <a:pt x="362039" y="151884"/>
                  </a:lnTo>
                  <a:lnTo>
                    <a:pt x="327052" y="176259"/>
                  </a:lnTo>
                  <a:lnTo>
                    <a:pt x="295234" y="200526"/>
                  </a:lnTo>
                  <a:lnTo>
                    <a:pt x="263670" y="224901"/>
                  </a:lnTo>
                  <a:lnTo>
                    <a:pt x="235021" y="251876"/>
                  </a:lnTo>
                  <a:lnTo>
                    <a:pt x="206626" y="279176"/>
                  </a:lnTo>
                  <a:lnTo>
                    <a:pt x="177850" y="308860"/>
                  </a:lnTo>
                  <a:lnTo>
                    <a:pt x="152624" y="338869"/>
                  </a:lnTo>
                  <a:lnTo>
                    <a:pt x="130187" y="371260"/>
                  </a:lnTo>
                  <a:lnTo>
                    <a:pt x="108003" y="401161"/>
                  </a:lnTo>
                  <a:lnTo>
                    <a:pt x="88988" y="436261"/>
                  </a:lnTo>
                  <a:lnTo>
                    <a:pt x="69974" y="468870"/>
                  </a:lnTo>
                  <a:lnTo>
                    <a:pt x="54001" y="504186"/>
                  </a:lnTo>
                  <a:lnTo>
                    <a:pt x="28775" y="577204"/>
                  </a:lnTo>
                  <a:lnTo>
                    <a:pt x="9760" y="650437"/>
                  </a:lnTo>
                  <a:lnTo>
                    <a:pt x="3169" y="691171"/>
                  </a:lnTo>
                  <a:lnTo>
                    <a:pt x="0" y="729088"/>
                  </a:lnTo>
                  <a:lnTo>
                    <a:pt x="0" y="766897"/>
                  </a:lnTo>
                  <a:lnTo>
                    <a:pt x="0" y="807522"/>
                  </a:lnTo>
                  <a:lnTo>
                    <a:pt x="9760" y="886173"/>
                  </a:lnTo>
                  <a:lnTo>
                    <a:pt x="19014" y="924089"/>
                  </a:lnTo>
                  <a:lnTo>
                    <a:pt x="41578" y="997432"/>
                  </a:lnTo>
                  <a:lnTo>
                    <a:pt x="69974" y="1067740"/>
                  </a:lnTo>
                  <a:lnTo>
                    <a:pt x="88988" y="1100457"/>
                  </a:lnTo>
                  <a:lnTo>
                    <a:pt x="108003" y="1135449"/>
                  </a:lnTo>
                  <a:lnTo>
                    <a:pt x="130187" y="1165458"/>
                  </a:lnTo>
                  <a:lnTo>
                    <a:pt x="152624" y="1197741"/>
                  </a:lnTo>
                  <a:lnTo>
                    <a:pt x="177850" y="1227750"/>
                  </a:lnTo>
                  <a:lnTo>
                    <a:pt x="206626" y="1257434"/>
                  </a:lnTo>
                  <a:lnTo>
                    <a:pt x="235021" y="1284734"/>
                  </a:lnTo>
                  <a:lnTo>
                    <a:pt x="263670" y="1311709"/>
                  </a:lnTo>
                  <a:lnTo>
                    <a:pt x="295234" y="1336084"/>
                  </a:lnTo>
                  <a:lnTo>
                    <a:pt x="327052" y="1360459"/>
                  </a:lnTo>
                  <a:lnTo>
                    <a:pt x="362039" y="1384726"/>
                  </a:lnTo>
                  <a:lnTo>
                    <a:pt x="396900" y="1406393"/>
                  </a:lnTo>
                  <a:lnTo>
                    <a:pt x="435056" y="1425351"/>
                  </a:lnTo>
                  <a:lnTo>
                    <a:pt x="469916" y="1444418"/>
                  </a:lnTo>
                  <a:lnTo>
                    <a:pt x="511115" y="1460668"/>
                  </a:lnTo>
                  <a:lnTo>
                    <a:pt x="549271" y="1477027"/>
                  </a:lnTo>
                  <a:lnTo>
                    <a:pt x="590723" y="1490677"/>
                  </a:lnTo>
                  <a:lnTo>
                    <a:pt x="631922" y="1501402"/>
                  </a:lnTo>
                  <a:lnTo>
                    <a:pt x="676162" y="1512344"/>
                  </a:lnTo>
                  <a:lnTo>
                    <a:pt x="717741" y="1520360"/>
                  </a:lnTo>
                  <a:lnTo>
                    <a:pt x="761982" y="1528377"/>
                  </a:lnTo>
                  <a:lnTo>
                    <a:pt x="809772" y="1534010"/>
                  </a:lnTo>
                  <a:lnTo>
                    <a:pt x="854013" y="1536719"/>
                  </a:lnTo>
                  <a:lnTo>
                    <a:pt x="901804" y="1536719"/>
                  </a:lnTo>
                  <a:lnTo>
                    <a:pt x="946171" y="1536719"/>
                  </a:lnTo>
                  <a:lnTo>
                    <a:pt x="990792" y="1534010"/>
                  </a:lnTo>
                  <a:lnTo>
                    <a:pt x="1038202" y="1528377"/>
                  </a:lnTo>
                  <a:lnTo>
                    <a:pt x="1082824" y="1520360"/>
                  </a:lnTo>
                  <a:lnTo>
                    <a:pt x="1124022" y="1512344"/>
                  </a:lnTo>
                  <a:lnTo>
                    <a:pt x="1168263" y="1501402"/>
                  </a:lnTo>
                  <a:lnTo>
                    <a:pt x="1209842" y="1490677"/>
                  </a:lnTo>
                  <a:lnTo>
                    <a:pt x="1251040" y="1477027"/>
                  </a:lnTo>
                  <a:lnTo>
                    <a:pt x="1289070" y="1460668"/>
                  </a:lnTo>
                  <a:lnTo>
                    <a:pt x="1330268" y="1444418"/>
                  </a:lnTo>
                  <a:lnTo>
                    <a:pt x="1365129" y="1425351"/>
                  </a:lnTo>
                  <a:lnTo>
                    <a:pt x="1403285" y="1406393"/>
                  </a:lnTo>
                  <a:lnTo>
                    <a:pt x="1438145" y="1384726"/>
                  </a:lnTo>
                  <a:lnTo>
                    <a:pt x="1473132" y="1360459"/>
                  </a:lnTo>
                  <a:lnTo>
                    <a:pt x="1504950" y="1336084"/>
                  </a:lnTo>
                  <a:lnTo>
                    <a:pt x="1536514" y="1311709"/>
                  </a:lnTo>
                  <a:lnTo>
                    <a:pt x="1565163" y="1284734"/>
                  </a:lnTo>
                  <a:lnTo>
                    <a:pt x="1593939" y="1257434"/>
                  </a:lnTo>
                  <a:lnTo>
                    <a:pt x="1622334" y="1227750"/>
                  </a:lnTo>
                  <a:lnTo>
                    <a:pt x="1647941" y="1197741"/>
                  </a:lnTo>
                  <a:lnTo>
                    <a:pt x="1669998" y="1165458"/>
                  </a:lnTo>
                  <a:lnTo>
                    <a:pt x="1692181" y="1135449"/>
                  </a:lnTo>
                  <a:lnTo>
                    <a:pt x="1711196" y="1100457"/>
                  </a:lnTo>
                  <a:lnTo>
                    <a:pt x="1730211" y="1067740"/>
                  </a:lnTo>
                  <a:lnTo>
                    <a:pt x="1746183" y="1032424"/>
                  </a:lnTo>
                  <a:lnTo>
                    <a:pt x="1771409" y="959406"/>
                  </a:lnTo>
                  <a:lnTo>
                    <a:pt x="1790551" y="886173"/>
                  </a:lnTo>
                  <a:lnTo>
                    <a:pt x="1797016" y="845439"/>
                  </a:lnTo>
                  <a:lnTo>
                    <a:pt x="1800185" y="807522"/>
                  </a:lnTo>
                  <a:lnTo>
                    <a:pt x="1800185" y="766897"/>
                  </a:lnTo>
                  <a:lnTo>
                    <a:pt x="1800185" y="764188"/>
                  </a:lnTo>
                  <a:close/>
                </a:path>
              </a:pathLst>
            </a:custGeom>
            <a:ln w="1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05572" y="2433126"/>
              <a:ext cx="762000" cy="650240"/>
            </a:xfrm>
            <a:custGeom>
              <a:avLst/>
              <a:gdLst/>
              <a:ahLst/>
              <a:cxnLst/>
              <a:rect l="l" t="t" r="r" b="b"/>
              <a:pathLst>
                <a:path w="762000" h="650239">
                  <a:moveTo>
                    <a:pt x="381054" y="0"/>
                  </a:moveTo>
                  <a:lnTo>
                    <a:pt x="304869" y="5308"/>
                  </a:lnTo>
                  <a:lnTo>
                    <a:pt x="266839" y="13650"/>
                  </a:lnTo>
                  <a:lnTo>
                    <a:pt x="200034" y="38025"/>
                  </a:lnTo>
                  <a:lnTo>
                    <a:pt x="168216" y="56983"/>
                  </a:lnTo>
                  <a:lnTo>
                    <a:pt x="139821" y="73017"/>
                  </a:lnTo>
                  <a:lnTo>
                    <a:pt x="111045" y="94684"/>
                  </a:lnTo>
                  <a:lnTo>
                    <a:pt x="85819" y="119275"/>
                  </a:lnTo>
                  <a:lnTo>
                    <a:pt x="66804" y="143651"/>
                  </a:lnTo>
                  <a:lnTo>
                    <a:pt x="44367" y="170626"/>
                  </a:lnTo>
                  <a:lnTo>
                    <a:pt x="28775" y="197709"/>
                  </a:lnTo>
                  <a:lnTo>
                    <a:pt x="15972" y="227609"/>
                  </a:lnTo>
                  <a:lnTo>
                    <a:pt x="6211" y="260218"/>
                  </a:lnTo>
                  <a:lnTo>
                    <a:pt x="3169" y="292610"/>
                  </a:lnTo>
                  <a:lnTo>
                    <a:pt x="0" y="325218"/>
                  </a:lnTo>
                  <a:lnTo>
                    <a:pt x="3169" y="357610"/>
                  </a:lnTo>
                  <a:lnTo>
                    <a:pt x="6211" y="390219"/>
                  </a:lnTo>
                  <a:lnTo>
                    <a:pt x="15972" y="422611"/>
                  </a:lnTo>
                  <a:lnTo>
                    <a:pt x="28775" y="452619"/>
                  </a:lnTo>
                  <a:lnTo>
                    <a:pt x="44367" y="479595"/>
                  </a:lnTo>
                  <a:lnTo>
                    <a:pt x="66804" y="506895"/>
                  </a:lnTo>
                  <a:lnTo>
                    <a:pt x="85819" y="531270"/>
                  </a:lnTo>
                  <a:lnTo>
                    <a:pt x="111045" y="555537"/>
                  </a:lnTo>
                  <a:lnTo>
                    <a:pt x="139821" y="577204"/>
                  </a:lnTo>
                  <a:lnTo>
                    <a:pt x="168216" y="593562"/>
                  </a:lnTo>
                  <a:lnTo>
                    <a:pt x="200034" y="612521"/>
                  </a:lnTo>
                  <a:lnTo>
                    <a:pt x="231852" y="625954"/>
                  </a:lnTo>
                  <a:lnTo>
                    <a:pt x="266839" y="636896"/>
                  </a:lnTo>
                  <a:lnTo>
                    <a:pt x="304869" y="644912"/>
                  </a:lnTo>
                  <a:lnTo>
                    <a:pt x="381054" y="650221"/>
                  </a:lnTo>
                  <a:lnTo>
                    <a:pt x="457113" y="644912"/>
                  </a:lnTo>
                  <a:lnTo>
                    <a:pt x="495269" y="636896"/>
                  </a:lnTo>
                  <a:lnTo>
                    <a:pt x="530129" y="625954"/>
                  </a:lnTo>
                  <a:lnTo>
                    <a:pt x="561947" y="612521"/>
                  </a:lnTo>
                  <a:lnTo>
                    <a:pt x="593765" y="593562"/>
                  </a:lnTo>
                  <a:lnTo>
                    <a:pt x="622161" y="577204"/>
                  </a:lnTo>
                  <a:lnTo>
                    <a:pt x="650936" y="555537"/>
                  </a:lnTo>
                  <a:lnTo>
                    <a:pt x="676162" y="531270"/>
                  </a:lnTo>
                  <a:lnTo>
                    <a:pt x="695177" y="506895"/>
                  </a:lnTo>
                  <a:lnTo>
                    <a:pt x="717361" y="479595"/>
                  </a:lnTo>
                  <a:lnTo>
                    <a:pt x="746136" y="422611"/>
                  </a:lnTo>
                  <a:lnTo>
                    <a:pt x="758940" y="357610"/>
                  </a:lnTo>
                  <a:lnTo>
                    <a:pt x="761982" y="325218"/>
                  </a:lnTo>
                  <a:lnTo>
                    <a:pt x="758940" y="292610"/>
                  </a:lnTo>
                  <a:lnTo>
                    <a:pt x="746136" y="227609"/>
                  </a:lnTo>
                  <a:lnTo>
                    <a:pt x="717361" y="170626"/>
                  </a:lnTo>
                  <a:lnTo>
                    <a:pt x="695177" y="143651"/>
                  </a:lnTo>
                  <a:lnTo>
                    <a:pt x="676162" y="119275"/>
                  </a:lnTo>
                  <a:lnTo>
                    <a:pt x="650936" y="94684"/>
                  </a:lnTo>
                  <a:lnTo>
                    <a:pt x="622161" y="73017"/>
                  </a:lnTo>
                  <a:lnTo>
                    <a:pt x="593765" y="56983"/>
                  </a:lnTo>
                  <a:lnTo>
                    <a:pt x="561947" y="38025"/>
                  </a:lnTo>
                  <a:lnTo>
                    <a:pt x="530129" y="24375"/>
                  </a:lnTo>
                  <a:lnTo>
                    <a:pt x="495269" y="13650"/>
                  </a:lnTo>
                  <a:lnTo>
                    <a:pt x="457113" y="5308"/>
                  </a:lnTo>
                  <a:lnTo>
                    <a:pt x="381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05573" y="2433126"/>
              <a:ext cx="762000" cy="650240"/>
            </a:xfrm>
            <a:custGeom>
              <a:avLst/>
              <a:gdLst/>
              <a:ahLst/>
              <a:cxnLst/>
              <a:rect l="l" t="t" r="r" b="b"/>
              <a:pathLst>
                <a:path w="762000" h="650239">
                  <a:moveTo>
                    <a:pt x="761982" y="325218"/>
                  </a:moveTo>
                  <a:lnTo>
                    <a:pt x="758940" y="292610"/>
                  </a:lnTo>
                  <a:lnTo>
                    <a:pt x="755517" y="260218"/>
                  </a:lnTo>
                  <a:lnTo>
                    <a:pt x="746136" y="227609"/>
                  </a:lnTo>
                  <a:lnTo>
                    <a:pt x="733333" y="197709"/>
                  </a:lnTo>
                  <a:lnTo>
                    <a:pt x="717361" y="170626"/>
                  </a:lnTo>
                  <a:lnTo>
                    <a:pt x="695177" y="143651"/>
                  </a:lnTo>
                  <a:lnTo>
                    <a:pt x="676162" y="119275"/>
                  </a:lnTo>
                  <a:lnTo>
                    <a:pt x="650936" y="94684"/>
                  </a:lnTo>
                  <a:lnTo>
                    <a:pt x="622161" y="73017"/>
                  </a:lnTo>
                  <a:lnTo>
                    <a:pt x="593765" y="56983"/>
                  </a:lnTo>
                  <a:lnTo>
                    <a:pt x="561947" y="38025"/>
                  </a:lnTo>
                  <a:lnTo>
                    <a:pt x="530129" y="24375"/>
                  </a:lnTo>
                  <a:lnTo>
                    <a:pt x="495269" y="13650"/>
                  </a:lnTo>
                  <a:lnTo>
                    <a:pt x="457113" y="5308"/>
                  </a:lnTo>
                  <a:lnTo>
                    <a:pt x="419084" y="2708"/>
                  </a:lnTo>
                  <a:lnTo>
                    <a:pt x="381054" y="0"/>
                  </a:lnTo>
                  <a:lnTo>
                    <a:pt x="342898" y="2708"/>
                  </a:lnTo>
                  <a:lnTo>
                    <a:pt x="304869" y="5308"/>
                  </a:lnTo>
                  <a:lnTo>
                    <a:pt x="266839" y="13650"/>
                  </a:lnTo>
                  <a:lnTo>
                    <a:pt x="231852" y="24375"/>
                  </a:lnTo>
                  <a:lnTo>
                    <a:pt x="200034" y="38025"/>
                  </a:lnTo>
                  <a:lnTo>
                    <a:pt x="168216" y="56983"/>
                  </a:lnTo>
                  <a:lnTo>
                    <a:pt x="139821" y="73017"/>
                  </a:lnTo>
                  <a:lnTo>
                    <a:pt x="111045" y="94684"/>
                  </a:lnTo>
                  <a:lnTo>
                    <a:pt x="85819" y="119275"/>
                  </a:lnTo>
                  <a:lnTo>
                    <a:pt x="66804" y="143651"/>
                  </a:lnTo>
                  <a:lnTo>
                    <a:pt x="44367" y="170626"/>
                  </a:lnTo>
                  <a:lnTo>
                    <a:pt x="28775" y="197709"/>
                  </a:lnTo>
                  <a:lnTo>
                    <a:pt x="15972" y="227609"/>
                  </a:lnTo>
                  <a:lnTo>
                    <a:pt x="6211" y="260218"/>
                  </a:lnTo>
                  <a:lnTo>
                    <a:pt x="3169" y="292610"/>
                  </a:lnTo>
                  <a:lnTo>
                    <a:pt x="0" y="325218"/>
                  </a:lnTo>
                  <a:lnTo>
                    <a:pt x="3169" y="357610"/>
                  </a:lnTo>
                  <a:lnTo>
                    <a:pt x="6211" y="390219"/>
                  </a:lnTo>
                  <a:lnTo>
                    <a:pt x="15972" y="422611"/>
                  </a:lnTo>
                  <a:lnTo>
                    <a:pt x="28775" y="452619"/>
                  </a:lnTo>
                  <a:lnTo>
                    <a:pt x="44367" y="479595"/>
                  </a:lnTo>
                  <a:lnTo>
                    <a:pt x="66804" y="506895"/>
                  </a:lnTo>
                  <a:lnTo>
                    <a:pt x="85819" y="531270"/>
                  </a:lnTo>
                  <a:lnTo>
                    <a:pt x="111045" y="555537"/>
                  </a:lnTo>
                  <a:lnTo>
                    <a:pt x="139821" y="577204"/>
                  </a:lnTo>
                  <a:lnTo>
                    <a:pt x="168216" y="593562"/>
                  </a:lnTo>
                  <a:lnTo>
                    <a:pt x="200034" y="612521"/>
                  </a:lnTo>
                  <a:lnTo>
                    <a:pt x="266839" y="636896"/>
                  </a:lnTo>
                  <a:lnTo>
                    <a:pt x="304869" y="644912"/>
                  </a:lnTo>
                  <a:lnTo>
                    <a:pt x="342898" y="647621"/>
                  </a:lnTo>
                  <a:lnTo>
                    <a:pt x="381054" y="650221"/>
                  </a:lnTo>
                  <a:lnTo>
                    <a:pt x="419084" y="647621"/>
                  </a:lnTo>
                  <a:lnTo>
                    <a:pt x="457113" y="644912"/>
                  </a:lnTo>
                  <a:lnTo>
                    <a:pt x="495269" y="636896"/>
                  </a:lnTo>
                  <a:lnTo>
                    <a:pt x="561947" y="612521"/>
                  </a:lnTo>
                  <a:lnTo>
                    <a:pt x="593765" y="593562"/>
                  </a:lnTo>
                  <a:lnTo>
                    <a:pt x="622161" y="577204"/>
                  </a:lnTo>
                  <a:lnTo>
                    <a:pt x="650936" y="555537"/>
                  </a:lnTo>
                  <a:lnTo>
                    <a:pt x="676162" y="531270"/>
                  </a:lnTo>
                  <a:lnTo>
                    <a:pt x="695177" y="506895"/>
                  </a:lnTo>
                  <a:lnTo>
                    <a:pt x="717361" y="479595"/>
                  </a:lnTo>
                  <a:lnTo>
                    <a:pt x="746136" y="422611"/>
                  </a:lnTo>
                  <a:lnTo>
                    <a:pt x="758940" y="357610"/>
                  </a:lnTo>
                  <a:lnTo>
                    <a:pt x="761982" y="325218"/>
                  </a:lnTo>
                  <a:close/>
                </a:path>
              </a:pathLst>
            </a:custGeom>
            <a:ln w="1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824575" y="1766329"/>
            <a:ext cx="2324100" cy="1991995"/>
          </a:xfrm>
          <a:prstGeom prst="rect">
            <a:avLst/>
          </a:prstGeom>
          <a:ln w="17654">
            <a:solidFill>
              <a:srgbClr val="00000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1028700" marR="1069340" indent="46990" algn="ctr">
              <a:lnSpc>
                <a:spcPts val="4350"/>
              </a:lnSpc>
              <a:spcBef>
                <a:spcPts val="489"/>
              </a:spcBef>
            </a:pPr>
            <a:r>
              <a:rPr sz="1700" i="1" spc="125" dirty="0">
                <a:latin typeface="Arial"/>
                <a:cs typeface="Arial"/>
              </a:rPr>
              <a:t>B  </a:t>
            </a:r>
            <a:r>
              <a:rPr sz="1700" i="1" spc="-7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i="1" spc="20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1986580" y="4189243"/>
            <a:ext cx="2324100" cy="1991995"/>
          </a:xfrm>
          <a:prstGeom prst="rect">
            <a:avLst/>
          </a:prstGeom>
          <a:ln w="176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513715" algn="l"/>
              </a:tabLst>
            </a:pPr>
            <a:r>
              <a:rPr sz="1700" i="1" spc="204" dirty="0">
                <a:latin typeface="Arial"/>
                <a:cs typeface="Arial"/>
              </a:rPr>
              <a:t>A	B</a:t>
            </a:r>
            <a:endParaRPr sz="17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24575" y="4189222"/>
            <a:ext cx="2324100" cy="1991995"/>
          </a:xfrm>
          <a:prstGeom prst="rect">
            <a:avLst/>
          </a:prstGeom>
          <a:ln w="176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R="40640" algn="ctr">
              <a:lnSpc>
                <a:spcPct val="100000"/>
              </a:lnSpc>
              <a:tabLst>
                <a:tab pos="466725" algn="l"/>
              </a:tabLst>
            </a:pPr>
            <a:r>
              <a:rPr sz="1700" i="1" spc="204" dirty="0">
                <a:latin typeface="Arial"/>
                <a:cs typeface="Arial"/>
              </a:rPr>
              <a:t>A	B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646" y="0"/>
            <a:ext cx="26155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Fuzzy</a:t>
            </a:r>
            <a:r>
              <a:rPr sz="4400" spc="-80" dirty="0"/>
              <a:t> </a:t>
            </a:r>
            <a:r>
              <a:rPr sz="4400" dirty="0"/>
              <a:t>Rules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64642" y="794384"/>
            <a:ext cx="82029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fuzzy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rule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can </a:t>
            </a:r>
            <a:r>
              <a:rPr sz="2700" spc="-20" dirty="0">
                <a:latin typeface="Calibri"/>
                <a:cs typeface="Calibri"/>
              </a:rPr>
              <a:t>have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multiple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antecedents,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for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example: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1617726"/>
            <a:ext cx="79438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Calibri"/>
                <a:cs typeface="Calibri"/>
              </a:rPr>
              <a:t>IF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AND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THEN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5129" y="1617726"/>
            <a:ext cx="44373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75640" algn="l"/>
                <a:tab pos="1044575" algn="l"/>
                <a:tab pos="2411730" algn="l"/>
                <a:tab pos="2439035" algn="l"/>
                <a:tab pos="2570480" algn="l"/>
                <a:tab pos="2778760" algn="l"/>
                <a:tab pos="2807970" algn="l"/>
                <a:tab pos="2937510" algn="l"/>
              </a:tabLst>
            </a:pPr>
            <a:r>
              <a:rPr sz="2700" b="1" spc="-10" dirty="0">
                <a:latin typeface="Calibri"/>
                <a:cs typeface="Calibri"/>
              </a:rPr>
              <a:t>project_duration			</a:t>
            </a:r>
            <a:r>
              <a:rPr sz="2700" dirty="0">
                <a:latin typeface="Calibri"/>
                <a:cs typeface="Calibri"/>
              </a:rPr>
              <a:t>is		</a:t>
            </a:r>
            <a:r>
              <a:rPr sz="2700" b="1" dirty="0">
                <a:latin typeface="Calibri"/>
                <a:cs typeface="Calibri"/>
              </a:rPr>
              <a:t>long 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project_staffing	</a:t>
            </a:r>
            <a:r>
              <a:rPr sz="2700" dirty="0">
                <a:latin typeface="Calibri"/>
                <a:cs typeface="Calibri"/>
              </a:rPr>
              <a:t>is	</a:t>
            </a:r>
            <a:r>
              <a:rPr sz="2700" b="1" spc="-15" dirty="0">
                <a:latin typeface="Calibri"/>
                <a:cs typeface="Calibri"/>
              </a:rPr>
              <a:t>large 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p</a:t>
            </a:r>
            <a:r>
              <a:rPr sz="2700" b="1" spc="-30" dirty="0">
                <a:latin typeface="Calibri"/>
                <a:cs typeface="Calibri"/>
              </a:rPr>
              <a:t>r</a:t>
            </a:r>
            <a:r>
              <a:rPr sz="2700" b="1" dirty="0">
                <a:latin typeface="Calibri"/>
                <a:cs typeface="Calibri"/>
              </a:rPr>
              <a:t>oject_fun</a:t>
            </a:r>
            <a:r>
              <a:rPr sz="2700" b="1" spc="5" dirty="0">
                <a:latin typeface="Calibri"/>
                <a:cs typeface="Calibri"/>
              </a:rPr>
              <a:t>d</a:t>
            </a:r>
            <a:r>
              <a:rPr sz="2700" b="1" dirty="0">
                <a:latin typeface="Calibri"/>
                <a:cs typeface="Calibri"/>
              </a:rPr>
              <a:t>ing		</a:t>
            </a:r>
            <a:r>
              <a:rPr sz="2700" dirty="0">
                <a:latin typeface="Calibri"/>
                <a:cs typeface="Calibri"/>
              </a:rPr>
              <a:t>is		</a:t>
            </a:r>
            <a:r>
              <a:rPr sz="2700" b="1" dirty="0">
                <a:latin typeface="Calibri"/>
                <a:cs typeface="Calibri"/>
              </a:rPr>
              <a:t>inad</a:t>
            </a:r>
            <a:r>
              <a:rPr sz="2700" b="1" spc="-10" dirty="0">
                <a:latin typeface="Calibri"/>
                <a:cs typeface="Calibri"/>
              </a:rPr>
              <a:t>e</a:t>
            </a:r>
            <a:r>
              <a:rPr sz="2700" b="1" dirty="0">
                <a:latin typeface="Calibri"/>
                <a:cs typeface="Calibri"/>
              </a:rPr>
              <a:t>qu</a:t>
            </a:r>
            <a:r>
              <a:rPr sz="2700" b="1" spc="-25" dirty="0">
                <a:latin typeface="Calibri"/>
                <a:cs typeface="Calibri"/>
              </a:rPr>
              <a:t>a</a:t>
            </a:r>
            <a:r>
              <a:rPr sz="2700" b="1" spc="-40" dirty="0">
                <a:latin typeface="Calibri"/>
                <a:cs typeface="Calibri"/>
              </a:rPr>
              <a:t>t</a:t>
            </a:r>
            <a:r>
              <a:rPr sz="2700" b="1" dirty="0">
                <a:latin typeface="Calibri"/>
                <a:cs typeface="Calibri"/>
              </a:rPr>
              <a:t>e  </a:t>
            </a:r>
            <a:r>
              <a:rPr sz="2700" b="1" spc="-5" dirty="0">
                <a:latin typeface="Calibri"/>
                <a:cs typeface="Calibri"/>
              </a:rPr>
              <a:t>risk	</a:t>
            </a:r>
            <a:r>
              <a:rPr sz="2700" dirty="0">
                <a:latin typeface="Calibri"/>
                <a:cs typeface="Calibri"/>
              </a:rPr>
              <a:t>is	</a:t>
            </a:r>
            <a:r>
              <a:rPr sz="2700" b="1" dirty="0">
                <a:latin typeface="Calibri"/>
                <a:cs typeface="Calibri"/>
              </a:rPr>
              <a:t>high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642" y="3675379"/>
            <a:ext cx="8124190" cy="24123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5" dirty="0">
                <a:latin typeface="Calibri"/>
                <a:cs typeface="Calibri"/>
              </a:rPr>
              <a:t>consequent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latin typeface="Calibri"/>
                <a:cs typeface="Calibri"/>
              </a:rPr>
              <a:t>fuzzy </a:t>
            </a:r>
            <a:r>
              <a:rPr sz="2700" dirty="0">
                <a:latin typeface="Calibri"/>
                <a:cs typeface="Calibri"/>
              </a:rPr>
              <a:t>rule </a:t>
            </a:r>
            <a:r>
              <a:rPr sz="2700" spc="-10" dirty="0">
                <a:latin typeface="Calibri"/>
                <a:cs typeface="Calibri"/>
              </a:rPr>
              <a:t>can </a:t>
            </a:r>
            <a:r>
              <a:rPr sz="2700" dirty="0">
                <a:latin typeface="Calibri"/>
                <a:cs typeface="Calibri"/>
              </a:rPr>
              <a:t>also include multiple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parts,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for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instance: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  <a:tabLst>
                <a:tab pos="2637155" algn="l"/>
                <a:tab pos="3004185" algn="l"/>
              </a:tabLst>
            </a:pPr>
            <a:r>
              <a:rPr sz="2700" dirty="0">
                <a:latin typeface="Calibri"/>
                <a:cs typeface="Calibri"/>
              </a:rPr>
              <a:t>IF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b="1" spc="-20" dirty="0">
                <a:latin typeface="Calibri"/>
                <a:cs typeface="Calibri"/>
              </a:rPr>
              <a:t>temperature	</a:t>
            </a:r>
            <a:r>
              <a:rPr sz="2700" dirty="0">
                <a:latin typeface="Calibri"/>
                <a:cs typeface="Calibri"/>
              </a:rPr>
              <a:t>is	</a:t>
            </a:r>
            <a:r>
              <a:rPr sz="2700" b="1" dirty="0">
                <a:latin typeface="Calibri"/>
                <a:cs typeface="Calibri"/>
              </a:rPr>
              <a:t>hot</a:t>
            </a:r>
            <a:endParaRPr sz="2700">
              <a:latin typeface="Calibri"/>
              <a:cs typeface="Calibri"/>
            </a:endParaRPr>
          </a:p>
          <a:p>
            <a:pPr marL="400685">
              <a:lnSpc>
                <a:spcPct val="100000"/>
              </a:lnSpc>
              <a:tabLst>
                <a:tab pos="1917700" algn="l"/>
                <a:tab pos="3638550" algn="l"/>
                <a:tab pos="4084954" algn="l"/>
              </a:tabLst>
            </a:pPr>
            <a:r>
              <a:rPr sz="2700" spc="-5" dirty="0">
                <a:latin typeface="Calibri"/>
                <a:cs typeface="Calibri"/>
              </a:rPr>
              <a:t>THEN	</a:t>
            </a:r>
            <a:r>
              <a:rPr sz="2700" b="1" spc="-15" dirty="0">
                <a:latin typeface="Calibri"/>
                <a:cs typeface="Calibri"/>
              </a:rPr>
              <a:t>hot_water	</a:t>
            </a:r>
            <a:r>
              <a:rPr sz="2700" dirty="0">
                <a:latin typeface="Calibri"/>
                <a:cs typeface="Calibri"/>
              </a:rPr>
              <a:t>is	</a:t>
            </a:r>
            <a:r>
              <a:rPr sz="2700" b="1" spc="-10" dirty="0">
                <a:latin typeface="Calibri"/>
                <a:cs typeface="Calibri"/>
              </a:rPr>
              <a:t>reduced</a:t>
            </a:r>
            <a:r>
              <a:rPr sz="2700" spc="-10" dirty="0">
                <a:latin typeface="Calibri"/>
                <a:cs typeface="Calibri"/>
              </a:rPr>
              <a:t>;</a:t>
            </a:r>
            <a:endParaRPr sz="2700">
              <a:latin typeface="Calibri"/>
              <a:cs typeface="Calibri"/>
            </a:endParaRPr>
          </a:p>
          <a:p>
            <a:pPr marL="1917700">
              <a:lnSpc>
                <a:spcPct val="100000"/>
              </a:lnSpc>
              <a:tabLst>
                <a:tab pos="3667125" algn="l"/>
                <a:tab pos="4036060" algn="l"/>
              </a:tabLst>
            </a:pPr>
            <a:r>
              <a:rPr sz="2700" b="1" spc="-15" dirty="0">
                <a:latin typeface="Calibri"/>
                <a:cs typeface="Calibri"/>
              </a:rPr>
              <a:t>cold_water	</a:t>
            </a:r>
            <a:r>
              <a:rPr sz="2700" dirty="0">
                <a:latin typeface="Calibri"/>
                <a:cs typeface="Calibri"/>
              </a:rPr>
              <a:t>is	</a:t>
            </a:r>
            <a:r>
              <a:rPr sz="2700" b="1" spc="-10" dirty="0">
                <a:latin typeface="Calibri"/>
                <a:cs typeface="Calibri"/>
              </a:rPr>
              <a:t>increased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646" y="461899"/>
            <a:ext cx="2615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Fuzzy</a:t>
            </a:r>
            <a:r>
              <a:rPr sz="4400" spc="-80" dirty="0"/>
              <a:t> </a:t>
            </a:r>
            <a:r>
              <a:rPr sz="4400" dirty="0"/>
              <a:t>Rules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497700"/>
            <a:ext cx="7900670" cy="418465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it's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Sunny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Warm,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drive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Fast</a:t>
            </a:r>
            <a:endParaRPr sz="32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  <a:spcBef>
                <a:spcPts val="645"/>
              </a:spcBef>
            </a:pPr>
            <a:r>
              <a:rPr sz="2400" spc="-20" dirty="0">
                <a:latin typeface="Calibri"/>
                <a:cs typeface="Calibri"/>
              </a:rPr>
              <a:t>Sunny(Cover)</a:t>
            </a:r>
            <a:r>
              <a:rPr sz="2400" spc="-20" dirty="0">
                <a:latin typeface="Symbol"/>
                <a:cs typeface="Symbol"/>
              </a:rPr>
              <a:t></a:t>
            </a:r>
            <a:r>
              <a:rPr sz="2400" spc="-20" dirty="0">
                <a:latin typeface="Calibri"/>
                <a:cs typeface="Calibri"/>
              </a:rPr>
              <a:t>Warm(Temp)</a:t>
            </a:r>
            <a:r>
              <a:rPr sz="2400" spc="-20" dirty="0">
                <a:latin typeface="Symbol"/>
                <a:cs typeface="Symbol"/>
              </a:rPr>
              <a:t>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Fast(Speed)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it's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Cloudy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Cool,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drive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Slow</a:t>
            </a:r>
            <a:endParaRPr sz="32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  <a:spcBef>
                <a:spcPts val="645"/>
              </a:spcBef>
            </a:pPr>
            <a:r>
              <a:rPr sz="2400" spc="-15" dirty="0">
                <a:latin typeface="Calibri"/>
                <a:cs typeface="Calibri"/>
              </a:rPr>
              <a:t>Cloudy(Cover)</a:t>
            </a:r>
            <a:r>
              <a:rPr sz="2400" spc="-15" dirty="0">
                <a:latin typeface="Symbol"/>
                <a:cs typeface="Symbol"/>
              </a:rPr>
              <a:t></a:t>
            </a:r>
            <a:r>
              <a:rPr sz="2400" spc="-15" dirty="0">
                <a:latin typeface="Calibri"/>
                <a:cs typeface="Calibri"/>
              </a:rPr>
              <a:t>Cool(Temp)</a:t>
            </a:r>
            <a:r>
              <a:rPr sz="2400" spc="-15" dirty="0">
                <a:latin typeface="Symbol"/>
                <a:cs typeface="Symbol"/>
              </a:rPr>
              <a:t>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Slow(Speed)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3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Driving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Speed </a:t>
            </a:r>
            <a:r>
              <a:rPr sz="3200" dirty="0">
                <a:latin typeface="Calibri"/>
                <a:cs typeface="Calibri"/>
              </a:rPr>
              <a:t>is 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combination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output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these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rules...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2857" y="461899"/>
            <a:ext cx="60966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Fuzzy</a:t>
            </a:r>
            <a:r>
              <a:rPr sz="4400" spc="-40" dirty="0"/>
              <a:t> </a:t>
            </a:r>
            <a:r>
              <a:rPr sz="4400" spc="-15" dirty="0"/>
              <a:t>Control</a:t>
            </a:r>
            <a:r>
              <a:rPr sz="4400" spc="-35" dirty="0"/>
              <a:t> </a:t>
            </a:r>
            <a:r>
              <a:rPr sz="4400" spc="-5" dirty="0"/>
              <a:t>Components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524000"/>
            <a:ext cx="6703145" cy="43860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9182" y="0"/>
            <a:ext cx="3035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How</a:t>
            </a:r>
            <a:r>
              <a:rPr sz="4400" spc="-65" dirty="0"/>
              <a:t> </a:t>
            </a:r>
            <a:r>
              <a:rPr sz="4400" dirty="0"/>
              <a:t>it</a:t>
            </a:r>
            <a:r>
              <a:rPr sz="4400" spc="-35" dirty="0"/>
              <a:t> </a:t>
            </a:r>
            <a:r>
              <a:rPr sz="4400" spc="-10" dirty="0"/>
              <a:t>work?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6426504"/>
            <a:ext cx="6896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9/27/2022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1501" y="1153413"/>
            <a:ext cx="34397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Inputs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converted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degrees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membership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fuzzy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1501" y="3031362"/>
            <a:ext cx="36766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Fuzzy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rules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applied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get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new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members.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1501" y="4482465"/>
            <a:ext cx="324167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These sets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then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converted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back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real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numbers.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69542" y="313181"/>
            <a:ext cx="1836420" cy="548640"/>
          </a:xfrm>
          <a:custGeom>
            <a:avLst/>
            <a:gdLst/>
            <a:ahLst/>
            <a:cxnLst/>
            <a:rect l="l" t="t" r="r" b="b"/>
            <a:pathLst>
              <a:path w="1836420" h="548640">
                <a:moveTo>
                  <a:pt x="0" y="548640"/>
                </a:moveTo>
                <a:lnTo>
                  <a:pt x="1836420" y="548640"/>
                </a:lnTo>
                <a:lnTo>
                  <a:pt x="183642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ln w="2857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61870" y="336930"/>
            <a:ext cx="1646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Crisp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1886" y="1067561"/>
            <a:ext cx="4105910" cy="1402080"/>
          </a:xfrm>
          <a:custGeom>
            <a:avLst/>
            <a:gdLst/>
            <a:ahLst/>
            <a:cxnLst/>
            <a:rect l="l" t="t" r="r" b="b"/>
            <a:pathLst>
              <a:path w="4105910" h="1402080">
                <a:moveTo>
                  <a:pt x="0" y="1402080"/>
                </a:moveTo>
                <a:lnTo>
                  <a:pt x="4105655" y="1402080"/>
                </a:lnTo>
                <a:lnTo>
                  <a:pt x="4105655" y="0"/>
                </a:lnTo>
                <a:lnTo>
                  <a:pt x="0" y="0"/>
                </a:lnTo>
                <a:lnTo>
                  <a:pt x="0" y="1402080"/>
                </a:lnTo>
                <a:close/>
              </a:path>
            </a:pathLst>
          </a:custGeom>
          <a:ln w="2857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94257" y="1090929"/>
            <a:ext cx="27381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8389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 MT"/>
                <a:cs typeface="Arial MT"/>
              </a:rPr>
              <a:t>Fuzzifier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Member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90%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hot</a:t>
            </a:r>
            <a:endParaRPr sz="2800">
              <a:latin typeface="Arial MT"/>
              <a:cs typeface="Arial MT"/>
            </a:endParaRPr>
          </a:p>
          <a:p>
            <a:pPr marL="63754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 MT"/>
                <a:cs typeface="Arial MT"/>
              </a:rPr>
              <a:t>10%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cold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2222" y="2667761"/>
            <a:ext cx="4752340" cy="1216660"/>
          </a:xfrm>
          <a:custGeom>
            <a:avLst/>
            <a:gdLst/>
            <a:ahLst/>
            <a:cxnLst/>
            <a:rect l="l" t="t" r="r" b="b"/>
            <a:pathLst>
              <a:path w="4752340" h="1216660">
                <a:moveTo>
                  <a:pt x="0" y="1216152"/>
                </a:moveTo>
                <a:lnTo>
                  <a:pt x="4751832" y="1216152"/>
                </a:lnTo>
                <a:lnTo>
                  <a:pt x="4751832" y="0"/>
                </a:lnTo>
                <a:lnTo>
                  <a:pt x="0" y="0"/>
                </a:lnTo>
                <a:lnTo>
                  <a:pt x="0" y="1216152"/>
                </a:lnTo>
                <a:close/>
              </a:path>
            </a:pathLst>
          </a:custGeom>
          <a:ln w="2857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5272" y="2693034"/>
            <a:ext cx="42043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Fuzzy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rules</a:t>
            </a:r>
            <a:endParaRPr sz="2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90%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hot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THEN 80%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open</a:t>
            </a:r>
            <a:endParaRPr sz="2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10%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cold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20% closed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6477" y="4199382"/>
            <a:ext cx="3337560" cy="830580"/>
          </a:xfrm>
          <a:custGeom>
            <a:avLst/>
            <a:gdLst/>
            <a:ahLst/>
            <a:cxnLst/>
            <a:rect l="l" t="t" r="r" b="b"/>
            <a:pathLst>
              <a:path w="3337560" h="830579">
                <a:moveTo>
                  <a:pt x="0" y="830580"/>
                </a:moveTo>
                <a:lnTo>
                  <a:pt x="3337560" y="830580"/>
                </a:lnTo>
                <a:lnTo>
                  <a:pt x="3337560" y="0"/>
                </a:lnTo>
                <a:lnTo>
                  <a:pt x="0" y="0"/>
                </a:lnTo>
                <a:lnTo>
                  <a:pt x="0" y="830580"/>
                </a:lnTo>
                <a:close/>
              </a:path>
            </a:pathLst>
          </a:custGeom>
          <a:ln w="2857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2439" y="4225290"/>
            <a:ext cx="3144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1959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Fuzzy output </a:t>
            </a:r>
            <a:r>
              <a:rPr sz="2400" spc="-5" dirty="0">
                <a:latin typeface="Arial MT"/>
                <a:cs typeface="Arial MT"/>
              </a:rPr>
              <a:t>set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80%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open,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20%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closed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20774" y="5301234"/>
            <a:ext cx="1894839" cy="548640"/>
          </a:xfrm>
          <a:custGeom>
            <a:avLst/>
            <a:gdLst/>
            <a:ahLst/>
            <a:cxnLst/>
            <a:rect l="l" t="t" r="r" b="b"/>
            <a:pathLst>
              <a:path w="1894839" h="548639">
                <a:moveTo>
                  <a:pt x="0" y="548639"/>
                </a:moveTo>
                <a:lnTo>
                  <a:pt x="1894331" y="548639"/>
                </a:lnTo>
                <a:lnTo>
                  <a:pt x="189433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2857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98117" y="5325262"/>
            <a:ext cx="1706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Defu</a:t>
            </a:r>
            <a:r>
              <a:rPr sz="2800" dirty="0">
                <a:latin typeface="Arial MT"/>
                <a:cs typeface="Arial MT"/>
              </a:rPr>
              <a:t>z</a:t>
            </a:r>
            <a:r>
              <a:rPr sz="2800" spc="-5" dirty="0">
                <a:latin typeface="Arial MT"/>
                <a:cs typeface="Arial MT"/>
              </a:rPr>
              <a:t>zi</a:t>
            </a:r>
            <a:r>
              <a:rPr sz="2800" dirty="0">
                <a:latin typeface="Arial MT"/>
                <a:cs typeface="Arial MT"/>
              </a:rPr>
              <a:t>f</a:t>
            </a:r>
            <a:r>
              <a:rPr sz="2800" spc="-5" dirty="0">
                <a:latin typeface="Arial MT"/>
                <a:cs typeface="Arial MT"/>
              </a:rPr>
              <a:t>ier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69542" y="6104382"/>
            <a:ext cx="1836420" cy="548640"/>
          </a:xfrm>
          <a:custGeom>
            <a:avLst/>
            <a:gdLst/>
            <a:ahLst/>
            <a:cxnLst/>
            <a:rect l="l" t="t" r="r" b="b"/>
            <a:pathLst>
              <a:path w="1836420" h="548640">
                <a:moveTo>
                  <a:pt x="0" y="548640"/>
                </a:moveTo>
                <a:lnTo>
                  <a:pt x="1836420" y="548640"/>
                </a:lnTo>
                <a:lnTo>
                  <a:pt x="183642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ln w="2857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61870" y="6129020"/>
            <a:ext cx="1646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Crisp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09837" y="757237"/>
            <a:ext cx="161925" cy="466725"/>
            <a:chOff x="2509837" y="757237"/>
            <a:chExt cx="161925" cy="466725"/>
          </a:xfrm>
        </p:grpSpPr>
        <p:sp>
          <p:nvSpPr>
            <p:cNvPr id="21" name="object 21"/>
            <p:cNvSpPr/>
            <p:nvPr/>
          </p:nvSpPr>
          <p:spPr>
            <a:xfrm>
              <a:off x="2514600" y="76200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114300" y="0"/>
                  </a:moveTo>
                  <a:lnTo>
                    <a:pt x="38100" y="0"/>
                  </a:lnTo>
                  <a:lnTo>
                    <a:pt x="38100" y="342900"/>
                  </a:lnTo>
                  <a:lnTo>
                    <a:pt x="0" y="342900"/>
                  </a:lnTo>
                  <a:lnTo>
                    <a:pt x="76200" y="457200"/>
                  </a:lnTo>
                  <a:lnTo>
                    <a:pt x="152400" y="342900"/>
                  </a:lnTo>
                  <a:lnTo>
                    <a:pt x="114300" y="3429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14600" y="76200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0" y="342900"/>
                  </a:moveTo>
                  <a:lnTo>
                    <a:pt x="38100" y="342900"/>
                  </a:lnTo>
                  <a:lnTo>
                    <a:pt x="38100" y="0"/>
                  </a:lnTo>
                  <a:lnTo>
                    <a:pt x="114300" y="0"/>
                  </a:lnTo>
                  <a:lnTo>
                    <a:pt x="114300" y="342900"/>
                  </a:lnTo>
                  <a:lnTo>
                    <a:pt x="152400" y="342900"/>
                  </a:lnTo>
                  <a:lnTo>
                    <a:pt x="76200" y="45720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509837" y="2357437"/>
            <a:ext cx="161925" cy="466725"/>
            <a:chOff x="2509837" y="2357437"/>
            <a:chExt cx="161925" cy="466725"/>
          </a:xfrm>
        </p:grpSpPr>
        <p:sp>
          <p:nvSpPr>
            <p:cNvPr id="24" name="object 24"/>
            <p:cNvSpPr/>
            <p:nvPr/>
          </p:nvSpPr>
          <p:spPr>
            <a:xfrm>
              <a:off x="2514600" y="236220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114300" y="0"/>
                  </a:moveTo>
                  <a:lnTo>
                    <a:pt x="38100" y="0"/>
                  </a:lnTo>
                  <a:lnTo>
                    <a:pt x="38100" y="342900"/>
                  </a:lnTo>
                  <a:lnTo>
                    <a:pt x="0" y="342900"/>
                  </a:lnTo>
                  <a:lnTo>
                    <a:pt x="76200" y="457200"/>
                  </a:lnTo>
                  <a:lnTo>
                    <a:pt x="152400" y="342900"/>
                  </a:lnTo>
                  <a:lnTo>
                    <a:pt x="114300" y="3429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14600" y="236220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0" y="342900"/>
                  </a:moveTo>
                  <a:lnTo>
                    <a:pt x="38100" y="342900"/>
                  </a:lnTo>
                  <a:lnTo>
                    <a:pt x="38100" y="0"/>
                  </a:lnTo>
                  <a:lnTo>
                    <a:pt x="114300" y="0"/>
                  </a:lnTo>
                  <a:lnTo>
                    <a:pt x="114300" y="342900"/>
                  </a:lnTo>
                  <a:lnTo>
                    <a:pt x="152400" y="342900"/>
                  </a:lnTo>
                  <a:lnTo>
                    <a:pt x="76200" y="45720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509837" y="3805237"/>
            <a:ext cx="161925" cy="2371725"/>
            <a:chOff x="2509837" y="3805237"/>
            <a:chExt cx="161925" cy="2371725"/>
          </a:xfrm>
        </p:grpSpPr>
        <p:sp>
          <p:nvSpPr>
            <p:cNvPr id="27" name="object 27"/>
            <p:cNvSpPr/>
            <p:nvPr/>
          </p:nvSpPr>
          <p:spPr>
            <a:xfrm>
              <a:off x="2514600" y="381000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114300" y="0"/>
                  </a:moveTo>
                  <a:lnTo>
                    <a:pt x="38100" y="0"/>
                  </a:lnTo>
                  <a:lnTo>
                    <a:pt x="38100" y="342900"/>
                  </a:lnTo>
                  <a:lnTo>
                    <a:pt x="0" y="342900"/>
                  </a:lnTo>
                  <a:lnTo>
                    <a:pt x="76200" y="457200"/>
                  </a:lnTo>
                  <a:lnTo>
                    <a:pt x="152400" y="342900"/>
                  </a:lnTo>
                  <a:lnTo>
                    <a:pt x="114300" y="3429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14600" y="381000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0" y="342900"/>
                  </a:moveTo>
                  <a:lnTo>
                    <a:pt x="38100" y="342900"/>
                  </a:lnTo>
                  <a:lnTo>
                    <a:pt x="38100" y="0"/>
                  </a:lnTo>
                  <a:lnTo>
                    <a:pt x="114300" y="0"/>
                  </a:lnTo>
                  <a:lnTo>
                    <a:pt x="114300" y="342900"/>
                  </a:lnTo>
                  <a:lnTo>
                    <a:pt x="152400" y="342900"/>
                  </a:lnTo>
                  <a:lnTo>
                    <a:pt x="76200" y="45720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14600" y="495300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114300" y="0"/>
                  </a:moveTo>
                  <a:lnTo>
                    <a:pt x="38100" y="0"/>
                  </a:lnTo>
                  <a:lnTo>
                    <a:pt x="38100" y="342900"/>
                  </a:lnTo>
                  <a:lnTo>
                    <a:pt x="0" y="342900"/>
                  </a:lnTo>
                  <a:lnTo>
                    <a:pt x="76200" y="457200"/>
                  </a:lnTo>
                  <a:lnTo>
                    <a:pt x="152400" y="342900"/>
                  </a:lnTo>
                  <a:lnTo>
                    <a:pt x="114300" y="3429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4600" y="495300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0" y="342900"/>
                  </a:moveTo>
                  <a:lnTo>
                    <a:pt x="38100" y="342900"/>
                  </a:lnTo>
                  <a:lnTo>
                    <a:pt x="38100" y="0"/>
                  </a:lnTo>
                  <a:lnTo>
                    <a:pt x="114300" y="0"/>
                  </a:lnTo>
                  <a:lnTo>
                    <a:pt x="114300" y="342900"/>
                  </a:lnTo>
                  <a:lnTo>
                    <a:pt x="152400" y="342900"/>
                  </a:lnTo>
                  <a:lnTo>
                    <a:pt x="76200" y="45720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4600" y="571500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114300" y="0"/>
                  </a:moveTo>
                  <a:lnTo>
                    <a:pt x="38100" y="0"/>
                  </a:lnTo>
                  <a:lnTo>
                    <a:pt x="38100" y="342900"/>
                  </a:lnTo>
                  <a:lnTo>
                    <a:pt x="0" y="342900"/>
                  </a:lnTo>
                  <a:lnTo>
                    <a:pt x="76200" y="457200"/>
                  </a:lnTo>
                  <a:lnTo>
                    <a:pt x="152400" y="342900"/>
                  </a:lnTo>
                  <a:lnTo>
                    <a:pt x="114300" y="3429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4600" y="571500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0" y="342900"/>
                  </a:moveTo>
                  <a:lnTo>
                    <a:pt x="38100" y="342900"/>
                  </a:lnTo>
                  <a:lnTo>
                    <a:pt x="38100" y="0"/>
                  </a:lnTo>
                  <a:lnTo>
                    <a:pt x="114300" y="0"/>
                  </a:lnTo>
                  <a:lnTo>
                    <a:pt x="114300" y="342900"/>
                  </a:lnTo>
                  <a:lnTo>
                    <a:pt x="152400" y="342900"/>
                  </a:lnTo>
                  <a:lnTo>
                    <a:pt x="76200" y="45720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4873" y="191211"/>
            <a:ext cx="1253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</a:t>
            </a:r>
            <a:r>
              <a:rPr sz="4400" spc="-50" dirty="0"/>
              <a:t>t</a:t>
            </a:r>
            <a:r>
              <a:rPr sz="4400" dirty="0"/>
              <a:t>e</a:t>
            </a:r>
            <a:r>
              <a:rPr sz="4400" spc="-20" dirty="0"/>
              <a:t>p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047368"/>
            <a:ext cx="7808595" cy="42233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determining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set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fuzzy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rules</a:t>
            </a:r>
            <a:endParaRPr sz="2700">
              <a:latin typeface="Calibri"/>
              <a:cs typeface="Calibri"/>
            </a:endParaRPr>
          </a:p>
          <a:p>
            <a:pPr marL="355600" marR="645795" indent="-342900">
              <a:lnSpc>
                <a:spcPts val="2920"/>
              </a:lnSpc>
              <a:spcBef>
                <a:spcPts val="685"/>
              </a:spcBef>
              <a:buAutoNum type="arabicPeriod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fuzzifying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inputs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using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input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membership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functions.</a:t>
            </a:r>
            <a:endParaRPr sz="2700">
              <a:latin typeface="Calibri"/>
              <a:cs typeface="Calibri"/>
            </a:endParaRPr>
          </a:p>
          <a:p>
            <a:pPr marL="355600" marR="140970" indent="-342900">
              <a:lnSpc>
                <a:spcPts val="2920"/>
              </a:lnSpc>
              <a:spcBef>
                <a:spcPts val="640"/>
              </a:spcBef>
              <a:buAutoNum type="arabicPeriod"/>
              <a:tabLst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combining </a:t>
            </a:r>
            <a:r>
              <a:rPr sz="2700" spc="-1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fuzzified inputs </a:t>
            </a:r>
            <a:r>
              <a:rPr sz="2700" spc="-10" dirty="0">
                <a:latin typeface="Calibri"/>
                <a:cs typeface="Calibri"/>
              </a:rPr>
              <a:t>according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10" dirty="0">
                <a:latin typeface="Calibri"/>
                <a:cs typeface="Calibri"/>
              </a:rPr>
              <a:t>the fuzzy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rules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establish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rule </a:t>
            </a:r>
            <a:r>
              <a:rPr sz="2700" spc="-15" dirty="0">
                <a:latin typeface="Calibri"/>
                <a:cs typeface="Calibri"/>
              </a:rPr>
              <a:t>strength,</a:t>
            </a: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ts val="2920"/>
              </a:lnSpc>
              <a:spcBef>
                <a:spcPts val="645"/>
              </a:spcBef>
              <a:buAutoNum type="arabicPeriod"/>
              <a:tabLst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finding</a:t>
            </a:r>
            <a:r>
              <a:rPr sz="2700" dirty="0">
                <a:latin typeface="Calibri"/>
                <a:cs typeface="Calibri"/>
              </a:rPr>
              <a:t> the </a:t>
            </a:r>
            <a:r>
              <a:rPr sz="2700" spc="-10" dirty="0">
                <a:latin typeface="Calibri"/>
                <a:cs typeface="Calibri"/>
              </a:rPr>
              <a:t>consequence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rule </a:t>
            </a:r>
            <a:r>
              <a:rPr sz="2700" spc="-10" dirty="0">
                <a:latin typeface="Calibri"/>
                <a:cs typeface="Calibri"/>
              </a:rPr>
              <a:t>by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combining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rule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strength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5" dirty="0">
                <a:latin typeface="Calibri"/>
                <a:cs typeface="Calibri"/>
              </a:rPr>
              <a:t>the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output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membership</a:t>
            </a:r>
            <a:r>
              <a:rPr sz="2700" spc="-5" dirty="0">
                <a:latin typeface="Calibri"/>
                <a:cs typeface="Calibri"/>
              </a:rPr>
              <a:t> function.</a:t>
            </a:r>
            <a:endParaRPr sz="2700">
              <a:latin typeface="Calibri"/>
              <a:cs typeface="Calibri"/>
            </a:endParaRPr>
          </a:p>
          <a:p>
            <a:pPr marL="355600" marR="1076960" indent="-342900">
              <a:lnSpc>
                <a:spcPts val="2920"/>
              </a:lnSpc>
              <a:spcBef>
                <a:spcPts val="640"/>
              </a:spcBef>
              <a:buAutoNum type="arabicPeriod"/>
              <a:tabLst>
                <a:tab pos="350520" algn="l"/>
              </a:tabLst>
            </a:pPr>
            <a:r>
              <a:rPr sz="2700" spc="-10" dirty="0">
                <a:latin typeface="Calibri"/>
                <a:cs typeface="Calibri"/>
              </a:rPr>
              <a:t>combining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consequences </a:t>
            </a:r>
            <a:r>
              <a:rPr sz="2700" spc="-15" dirty="0">
                <a:latin typeface="Calibri"/>
                <a:cs typeface="Calibri"/>
              </a:rPr>
              <a:t>to get </a:t>
            </a:r>
            <a:r>
              <a:rPr sz="2700" dirty="0">
                <a:latin typeface="Calibri"/>
                <a:cs typeface="Calibri"/>
              </a:rPr>
              <a:t>an </a:t>
            </a:r>
            <a:r>
              <a:rPr sz="2700" spc="-5" dirty="0">
                <a:latin typeface="Calibri"/>
                <a:cs typeface="Calibri"/>
              </a:rPr>
              <a:t>output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distribution.</a:t>
            </a:r>
            <a:endParaRPr sz="2700">
              <a:latin typeface="Calibri"/>
              <a:cs typeface="Calibri"/>
            </a:endParaRPr>
          </a:p>
          <a:p>
            <a:pPr marL="350520" indent="-33845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351155" algn="l"/>
              </a:tabLst>
            </a:pPr>
            <a:r>
              <a:rPr sz="2700" spc="-5" dirty="0">
                <a:latin typeface="Calibri"/>
                <a:cs typeface="Calibri"/>
              </a:rPr>
              <a:t>defuzzifying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output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distribution.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7513" y="461899"/>
            <a:ext cx="6268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FF0000"/>
                </a:solidFill>
              </a:rPr>
              <a:t>Example:</a:t>
            </a:r>
            <a:r>
              <a:rPr sz="4400" spc="-50" dirty="0">
                <a:solidFill>
                  <a:srgbClr val="FF0000"/>
                </a:solidFill>
              </a:rPr>
              <a:t> </a:t>
            </a:r>
            <a:r>
              <a:rPr sz="4400" dirty="0"/>
              <a:t>Speed</a:t>
            </a:r>
            <a:r>
              <a:rPr sz="4400" spc="-55" dirty="0"/>
              <a:t> </a:t>
            </a:r>
            <a:r>
              <a:rPr sz="4400" spc="-5" dirty="0"/>
              <a:t>Calculation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2731"/>
            <a:ext cx="4159250" cy="164528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How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fast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go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1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spc="-5" dirty="0">
                <a:latin typeface="Calibri"/>
                <a:cs typeface="Calibri"/>
              </a:rPr>
              <a:t>65 F</a:t>
            </a:r>
            <a:r>
              <a:rPr sz="2800" spc="-5" dirty="0">
                <a:latin typeface="Arial MT"/>
                <a:cs typeface="Arial MT"/>
              </a:rPr>
              <a:t>°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64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spc="-5" dirty="0">
                <a:latin typeface="Calibri"/>
                <a:cs typeface="Calibri"/>
              </a:rPr>
              <a:t>25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%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Cloud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Cover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592" y="256159"/>
            <a:ext cx="65119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Fuzzification:</a:t>
            </a:r>
            <a:endParaRPr sz="3600"/>
          </a:p>
          <a:p>
            <a:pPr algn="ctr">
              <a:lnSpc>
                <a:spcPct val="100000"/>
              </a:lnSpc>
            </a:pPr>
            <a:r>
              <a:rPr sz="3600" spc="-15" dirty="0"/>
              <a:t>Calculate</a:t>
            </a:r>
            <a:r>
              <a:rPr sz="3600" spc="-35" dirty="0"/>
              <a:t> </a:t>
            </a:r>
            <a:r>
              <a:rPr sz="3600" dirty="0"/>
              <a:t>Input</a:t>
            </a:r>
            <a:r>
              <a:rPr sz="3600" spc="-35" dirty="0"/>
              <a:t> </a:t>
            </a:r>
            <a:r>
              <a:rPr sz="3600" spc="-10" dirty="0"/>
              <a:t>Membership</a:t>
            </a:r>
            <a:r>
              <a:rPr sz="3600" spc="-50" dirty="0"/>
              <a:t> </a:t>
            </a:r>
            <a:r>
              <a:rPr sz="3600" spc="-10" dirty="0"/>
              <a:t>Levels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93367" y="1538681"/>
            <a:ext cx="4909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  <a:tab pos="4446270" algn="l"/>
              </a:tabLst>
            </a:pPr>
            <a:r>
              <a:rPr sz="2800" spc="-10" dirty="0">
                <a:latin typeface="Calibri"/>
                <a:cs typeface="Calibri"/>
              </a:rPr>
              <a:t>6</a:t>
            </a:r>
            <a:r>
              <a:rPr sz="2800" spc="-5" dirty="0">
                <a:latin typeface="Calibri"/>
                <a:cs typeface="Calibri"/>
              </a:rPr>
              <a:t>5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Arial MT"/>
                <a:cs typeface="Arial MT"/>
              </a:rPr>
              <a:t>°</a:t>
            </a:r>
            <a:r>
              <a:rPr sz="2800" spc="-135" dirty="0">
                <a:latin typeface="Arial MT"/>
                <a:cs typeface="Arial MT"/>
              </a:rPr>
              <a:t>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Coo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0.</a:t>
            </a:r>
            <a:r>
              <a:rPr sz="2800" spc="-10" dirty="0">
                <a:latin typeface="Calibri"/>
                <a:cs typeface="Calibri"/>
              </a:rPr>
              <a:t>4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arm=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0.7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66178" y="2473208"/>
            <a:ext cx="3309620" cy="1250315"/>
            <a:chOff x="2966178" y="2473208"/>
            <a:chExt cx="3309620" cy="1250315"/>
          </a:xfrm>
        </p:grpSpPr>
        <p:sp>
          <p:nvSpPr>
            <p:cNvPr id="5" name="object 5"/>
            <p:cNvSpPr/>
            <p:nvPr/>
          </p:nvSpPr>
          <p:spPr>
            <a:xfrm>
              <a:off x="2969670" y="2476701"/>
              <a:ext cx="3302635" cy="1236345"/>
            </a:xfrm>
            <a:custGeom>
              <a:avLst/>
              <a:gdLst/>
              <a:ahLst/>
              <a:cxnLst/>
              <a:rect l="l" t="t" r="r" b="b"/>
              <a:pathLst>
                <a:path w="3302635" h="1236345">
                  <a:moveTo>
                    <a:pt x="0" y="0"/>
                  </a:moveTo>
                  <a:lnTo>
                    <a:pt x="0" y="1235932"/>
                  </a:lnTo>
                  <a:lnTo>
                    <a:pt x="3302196" y="1235932"/>
                  </a:lnTo>
                </a:path>
              </a:pathLst>
            </a:custGeom>
            <a:ln w="69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95198" y="2614088"/>
              <a:ext cx="1101090" cy="1098550"/>
            </a:xfrm>
            <a:custGeom>
              <a:avLst/>
              <a:gdLst/>
              <a:ahLst/>
              <a:cxnLst/>
              <a:rect l="l" t="t" r="r" b="b"/>
              <a:pathLst>
                <a:path w="1101089" h="1098550">
                  <a:moveTo>
                    <a:pt x="0" y="1098545"/>
                  </a:moveTo>
                  <a:lnTo>
                    <a:pt x="550435" y="0"/>
                  </a:lnTo>
                  <a:lnTo>
                    <a:pt x="1100774" y="1098545"/>
                  </a:lnTo>
                </a:path>
              </a:pathLst>
            </a:custGeom>
            <a:ln w="20948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45633" y="2614088"/>
              <a:ext cx="1101090" cy="1098550"/>
            </a:xfrm>
            <a:custGeom>
              <a:avLst/>
              <a:gdLst/>
              <a:ahLst/>
              <a:cxnLst/>
              <a:rect l="l" t="t" r="r" b="b"/>
              <a:pathLst>
                <a:path w="1101089" h="1098550">
                  <a:moveTo>
                    <a:pt x="0" y="1098545"/>
                  </a:moveTo>
                  <a:lnTo>
                    <a:pt x="550338" y="0"/>
                  </a:lnTo>
                  <a:lnTo>
                    <a:pt x="1100677" y="1098545"/>
                  </a:lnTo>
                </a:path>
              </a:pathLst>
            </a:custGeom>
            <a:ln w="20948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65172" y="3698098"/>
            <a:ext cx="711200" cy="42925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568325" algn="l"/>
              </a:tabLst>
            </a:pPr>
            <a:r>
              <a:rPr sz="900" spc="5" dirty="0">
                <a:latin typeface="Arial MT"/>
                <a:cs typeface="Arial MT"/>
              </a:rPr>
              <a:t>50	</a:t>
            </a:r>
            <a:r>
              <a:rPr sz="1350" spc="7" baseline="3086" dirty="0">
                <a:latin typeface="Arial MT"/>
                <a:cs typeface="Arial MT"/>
              </a:rPr>
              <a:t>70</a:t>
            </a:r>
            <a:endParaRPr sz="1350" baseline="3086">
              <a:latin typeface="Arial MT"/>
              <a:cs typeface="Arial MT"/>
            </a:endParaRPr>
          </a:p>
          <a:p>
            <a:pPr marL="68580">
              <a:lnSpc>
                <a:spcPct val="100000"/>
              </a:lnSpc>
              <a:spcBef>
                <a:spcPts val="505"/>
              </a:spcBef>
            </a:pPr>
            <a:r>
              <a:rPr sz="900" spc="5" dirty="0">
                <a:latin typeface="Arial MT"/>
                <a:cs typeface="Arial MT"/>
              </a:rPr>
              <a:t>Temp.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(F°)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5947" y="3755874"/>
            <a:ext cx="15557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6870" y="3755874"/>
            <a:ext cx="22034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110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4844" y="3755874"/>
            <a:ext cx="15557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70223" y="3755874"/>
            <a:ext cx="15557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55936" y="2446946"/>
            <a:ext cx="47879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Freez</a:t>
            </a:r>
            <a:r>
              <a:rPr sz="900" dirty="0">
                <a:latin typeface="Arial MT"/>
                <a:cs typeface="Arial MT"/>
              </a:rPr>
              <a:t>i</a:t>
            </a:r>
            <a:r>
              <a:rPr sz="900" spc="5" dirty="0">
                <a:latin typeface="Arial MT"/>
                <a:cs typeface="Arial MT"/>
              </a:rPr>
              <a:t>ng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13138" y="2446946"/>
            <a:ext cx="26543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0" dirty="0">
                <a:latin typeface="Arial MT"/>
                <a:cs typeface="Arial MT"/>
              </a:rPr>
              <a:t>Coo</a:t>
            </a:r>
            <a:r>
              <a:rPr sz="900" dirty="0">
                <a:latin typeface="Arial MT"/>
                <a:cs typeface="Arial MT"/>
              </a:rPr>
              <a:t>l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13675" y="2446946"/>
            <a:ext cx="33655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0" dirty="0">
                <a:latin typeface="Arial MT"/>
                <a:cs typeface="Arial MT"/>
              </a:rPr>
              <a:t>W</a:t>
            </a:r>
            <a:r>
              <a:rPr sz="900" spc="5" dirty="0">
                <a:latin typeface="Arial MT"/>
                <a:cs typeface="Arial MT"/>
              </a:rPr>
              <a:t>a</a:t>
            </a:r>
            <a:r>
              <a:rPr sz="900" spc="10" dirty="0">
                <a:latin typeface="Arial MT"/>
                <a:cs typeface="Arial MT"/>
              </a:rPr>
              <a:t>rm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43036" y="2446946"/>
            <a:ext cx="20701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0" dirty="0">
                <a:latin typeface="Arial MT"/>
                <a:cs typeface="Arial MT"/>
              </a:rPr>
              <a:t>Ho</a:t>
            </a:r>
            <a:r>
              <a:rPr sz="900" spc="5" dirty="0">
                <a:latin typeface="Arial MT"/>
                <a:cs typeface="Arial MT"/>
              </a:rPr>
              <a:t>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84093" y="3618554"/>
            <a:ext cx="9017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89841" y="2520000"/>
            <a:ext cx="9017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38272" y="2603616"/>
            <a:ext cx="3344545" cy="1119505"/>
            <a:chOff x="2938272" y="2603616"/>
            <a:chExt cx="3344545" cy="1119505"/>
          </a:xfrm>
        </p:grpSpPr>
        <p:sp>
          <p:nvSpPr>
            <p:cNvPr id="20" name="object 20"/>
            <p:cNvSpPr/>
            <p:nvPr/>
          </p:nvSpPr>
          <p:spPr>
            <a:xfrm>
              <a:off x="2969670" y="2614088"/>
              <a:ext cx="1376045" cy="1098550"/>
            </a:xfrm>
            <a:custGeom>
              <a:avLst/>
              <a:gdLst/>
              <a:ahLst/>
              <a:cxnLst/>
              <a:rect l="l" t="t" r="r" b="b"/>
              <a:pathLst>
                <a:path w="1376045" h="1098550">
                  <a:moveTo>
                    <a:pt x="1375962" y="1098545"/>
                  </a:moveTo>
                  <a:lnTo>
                    <a:pt x="825527" y="0"/>
                  </a:lnTo>
                  <a:lnTo>
                    <a:pt x="0" y="0"/>
                  </a:lnTo>
                </a:path>
              </a:pathLst>
            </a:custGeom>
            <a:ln w="2094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95972" y="2614088"/>
              <a:ext cx="1376045" cy="1098550"/>
            </a:xfrm>
            <a:custGeom>
              <a:avLst/>
              <a:gdLst/>
              <a:ahLst/>
              <a:cxnLst/>
              <a:rect l="l" t="t" r="r" b="b"/>
              <a:pathLst>
                <a:path w="1376045" h="1098550">
                  <a:moveTo>
                    <a:pt x="0" y="1098545"/>
                  </a:moveTo>
                  <a:lnTo>
                    <a:pt x="550338" y="0"/>
                  </a:lnTo>
                  <a:lnTo>
                    <a:pt x="1375894" y="0"/>
                  </a:lnTo>
                </a:path>
              </a:pathLst>
            </a:custGeom>
            <a:ln w="2094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38272" y="3000756"/>
              <a:ext cx="1752600" cy="685800"/>
            </a:xfrm>
            <a:custGeom>
              <a:avLst/>
              <a:gdLst/>
              <a:ahLst/>
              <a:cxnLst/>
              <a:rect l="l" t="t" r="r" b="b"/>
              <a:pathLst>
                <a:path w="1752600" h="685800">
                  <a:moveTo>
                    <a:pt x="1752600" y="685800"/>
                  </a:moveTo>
                  <a:lnTo>
                    <a:pt x="1752600" y="0"/>
                  </a:lnTo>
                </a:path>
                <a:path w="1752600" h="685800">
                  <a:moveTo>
                    <a:pt x="1752600" y="0"/>
                  </a:moveTo>
                  <a:lnTo>
                    <a:pt x="0" y="0"/>
                  </a:lnTo>
                </a:path>
                <a:path w="1752600" h="685800">
                  <a:moveTo>
                    <a:pt x="1752600" y="304800"/>
                  </a:moveTo>
                  <a:lnTo>
                    <a:pt x="0" y="304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592" y="256159"/>
            <a:ext cx="65119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Fuzzification:</a:t>
            </a:r>
            <a:endParaRPr sz="3600"/>
          </a:p>
          <a:p>
            <a:pPr algn="ctr">
              <a:lnSpc>
                <a:spcPct val="100000"/>
              </a:lnSpc>
            </a:pPr>
            <a:r>
              <a:rPr sz="3600" spc="-15" dirty="0"/>
              <a:t>Calculate</a:t>
            </a:r>
            <a:r>
              <a:rPr sz="3600" spc="-35" dirty="0"/>
              <a:t> </a:t>
            </a:r>
            <a:r>
              <a:rPr sz="3600" dirty="0"/>
              <a:t>Input</a:t>
            </a:r>
            <a:r>
              <a:rPr sz="3600" spc="-35" dirty="0"/>
              <a:t> </a:t>
            </a:r>
            <a:r>
              <a:rPr sz="3600" spc="-10" dirty="0"/>
              <a:t>Membership</a:t>
            </a:r>
            <a:r>
              <a:rPr sz="3600" spc="-50" dirty="0"/>
              <a:t> </a:t>
            </a:r>
            <a:r>
              <a:rPr sz="3600" spc="-10" dirty="0"/>
              <a:t>Levels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64741" y="1538681"/>
            <a:ext cx="4909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  <a:tab pos="4446270" algn="l"/>
              </a:tabLst>
            </a:pPr>
            <a:r>
              <a:rPr sz="2800" spc="-10" dirty="0">
                <a:latin typeface="Calibri"/>
                <a:cs typeface="Calibri"/>
              </a:rPr>
              <a:t>6</a:t>
            </a:r>
            <a:r>
              <a:rPr sz="2800" spc="-5" dirty="0">
                <a:latin typeface="Calibri"/>
                <a:cs typeface="Calibri"/>
              </a:rPr>
              <a:t>5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Arial MT"/>
                <a:cs typeface="Arial MT"/>
              </a:rPr>
              <a:t>°</a:t>
            </a:r>
            <a:r>
              <a:rPr sz="2800" spc="-135" dirty="0">
                <a:latin typeface="Arial MT"/>
                <a:cs typeface="Arial MT"/>
              </a:rPr>
              <a:t>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Coo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0.</a:t>
            </a:r>
            <a:r>
              <a:rPr sz="2800" spc="-10" dirty="0">
                <a:latin typeface="Calibri"/>
                <a:cs typeface="Calibri"/>
              </a:rPr>
              <a:t>4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10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arm=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0.7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28562" y="2063252"/>
            <a:ext cx="3309620" cy="1250315"/>
            <a:chOff x="2228562" y="2063252"/>
            <a:chExt cx="3309620" cy="1250315"/>
          </a:xfrm>
        </p:grpSpPr>
        <p:sp>
          <p:nvSpPr>
            <p:cNvPr id="5" name="object 5"/>
            <p:cNvSpPr/>
            <p:nvPr/>
          </p:nvSpPr>
          <p:spPr>
            <a:xfrm>
              <a:off x="2232054" y="2066745"/>
              <a:ext cx="3302635" cy="1236345"/>
            </a:xfrm>
            <a:custGeom>
              <a:avLst/>
              <a:gdLst/>
              <a:ahLst/>
              <a:cxnLst/>
              <a:rect l="l" t="t" r="r" b="b"/>
              <a:pathLst>
                <a:path w="3302635" h="1236345">
                  <a:moveTo>
                    <a:pt x="0" y="0"/>
                  </a:moveTo>
                  <a:lnTo>
                    <a:pt x="0" y="1235932"/>
                  </a:lnTo>
                  <a:lnTo>
                    <a:pt x="3302196" y="1235932"/>
                  </a:lnTo>
                </a:path>
              </a:pathLst>
            </a:custGeom>
            <a:ln w="69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57582" y="2204132"/>
              <a:ext cx="1101090" cy="1098550"/>
            </a:xfrm>
            <a:custGeom>
              <a:avLst/>
              <a:gdLst/>
              <a:ahLst/>
              <a:cxnLst/>
              <a:rect l="l" t="t" r="r" b="b"/>
              <a:pathLst>
                <a:path w="1101089" h="1098550">
                  <a:moveTo>
                    <a:pt x="0" y="1098545"/>
                  </a:moveTo>
                  <a:lnTo>
                    <a:pt x="550435" y="0"/>
                  </a:lnTo>
                  <a:lnTo>
                    <a:pt x="1100774" y="1098545"/>
                  </a:lnTo>
                </a:path>
              </a:pathLst>
            </a:custGeom>
            <a:ln w="20948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8017" y="2204132"/>
              <a:ext cx="1101090" cy="1098550"/>
            </a:xfrm>
            <a:custGeom>
              <a:avLst/>
              <a:gdLst/>
              <a:ahLst/>
              <a:cxnLst/>
              <a:rect l="l" t="t" r="r" b="b"/>
              <a:pathLst>
                <a:path w="1101089" h="1098550">
                  <a:moveTo>
                    <a:pt x="0" y="1098545"/>
                  </a:moveTo>
                  <a:lnTo>
                    <a:pt x="550338" y="0"/>
                  </a:lnTo>
                  <a:lnTo>
                    <a:pt x="1100677" y="1098545"/>
                  </a:lnTo>
                </a:path>
              </a:pathLst>
            </a:custGeom>
            <a:ln w="20948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64741" y="3288141"/>
            <a:ext cx="5951855" cy="8248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R="871855" algn="ctr">
              <a:lnSpc>
                <a:spcPct val="100000"/>
              </a:lnSpc>
              <a:spcBef>
                <a:spcPts val="605"/>
              </a:spcBef>
              <a:tabLst>
                <a:tab pos="544195" algn="l"/>
                <a:tab pos="1094740" algn="l"/>
                <a:tab pos="1651000" algn="l"/>
                <a:tab pos="2195195" algn="l"/>
                <a:tab pos="2716530" algn="l"/>
              </a:tabLst>
            </a:pPr>
            <a:r>
              <a:rPr sz="1350" spc="7" baseline="3086" dirty="0">
                <a:latin typeface="Arial MT"/>
                <a:cs typeface="Arial MT"/>
              </a:rPr>
              <a:t>10	30	</a:t>
            </a:r>
            <a:r>
              <a:rPr sz="900" spc="5" dirty="0">
                <a:latin typeface="Arial MT"/>
                <a:cs typeface="Arial MT"/>
              </a:rPr>
              <a:t>50	</a:t>
            </a:r>
            <a:r>
              <a:rPr sz="1350" spc="7" baseline="3086" dirty="0">
                <a:latin typeface="Arial MT"/>
                <a:cs typeface="Arial MT"/>
              </a:rPr>
              <a:t>70	90	110</a:t>
            </a:r>
            <a:endParaRPr sz="1350" baseline="3086">
              <a:latin typeface="Arial MT"/>
              <a:cs typeface="Arial MT"/>
            </a:endParaRPr>
          </a:p>
          <a:p>
            <a:pPr marR="922019" algn="ctr">
              <a:lnSpc>
                <a:spcPts val="960"/>
              </a:lnSpc>
              <a:spcBef>
                <a:spcPts val="505"/>
              </a:spcBef>
            </a:pPr>
            <a:r>
              <a:rPr sz="900" spc="5" dirty="0">
                <a:latin typeface="Arial MT"/>
                <a:cs typeface="Arial MT"/>
              </a:rPr>
              <a:t>Temp.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(F°)</a:t>
            </a:r>
            <a:endParaRPr sz="900">
              <a:latin typeface="Arial MT"/>
              <a:cs typeface="Arial MT"/>
            </a:endParaRPr>
          </a:p>
          <a:p>
            <a:pPr marL="355600" indent="-343535">
              <a:lnSpc>
                <a:spcPts val="324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25%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Cover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Symbol"/>
                <a:cs typeface="Symbol"/>
              </a:rPr>
              <a:t></a:t>
            </a:r>
            <a:r>
              <a:rPr sz="2800" spc="-15" dirty="0">
                <a:latin typeface="Calibri"/>
                <a:cs typeface="Calibri"/>
              </a:rPr>
              <a:t>Sunny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 0.8,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Cloudy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0.2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8320" y="2036990"/>
            <a:ext cx="199390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69290" algn="l"/>
                <a:tab pos="1170305" algn="l"/>
                <a:tab pos="1799589" algn="l"/>
              </a:tabLst>
            </a:pPr>
            <a:r>
              <a:rPr sz="900" spc="5" dirty="0">
                <a:latin typeface="Arial MT"/>
                <a:cs typeface="Arial MT"/>
              </a:rPr>
              <a:t>Freez</a:t>
            </a:r>
            <a:r>
              <a:rPr sz="900" dirty="0">
                <a:latin typeface="Arial MT"/>
                <a:cs typeface="Arial MT"/>
              </a:rPr>
              <a:t>i</a:t>
            </a:r>
            <a:r>
              <a:rPr sz="900" spc="5" dirty="0">
                <a:latin typeface="Arial MT"/>
                <a:cs typeface="Arial MT"/>
              </a:rPr>
              <a:t>ng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10" dirty="0">
                <a:latin typeface="Arial MT"/>
                <a:cs typeface="Arial MT"/>
              </a:rPr>
              <a:t>Coo</a:t>
            </a:r>
            <a:r>
              <a:rPr sz="900" dirty="0">
                <a:latin typeface="Arial MT"/>
                <a:cs typeface="Arial MT"/>
              </a:rPr>
              <a:t>l	</a:t>
            </a:r>
            <a:r>
              <a:rPr sz="900" spc="10" dirty="0">
                <a:latin typeface="Arial MT"/>
                <a:cs typeface="Arial MT"/>
              </a:rPr>
              <a:t>W</a:t>
            </a:r>
            <a:r>
              <a:rPr sz="900" spc="5" dirty="0">
                <a:latin typeface="Arial MT"/>
                <a:cs typeface="Arial MT"/>
              </a:rPr>
              <a:t>a</a:t>
            </a:r>
            <a:r>
              <a:rPr sz="900" spc="10" dirty="0">
                <a:latin typeface="Arial MT"/>
                <a:cs typeface="Arial MT"/>
              </a:rPr>
              <a:t>rm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10" dirty="0">
                <a:latin typeface="Arial MT"/>
                <a:cs typeface="Arial MT"/>
              </a:rPr>
              <a:t>Ho</a:t>
            </a:r>
            <a:r>
              <a:rPr sz="900" spc="5" dirty="0">
                <a:latin typeface="Arial MT"/>
                <a:cs typeface="Arial MT"/>
              </a:rPr>
              <a:t>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6477" y="3208598"/>
            <a:ext cx="9017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2225" y="2110044"/>
            <a:ext cx="9017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00655" y="2193660"/>
            <a:ext cx="3344545" cy="1119505"/>
            <a:chOff x="2200655" y="2193660"/>
            <a:chExt cx="3344545" cy="1119505"/>
          </a:xfrm>
        </p:grpSpPr>
        <p:sp>
          <p:nvSpPr>
            <p:cNvPr id="13" name="object 13"/>
            <p:cNvSpPr/>
            <p:nvPr/>
          </p:nvSpPr>
          <p:spPr>
            <a:xfrm>
              <a:off x="2232054" y="2204132"/>
              <a:ext cx="1376045" cy="1098550"/>
            </a:xfrm>
            <a:custGeom>
              <a:avLst/>
              <a:gdLst/>
              <a:ahLst/>
              <a:cxnLst/>
              <a:rect l="l" t="t" r="r" b="b"/>
              <a:pathLst>
                <a:path w="1376045" h="1098550">
                  <a:moveTo>
                    <a:pt x="1375963" y="1098545"/>
                  </a:moveTo>
                  <a:lnTo>
                    <a:pt x="825527" y="0"/>
                  </a:lnTo>
                  <a:lnTo>
                    <a:pt x="0" y="0"/>
                  </a:lnTo>
                </a:path>
              </a:pathLst>
            </a:custGeom>
            <a:ln w="2094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58356" y="2204132"/>
              <a:ext cx="1376045" cy="1098550"/>
            </a:xfrm>
            <a:custGeom>
              <a:avLst/>
              <a:gdLst/>
              <a:ahLst/>
              <a:cxnLst/>
              <a:rect l="l" t="t" r="r" b="b"/>
              <a:pathLst>
                <a:path w="1376045" h="1098550">
                  <a:moveTo>
                    <a:pt x="0" y="1098545"/>
                  </a:moveTo>
                  <a:lnTo>
                    <a:pt x="550338" y="0"/>
                  </a:lnTo>
                  <a:lnTo>
                    <a:pt x="1375894" y="0"/>
                  </a:lnTo>
                </a:path>
              </a:pathLst>
            </a:custGeom>
            <a:ln w="2094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0655" y="2590800"/>
              <a:ext cx="1752600" cy="685800"/>
            </a:xfrm>
            <a:custGeom>
              <a:avLst/>
              <a:gdLst/>
              <a:ahLst/>
              <a:cxnLst/>
              <a:rect l="l" t="t" r="r" b="b"/>
              <a:pathLst>
                <a:path w="1752600" h="685800">
                  <a:moveTo>
                    <a:pt x="1752599" y="685800"/>
                  </a:moveTo>
                  <a:lnTo>
                    <a:pt x="1752599" y="0"/>
                  </a:lnTo>
                </a:path>
                <a:path w="1752600" h="685800">
                  <a:moveTo>
                    <a:pt x="1752599" y="0"/>
                  </a:moveTo>
                  <a:lnTo>
                    <a:pt x="0" y="0"/>
                  </a:lnTo>
                </a:path>
                <a:path w="1752600" h="685800">
                  <a:moveTo>
                    <a:pt x="1752599" y="304800"/>
                  </a:moveTo>
                  <a:lnTo>
                    <a:pt x="0" y="304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228562" y="4425055"/>
            <a:ext cx="3309620" cy="1243330"/>
            <a:chOff x="2228562" y="4425055"/>
            <a:chExt cx="3309620" cy="1243330"/>
          </a:xfrm>
        </p:grpSpPr>
        <p:sp>
          <p:nvSpPr>
            <p:cNvPr id="17" name="object 17"/>
            <p:cNvSpPr/>
            <p:nvPr/>
          </p:nvSpPr>
          <p:spPr>
            <a:xfrm>
              <a:off x="2232054" y="4428548"/>
              <a:ext cx="3302635" cy="1236345"/>
            </a:xfrm>
            <a:custGeom>
              <a:avLst/>
              <a:gdLst/>
              <a:ahLst/>
              <a:cxnLst/>
              <a:rect l="l" t="t" r="r" b="b"/>
              <a:pathLst>
                <a:path w="3302635" h="1236345">
                  <a:moveTo>
                    <a:pt x="0" y="0"/>
                  </a:moveTo>
                  <a:lnTo>
                    <a:pt x="0" y="1236096"/>
                  </a:lnTo>
                  <a:lnTo>
                    <a:pt x="3302196" y="1236096"/>
                  </a:lnTo>
                </a:path>
              </a:pathLst>
            </a:custGeom>
            <a:ln w="6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57582" y="4557238"/>
              <a:ext cx="1651635" cy="1099185"/>
            </a:xfrm>
            <a:custGeom>
              <a:avLst/>
              <a:gdLst/>
              <a:ahLst/>
              <a:cxnLst/>
              <a:rect l="l" t="t" r="r" b="b"/>
              <a:pathLst>
                <a:path w="1651635" h="1099185">
                  <a:moveTo>
                    <a:pt x="0" y="1098723"/>
                  </a:moveTo>
                  <a:lnTo>
                    <a:pt x="825556" y="0"/>
                  </a:lnTo>
                  <a:lnTo>
                    <a:pt x="1651112" y="1098723"/>
                  </a:lnTo>
                </a:path>
              </a:pathLst>
            </a:custGeom>
            <a:ln w="20943">
              <a:solidFill>
                <a:srgbClr val="9FAC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32419" y="5650108"/>
            <a:ext cx="886460" cy="42925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605"/>
              </a:spcBef>
              <a:tabLst>
                <a:tab pos="570865" algn="l"/>
              </a:tabLst>
            </a:pPr>
            <a:r>
              <a:rPr sz="900" spc="5" dirty="0">
                <a:latin typeface="Arial MT"/>
                <a:cs typeface="Arial MT"/>
              </a:rPr>
              <a:t>40	</a:t>
            </a:r>
            <a:r>
              <a:rPr sz="1350" spc="7" baseline="3086" dirty="0">
                <a:latin typeface="Arial MT"/>
                <a:cs typeface="Arial MT"/>
              </a:rPr>
              <a:t>60</a:t>
            </a:r>
            <a:endParaRPr sz="1350" baseline="3086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900" spc="5" dirty="0">
                <a:latin typeface="Arial MT"/>
                <a:cs typeface="Arial MT"/>
              </a:rPr>
              <a:t>Cloud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Cover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(%)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28331" y="5707895"/>
            <a:ext cx="15557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49254" y="5707895"/>
            <a:ext cx="22034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77227" y="5707895"/>
            <a:ext cx="15557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65002" y="5707895"/>
            <a:ext cx="9017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38126" y="4390069"/>
            <a:ext cx="49212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Overcast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24062" y="4390069"/>
            <a:ext cx="71818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Partly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Cloudy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90272" y="4398790"/>
            <a:ext cx="35623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0" dirty="0">
                <a:latin typeface="Arial MT"/>
                <a:cs typeface="Arial MT"/>
              </a:rPr>
              <a:t>S</a:t>
            </a:r>
            <a:r>
              <a:rPr sz="900" spc="5" dirty="0">
                <a:latin typeface="Arial MT"/>
                <a:cs typeface="Arial MT"/>
              </a:rPr>
              <a:t>unny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46477" y="5570551"/>
            <a:ext cx="9017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52225" y="4471760"/>
            <a:ext cx="9017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200655" y="4555390"/>
            <a:ext cx="3344545" cy="1120140"/>
            <a:chOff x="2200655" y="4555390"/>
            <a:chExt cx="3344545" cy="1120140"/>
          </a:xfrm>
        </p:grpSpPr>
        <p:sp>
          <p:nvSpPr>
            <p:cNvPr id="30" name="object 30"/>
            <p:cNvSpPr/>
            <p:nvPr/>
          </p:nvSpPr>
          <p:spPr>
            <a:xfrm>
              <a:off x="2232054" y="4565863"/>
              <a:ext cx="1376045" cy="1099185"/>
            </a:xfrm>
            <a:custGeom>
              <a:avLst/>
              <a:gdLst/>
              <a:ahLst/>
              <a:cxnLst/>
              <a:rect l="l" t="t" r="r" b="b"/>
              <a:pathLst>
                <a:path w="1376045" h="1099185">
                  <a:moveTo>
                    <a:pt x="1375963" y="1098781"/>
                  </a:moveTo>
                  <a:lnTo>
                    <a:pt x="825527" y="0"/>
                  </a:lnTo>
                  <a:lnTo>
                    <a:pt x="0" y="0"/>
                  </a:lnTo>
                </a:path>
              </a:pathLst>
            </a:custGeom>
            <a:ln w="2094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58356" y="4565863"/>
              <a:ext cx="1376045" cy="1099185"/>
            </a:xfrm>
            <a:custGeom>
              <a:avLst/>
              <a:gdLst/>
              <a:ahLst/>
              <a:cxnLst/>
              <a:rect l="l" t="t" r="r" b="b"/>
              <a:pathLst>
                <a:path w="1376045" h="1099185">
                  <a:moveTo>
                    <a:pt x="0" y="1098781"/>
                  </a:moveTo>
                  <a:lnTo>
                    <a:pt x="550338" y="0"/>
                  </a:lnTo>
                  <a:lnTo>
                    <a:pt x="1375894" y="0"/>
                  </a:lnTo>
                </a:path>
              </a:pathLst>
            </a:custGeom>
            <a:ln w="20946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00655" y="48006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990600" y="838200"/>
                  </a:moveTo>
                  <a:lnTo>
                    <a:pt x="990600" y="0"/>
                  </a:lnTo>
                </a:path>
                <a:path w="990600" h="838200">
                  <a:moveTo>
                    <a:pt x="990600" y="0"/>
                  </a:moveTo>
                  <a:lnTo>
                    <a:pt x="0" y="0"/>
                  </a:lnTo>
                </a:path>
                <a:path w="990600" h="838200">
                  <a:moveTo>
                    <a:pt x="990600" y="685800"/>
                  </a:moveTo>
                  <a:lnTo>
                    <a:pt x="0" y="685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4838" y="461899"/>
            <a:ext cx="33534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...Calculating...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22044" y="1270430"/>
            <a:ext cx="5862955" cy="464883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5" dirty="0">
                <a:latin typeface="Calibri"/>
                <a:cs typeface="Calibri"/>
              </a:rPr>
              <a:t> it's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Sunny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Warm,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drive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Fast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400" spc="-15" dirty="0">
                <a:latin typeface="Calibri"/>
                <a:cs typeface="Calibri"/>
              </a:rPr>
              <a:t>Sunny(Cover)</a:t>
            </a:r>
            <a:r>
              <a:rPr sz="2400" spc="-15" dirty="0">
                <a:latin typeface="Symbol"/>
                <a:cs typeface="Symbol"/>
              </a:rPr>
              <a:t></a:t>
            </a:r>
            <a:r>
              <a:rPr sz="2400" spc="-15" dirty="0">
                <a:latin typeface="Calibri"/>
                <a:cs typeface="Calibri"/>
              </a:rPr>
              <a:t>Warm(Temp)</a:t>
            </a:r>
            <a:r>
              <a:rPr sz="2400" spc="-15" dirty="0">
                <a:latin typeface="Symbol"/>
                <a:cs typeface="Symbol"/>
              </a:rPr>
              <a:t></a:t>
            </a:r>
            <a:r>
              <a:rPr sz="2400" spc="-15" dirty="0">
                <a:latin typeface="Calibri"/>
                <a:cs typeface="Calibri"/>
              </a:rPr>
              <a:t>Fast(Speed)</a:t>
            </a:r>
            <a:endParaRPr sz="24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625"/>
              </a:spcBef>
            </a:pPr>
            <a:r>
              <a:rPr sz="2800" spc="-5" dirty="0">
                <a:latin typeface="Calibri"/>
                <a:cs typeface="Calibri"/>
              </a:rPr>
              <a:t>0.8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0.7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0.7</a:t>
            </a:r>
            <a:endParaRPr sz="2800">
              <a:latin typeface="Calibri"/>
              <a:cs typeface="Calibri"/>
            </a:endParaRPr>
          </a:p>
          <a:p>
            <a:pPr marL="1007744">
              <a:lnSpc>
                <a:spcPct val="100000"/>
              </a:lnSpc>
              <a:spcBef>
                <a:spcPts val="670"/>
              </a:spcBef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solidFill>
                  <a:srgbClr val="EF7E01"/>
                </a:solidFill>
                <a:latin typeface="Calibri"/>
                <a:cs typeface="Calibri"/>
              </a:rPr>
              <a:t>Fast</a:t>
            </a:r>
            <a:r>
              <a:rPr sz="2800" b="1" spc="-5" dirty="0">
                <a:solidFill>
                  <a:srgbClr val="EF7E01"/>
                </a:solidFill>
                <a:latin typeface="Calibri"/>
                <a:cs typeface="Calibri"/>
              </a:rPr>
              <a:t> =</a:t>
            </a:r>
            <a:r>
              <a:rPr sz="2800" b="1" spc="5" dirty="0">
                <a:solidFill>
                  <a:srgbClr val="EF7E0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EF7E01"/>
                </a:solidFill>
                <a:latin typeface="Calibri"/>
                <a:cs typeface="Calibri"/>
              </a:rPr>
              <a:t>0.7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5" dirty="0">
                <a:latin typeface="Calibri"/>
                <a:cs typeface="Calibri"/>
              </a:rPr>
              <a:t> it's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Cloudy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Cool,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drive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Slow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400" spc="-10" dirty="0">
                <a:latin typeface="Calibri"/>
                <a:cs typeface="Calibri"/>
              </a:rPr>
              <a:t>Cloudy(Cover)</a:t>
            </a:r>
            <a:r>
              <a:rPr sz="2400" spc="-10" dirty="0">
                <a:latin typeface="Symbol"/>
                <a:cs typeface="Symbol"/>
              </a:rPr>
              <a:t></a:t>
            </a:r>
            <a:r>
              <a:rPr sz="2400" spc="-10" dirty="0">
                <a:latin typeface="Calibri"/>
                <a:cs typeface="Calibri"/>
              </a:rPr>
              <a:t>Cool(Temp)</a:t>
            </a:r>
            <a:r>
              <a:rPr sz="2400" spc="-10" dirty="0">
                <a:latin typeface="Symbol"/>
                <a:cs typeface="Symbol"/>
              </a:rPr>
              <a:t></a:t>
            </a:r>
            <a:r>
              <a:rPr sz="2400" spc="-10" dirty="0">
                <a:latin typeface="Calibri"/>
                <a:cs typeface="Calibri"/>
              </a:rPr>
              <a:t>Slow(Speed)</a:t>
            </a:r>
            <a:endParaRPr sz="24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655"/>
              </a:spcBef>
            </a:pPr>
            <a:r>
              <a:rPr sz="2800" spc="-5" dirty="0">
                <a:latin typeface="Calibri"/>
                <a:cs typeface="Calibri"/>
              </a:rPr>
              <a:t>0.2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0.4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0.2</a:t>
            </a:r>
            <a:endParaRPr sz="2800">
              <a:latin typeface="Calibri"/>
              <a:cs typeface="Calibri"/>
            </a:endParaRPr>
          </a:p>
          <a:p>
            <a:pPr marL="1007744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3CC33"/>
                </a:solidFill>
                <a:latin typeface="Calibri"/>
                <a:cs typeface="Calibri"/>
              </a:rPr>
              <a:t>Slow</a:t>
            </a:r>
            <a:r>
              <a:rPr sz="2800" b="1" spc="-15" dirty="0">
                <a:solidFill>
                  <a:srgbClr val="33CC33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3CC33"/>
                </a:solidFill>
                <a:latin typeface="Calibri"/>
                <a:cs typeface="Calibri"/>
              </a:rPr>
              <a:t>=</a:t>
            </a:r>
            <a:r>
              <a:rPr sz="2800" b="1" spc="5" dirty="0">
                <a:solidFill>
                  <a:srgbClr val="33CC3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3CC33"/>
                </a:solidFill>
                <a:latin typeface="Calibri"/>
                <a:cs typeface="Calibri"/>
              </a:rPr>
              <a:t>0.2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757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Defuzzification: </a:t>
            </a:r>
            <a:r>
              <a:rPr spc="-10" dirty="0"/>
              <a:t> Constructing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10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5670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Speed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20% Slow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70%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Fast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534280"/>
            <a:ext cx="797687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Find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centroids:</a:t>
            </a:r>
            <a:r>
              <a:rPr sz="3200" spc="-5" dirty="0">
                <a:latin typeface="Calibri"/>
                <a:cs typeface="Calibri"/>
              </a:rPr>
              <a:t> Location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where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membership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100%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32497" y="2253775"/>
            <a:ext cx="4311015" cy="1612900"/>
          </a:xfrm>
          <a:custGeom>
            <a:avLst/>
            <a:gdLst/>
            <a:ahLst/>
            <a:cxnLst/>
            <a:rect l="l" t="t" r="r" b="b"/>
            <a:pathLst>
              <a:path w="4311015" h="1612900">
                <a:moveTo>
                  <a:pt x="0" y="0"/>
                </a:moveTo>
                <a:lnTo>
                  <a:pt x="0" y="1612493"/>
                </a:lnTo>
                <a:lnTo>
                  <a:pt x="4310957" y="1612493"/>
                </a:lnTo>
              </a:path>
            </a:pathLst>
          </a:custGeom>
          <a:ln w="9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5857" y="3851173"/>
            <a:ext cx="922655" cy="5518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730"/>
              </a:spcBef>
              <a:tabLst>
                <a:tab pos="740410" algn="l"/>
              </a:tabLst>
            </a:pPr>
            <a:r>
              <a:rPr sz="1200" spc="-5" dirty="0">
                <a:latin typeface="Arial MT"/>
                <a:cs typeface="Arial MT"/>
              </a:rPr>
              <a:t>50	</a:t>
            </a:r>
            <a:r>
              <a:rPr sz="1800" spc="-7" baseline="2314" dirty="0">
                <a:latin typeface="Arial MT"/>
                <a:cs typeface="Arial MT"/>
              </a:rPr>
              <a:t>75</a:t>
            </a:r>
            <a:endParaRPr sz="1800" baseline="2314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spc="-5" dirty="0">
                <a:latin typeface="Arial MT"/>
                <a:cs typeface="Arial MT"/>
              </a:rPr>
              <a:t>Speed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(mph)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6018" y="3926552"/>
            <a:ext cx="2794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 MT"/>
                <a:cs typeface="Arial MT"/>
              </a:rPr>
              <a:t>100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187" y="3926552"/>
            <a:ext cx="1949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 MT"/>
                <a:cs typeface="Arial MT"/>
              </a:rPr>
              <a:t>25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0486" y="3926552"/>
            <a:ext cx="1104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2598" y="2230201"/>
            <a:ext cx="24936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84400" algn="l"/>
              </a:tabLst>
            </a:pPr>
            <a:r>
              <a:rPr sz="1200" spc="-5" dirty="0">
                <a:latin typeface="Arial MT"/>
                <a:cs typeface="Arial MT"/>
              </a:rPr>
              <a:t>Slow	</a:t>
            </a:r>
            <a:r>
              <a:rPr sz="1800" spc="-15" baseline="4629" dirty="0">
                <a:latin typeface="Arial MT"/>
                <a:cs typeface="Arial MT"/>
              </a:rPr>
              <a:t>F</a:t>
            </a:r>
            <a:r>
              <a:rPr sz="1800" spc="-7" baseline="4629" dirty="0">
                <a:latin typeface="Arial MT"/>
                <a:cs typeface="Arial MT"/>
              </a:rPr>
              <a:t>ast</a:t>
            </a:r>
            <a:endParaRPr sz="1800" baseline="4629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4109" y="3747395"/>
            <a:ext cx="1104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1613" y="2314135"/>
            <a:ext cx="1104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78088" y="2419358"/>
            <a:ext cx="3620135" cy="1461135"/>
            <a:chOff x="3478088" y="2419358"/>
            <a:chExt cx="3620135" cy="1461135"/>
          </a:xfrm>
        </p:grpSpPr>
        <p:sp>
          <p:nvSpPr>
            <p:cNvPr id="14" name="object 14"/>
            <p:cNvSpPr/>
            <p:nvPr/>
          </p:nvSpPr>
          <p:spPr>
            <a:xfrm>
              <a:off x="3491751" y="2433021"/>
              <a:ext cx="2155825" cy="1433830"/>
            </a:xfrm>
            <a:custGeom>
              <a:avLst/>
              <a:gdLst/>
              <a:ahLst/>
              <a:cxnLst/>
              <a:rect l="l" t="t" r="r" b="b"/>
              <a:pathLst>
                <a:path w="2155825" h="1433829">
                  <a:moveTo>
                    <a:pt x="0" y="0"/>
                  </a:moveTo>
                  <a:lnTo>
                    <a:pt x="718456" y="0"/>
                  </a:lnTo>
                  <a:lnTo>
                    <a:pt x="2155497" y="1433247"/>
                  </a:lnTo>
                </a:path>
              </a:pathLst>
            </a:custGeom>
            <a:ln w="2732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10208" y="2433021"/>
              <a:ext cx="2874010" cy="1433830"/>
            </a:xfrm>
            <a:custGeom>
              <a:avLst/>
              <a:gdLst/>
              <a:ahLst/>
              <a:cxnLst/>
              <a:rect l="l" t="t" r="r" b="b"/>
              <a:pathLst>
                <a:path w="2874009" h="1433829">
                  <a:moveTo>
                    <a:pt x="0" y="1433247"/>
                  </a:moveTo>
                  <a:lnTo>
                    <a:pt x="1437040" y="0"/>
                  </a:lnTo>
                  <a:lnTo>
                    <a:pt x="2873954" y="0"/>
                  </a:lnTo>
                </a:path>
              </a:pathLst>
            </a:custGeom>
            <a:ln w="27318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240" y="847725"/>
            <a:ext cx="8036559" cy="4292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Calibri"/>
                <a:cs typeface="Calibri"/>
              </a:rPr>
              <a:t>Complement</a:t>
            </a:r>
            <a:endParaRPr sz="32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buFont typeface="Arial MT"/>
              <a:buChar char="•"/>
              <a:tabLst>
                <a:tab pos="367665" algn="l"/>
                <a:tab pos="368300" algn="l"/>
                <a:tab pos="2261235" algn="l"/>
              </a:tabLst>
            </a:pPr>
            <a:r>
              <a:rPr sz="3200" spc="-5" dirty="0">
                <a:latin typeface="Calibri"/>
                <a:cs typeface="Calibri"/>
              </a:rPr>
              <a:t>Crisp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Sets:	</a:t>
            </a:r>
            <a:r>
              <a:rPr sz="3200" b="1" spc="-5" dirty="0">
                <a:latin typeface="Calibri"/>
                <a:cs typeface="Calibri"/>
              </a:rPr>
              <a:t>Who </a:t>
            </a:r>
            <a:r>
              <a:rPr sz="3200" spc="-5" dirty="0">
                <a:latin typeface="Calibri"/>
                <a:cs typeface="Calibri"/>
              </a:rPr>
              <a:t>does not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belong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the</a:t>
            </a:r>
            <a:r>
              <a:rPr sz="3200" spc="-5" dirty="0">
                <a:latin typeface="Calibri"/>
                <a:cs typeface="Calibri"/>
              </a:rPr>
              <a:t> set?</a:t>
            </a:r>
            <a:endParaRPr sz="3200">
              <a:latin typeface="Calibri"/>
              <a:cs typeface="Calibri"/>
            </a:endParaRPr>
          </a:p>
          <a:p>
            <a:pPr marL="368300" marR="1083310" indent="-342900">
              <a:lnSpc>
                <a:spcPts val="3080"/>
              </a:lnSpc>
              <a:spcBef>
                <a:spcPts val="735"/>
              </a:spcBef>
              <a:buFont typeface="Arial MT"/>
              <a:buChar char="•"/>
              <a:tabLst>
                <a:tab pos="367665" algn="l"/>
                <a:tab pos="368300" algn="l"/>
                <a:tab pos="2338705" algn="l"/>
              </a:tabLst>
            </a:pPr>
            <a:r>
              <a:rPr sz="3200" spc="-10" dirty="0">
                <a:latin typeface="Calibri"/>
                <a:cs typeface="Calibri"/>
              </a:rPr>
              <a:t>Fuzzy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Sets:	</a:t>
            </a:r>
            <a:r>
              <a:rPr sz="3200" b="1" spc="-5" dirty="0">
                <a:latin typeface="Calibri"/>
                <a:cs typeface="Calibri"/>
              </a:rPr>
              <a:t>How much </a:t>
            </a:r>
            <a:r>
              <a:rPr sz="3200" dirty="0">
                <a:latin typeface="Calibri"/>
                <a:cs typeface="Calibri"/>
              </a:rPr>
              <a:t>do </a:t>
            </a:r>
            <a:r>
              <a:rPr sz="3200" spc="-5" dirty="0">
                <a:latin typeface="Calibri"/>
                <a:cs typeface="Calibri"/>
              </a:rPr>
              <a:t>elements not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belong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set?</a:t>
            </a:r>
            <a:endParaRPr sz="3200">
              <a:latin typeface="Calibri"/>
              <a:cs typeface="Calibri"/>
            </a:endParaRPr>
          </a:p>
          <a:p>
            <a:pPr marL="368300" marR="692150" indent="-342900">
              <a:lnSpc>
                <a:spcPts val="3070"/>
              </a:lnSpc>
              <a:spcBef>
                <a:spcPts val="76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3200" spc="-10" dirty="0">
                <a:latin typeface="Calibri"/>
                <a:cs typeface="Calibri"/>
              </a:rPr>
              <a:t>Example: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have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set of</a:t>
            </a:r>
            <a:r>
              <a:rPr sz="3200" spc="-10" dirty="0">
                <a:latin typeface="Calibri"/>
                <a:cs typeface="Calibri"/>
              </a:rPr>
              <a:t> tall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men, its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complement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set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30" dirty="0">
                <a:latin typeface="Calibri"/>
                <a:cs typeface="Calibri"/>
              </a:rPr>
              <a:t>NOT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tall</a:t>
            </a:r>
            <a:r>
              <a:rPr sz="3200" dirty="0">
                <a:latin typeface="Calibri"/>
                <a:cs typeface="Calibri"/>
              </a:rPr>
              <a:t> men.</a:t>
            </a:r>
            <a:endParaRPr sz="3200">
              <a:latin typeface="Calibri"/>
              <a:cs typeface="Calibri"/>
            </a:endParaRPr>
          </a:p>
          <a:p>
            <a:pPr marL="368300" marR="17780" indent="-342900">
              <a:lnSpc>
                <a:spcPct val="80500"/>
              </a:lnSpc>
              <a:spcBef>
                <a:spcPts val="81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3200" dirty="0">
                <a:latin typeface="Calibri"/>
                <a:cs typeface="Calibri"/>
              </a:rPr>
              <a:t>If A is the </a:t>
            </a:r>
            <a:r>
              <a:rPr sz="3200" spc="-10" dirty="0">
                <a:latin typeface="Calibri"/>
                <a:cs typeface="Calibri"/>
              </a:rPr>
              <a:t>fuzzy </a:t>
            </a:r>
            <a:r>
              <a:rPr sz="3200" spc="-5" dirty="0">
                <a:latin typeface="Calibri"/>
                <a:cs typeface="Calibri"/>
              </a:rPr>
              <a:t>set, </a:t>
            </a:r>
            <a:r>
              <a:rPr sz="3200" dirty="0">
                <a:latin typeface="Calibri"/>
                <a:cs typeface="Calibri"/>
              </a:rPr>
              <a:t>its </a:t>
            </a:r>
            <a:r>
              <a:rPr sz="3200" spc="-10" dirty="0">
                <a:latin typeface="Calibri"/>
                <a:cs typeface="Calibri"/>
              </a:rPr>
              <a:t>complement </a:t>
            </a:r>
            <a:r>
              <a:rPr sz="3400" dirty="0">
                <a:latin typeface="Symbol"/>
                <a:cs typeface="Symbol"/>
              </a:rPr>
              <a:t>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can be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found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20" dirty="0">
                <a:latin typeface="Calibri"/>
                <a:cs typeface="Calibri"/>
              </a:rPr>
              <a:t>follows:</a:t>
            </a:r>
            <a:endParaRPr sz="3200">
              <a:latin typeface="Calibri"/>
              <a:cs typeface="Calibri"/>
            </a:endParaRPr>
          </a:p>
          <a:p>
            <a:pPr marL="425450">
              <a:lnSpc>
                <a:spcPct val="100000"/>
              </a:lnSpc>
              <a:spcBef>
                <a:spcPts val="1335"/>
              </a:spcBef>
            </a:pPr>
            <a:r>
              <a:rPr sz="3000" spc="-5" dirty="0">
                <a:latin typeface="Symbol"/>
                <a:cs typeface="Symbol"/>
              </a:rPr>
              <a:t></a:t>
            </a:r>
            <a:r>
              <a:rPr sz="3000" spc="-7" baseline="-20833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(x)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 1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Symbol"/>
                <a:cs typeface="Symbol"/>
              </a:rPr>
              <a:t>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Symbol"/>
                <a:cs typeface="Symbol"/>
              </a:rPr>
              <a:t></a:t>
            </a:r>
            <a:r>
              <a:rPr sz="3000" spc="-7" baseline="-20833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(x)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9557" y="55245"/>
            <a:ext cx="5561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Operations </a:t>
            </a:r>
            <a:r>
              <a:rPr sz="4400" spc="-5" dirty="0"/>
              <a:t>of</a:t>
            </a:r>
            <a:r>
              <a:rPr sz="4400" spc="-35" dirty="0"/>
              <a:t> </a:t>
            </a:r>
            <a:r>
              <a:rPr sz="4400" spc="-10" dirty="0"/>
              <a:t>Fuzzy</a:t>
            </a:r>
            <a:r>
              <a:rPr sz="4400" spc="-25" dirty="0"/>
              <a:t> </a:t>
            </a:r>
            <a:r>
              <a:rPr sz="4400" spc="-5" dirty="0"/>
              <a:t>Sets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3244" y="4072128"/>
            <a:ext cx="2677668" cy="26578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757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Defuzzification: </a:t>
            </a:r>
            <a:r>
              <a:rPr spc="-10" dirty="0"/>
              <a:t> Constructing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10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5670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Speed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20% Slow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70%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Fast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534280"/>
            <a:ext cx="797687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Find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centroids:</a:t>
            </a:r>
            <a:r>
              <a:rPr sz="3200" spc="-5" dirty="0">
                <a:latin typeface="Calibri"/>
                <a:cs typeface="Calibri"/>
              </a:rPr>
              <a:t> Location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where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membership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100%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32497" y="2253775"/>
            <a:ext cx="4311015" cy="1612900"/>
          </a:xfrm>
          <a:custGeom>
            <a:avLst/>
            <a:gdLst/>
            <a:ahLst/>
            <a:cxnLst/>
            <a:rect l="l" t="t" r="r" b="b"/>
            <a:pathLst>
              <a:path w="4311015" h="1612900">
                <a:moveTo>
                  <a:pt x="0" y="0"/>
                </a:moveTo>
                <a:lnTo>
                  <a:pt x="0" y="1612493"/>
                </a:lnTo>
                <a:lnTo>
                  <a:pt x="4310957" y="1612493"/>
                </a:lnTo>
              </a:path>
            </a:pathLst>
          </a:custGeom>
          <a:ln w="9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5857" y="3851173"/>
            <a:ext cx="922655" cy="5518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730"/>
              </a:spcBef>
              <a:tabLst>
                <a:tab pos="740410" algn="l"/>
              </a:tabLst>
            </a:pPr>
            <a:r>
              <a:rPr sz="1200" spc="-5" dirty="0">
                <a:latin typeface="Arial MT"/>
                <a:cs typeface="Arial MT"/>
              </a:rPr>
              <a:t>50	</a:t>
            </a:r>
            <a:r>
              <a:rPr sz="1800" spc="-7" baseline="2314" dirty="0">
                <a:latin typeface="Arial MT"/>
                <a:cs typeface="Arial MT"/>
              </a:rPr>
              <a:t>75</a:t>
            </a:r>
            <a:endParaRPr sz="1800" baseline="2314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spc="-5" dirty="0">
                <a:latin typeface="Arial MT"/>
                <a:cs typeface="Arial MT"/>
              </a:rPr>
              <a:t>Speed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(mph)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6018" y="3926552"/>
            <a:ext cx="2794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 MT"/>
                <a:cs typeface="Arial MT"/>
              </a:rPr>
              <a:t>100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187" y="3926552"/>
            <a:ext cx="1949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 MT"/>
                <a:cs typeface="Arial MT"/>
              </a:rPr>
              <a:t>25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0486" y="3926552"/>
            <a:ext cx="1104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2598" y="2230201"/>
            <a:ext cx="24936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84400" algn="l"/>
              </a:tabLst>
            </a:pPr>
            <a:r>
              <a:rPr sz="1200" spc="-5" dirty="0">
                <a:latin typeface="Arial MT"/>
                <a:cs typeface="Arial MT"/>
              </a:rPr>
              <a:t>Slow	</a:t>
            </a:r>
            <a:r>
              <a:rPr sz="1800" spc="-15" baseline="4629" dirty="0">
                <a:latin typeface="Arial MT"/>
                <a:cs typeface="Arial MT"/>
              </a:rPr>
              <a:t>F</a:t>
            </a:r>
            <a:r>
              <a:rPr sz="1800" spc="-7" baseline="4629" dirty="0">
                <a:latin typeface="Arial MT"/>
                <a:cs typeface="Arial MT"/>
              </a:rPr>
              <a:t>ast</a:t>
            </a:r>
            <a:endParaRPr sz="1800" baseline="4629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4109" y="3747395"/>
            <a:ext cx="1104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1613" y="2314135"/>
            <a:ext cx="1104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78088" y="2382011"/>
            <a:ext cx="3620135" cy="1497965"/>
            <a:chOff x="3478088" y="2382011"/>
            <a:chExt cx="3620135" cy="1497965"/>
          </a:xfrm>
        </p:grpSpPr>
        <p:sp>
          <p:nvSpPr>
            <p:cNvPr id="14" name="object 14"/>
            <p:cNvSpPr/>
            <p:nvPr/>
          </p:nvSpPr>
          <p:spPr>
            <a:xfrm>
              <a:off x="3491751" y="2433021"/>
              <a:ext cx="2155825" cy="1433830"/>
            </a:xfrm>
            <a:custGeom>
              <a:avLst/>
              <a:gdLst/>
              <a:ahLst/>
              <a:cxnLst/>
              <a:rect l="l" t="t" r="r" b="b"/>
              <a:pathLst>
                <a:path w="2155825" h="1433829">
                  <a:moveTo>
                    <a:pt x="0" y="0"/>
                  </a:moveTo>
                  <a:lnTo>
                    <a:pt x="718456" y="0"/>
                  </a:lnTo>
                  <a:lnTo>
                    <a:pt x="2155497" y="1433247"/>
                  </a:lnTo>
                </a:path>
              </a:pathLst>
            </a:custGeom>
            <a:ln w="2732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10208" y="2433021"/>
              <a:ext cx="2874010" cy="1433830"/>
            </a:xfrm>
            <a:custGeom>
              <a:avLst/>
              <a:gdLst/>
              <a:ahLst/>
              <a:cxnLst/>
              <a:rect l="l" t="t" r="r" b="b"/>
              <a:pathLst>
                <a:path w="2874009" h="1433829">
                  <a:moveTo>
                    <a:pt x="0" y="1433247"/>
                  </a:moveTo>
                  <a:lnTo>
                    <a:pt x="1437040" y="0"/>
                  </a:lnTo>
                  <a:lnTo>
                    <a:pt x="2873954" y="0"/>
                  </a:lnTo>
                </a:path>
              </a:pathLst>
            </a:custGeom>
            <a:ln w="27318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34612" y="2382011"/>
              <a:ext cx="1562100" cy="1428750"/>
            </a:xfrm>
            <a:custGeom>
              <a:avLst/>
              <a:gdLst/>
              <a:ahLst/>
              <a:cxnLst/>
              <a:rect l="l" t="t" r="r" b="b"/>
              <a:pathLst>
                <a:path w="1562100" h="1428750">
                  <a:moveTo>
                    <a:pt x="114300" y="57150"/>
                  </a:moveTo>
                  <a:lnTo>
                    <a:pt x="57150" y="0"/>
                  </a:lnTo>
                  <a:lnTo>
                    <a:pt x="0" y="57150"/>
                  </a:lnTo>
                  <a:lnTo>
                    <a:pt x="38100" y="95250"/>
                  </a:lnTo>
                  <a:lnTo>
                    <a:pt x="38100" y="1314450"/>
                  </a:lnTo>
                  <a:lnTo>
                    <a:pt x="0" y="1314450"/>
                  </a:lnTo>
                  <a:lnTo>
                    <a:pt x="57150" y="1428750"/>
                  </a:lnTo>
                  <a:lnTo>
                    <a:pt x="104775" y="1333500"/>
                  </a:lnTo>
                  <a:lnTo>
                    <a:pt x="114300" y="1314450"/>
                  </a:lnTo>
                  <a:lnTo>
                    <a:pt x="76200" y="1314450"/>
                  </a:lnTo>
                  <a:lnTo>
                    <a:pt x="76200" y="114300"/>
                  </a:lnTo>
                  <a:lnTo>
                    <a:pt x="76200" y="95250"/>
                  </a:lnTo>
                  <a:lnTo>
                    <a:pt x="114300" y="57150"/>
                  </a:lnTo>
                  <a:close/>
                </a:path>
                <a:path w="1562100" h="1428750">
                  <a:moveTo>
                    <a:pt x="1562100" y="57150"/>
                  </a:moveTo>
                  <a:lnTo>
                    <a:pt x="1504950" y="0"/>
                  </a:lnTo>
                  <a:lnTo>
                    <a:pt x="1447800" y="57150"/>
                  </a:lnTo>
                  <a:lnTo>
                    <a:pt x="1485900" y="95250"/>
                  </a:lnTo>
                  <a:lnTo>
                    <a:pt x="1485900" y="1314450"/>
                  </a:lnTo>
                  <a:lnTo>
                    <a:pt x="1447800" y="1314450"/>
                  </a:lnTo>
                  <a:lnTo>
                    <a:pt x="1504950" y="1428750"/>
                  </a:lnTo>
                  <a:lnTo>
                    <a:pt x="1552575" y="1333500"/>
                  </a:lnTo>
                  <a:lnTo>
                    <a:pt x="1562100" y="1314450"/>
                  </a:lnTo>
                  <a:lnTo>
                    <a:pt x="1524000" y="1314450"/>
                  </a:lnTo>
                  <a:lnTo>
                    <a:pt x="1524000" y="114300"/>
                  </a:lnTo>
                  <a:lnTo>
                    <a:pt x="1524000" y="95250"/>
                  </a:lnTo>
                  <a:lnTo>
                    <a:pt x="15621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757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Defuzzification: </a:t>
            </a:r>
            <a:r>
              <a:rPr spc="-10" dirty="0"/>
              <a:t> Constructing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10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4043"/>
            <a:ext cx="56705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Speed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20% Slow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70% </a:t>
            </a:r>
            <a:r>
              <a:rPr sz="3200" spc="-30" dirty="0">
                <a:latin typeface="Calibri"/>
                <a:cs typeface="Calibri"/>
              </a:rPr>
              <a:t>Fast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296536"/>
            <a:ext cx="13887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Sp</a:t>
            </a:r>
            <a:r>
              <a:rPr sz="3200" dirty="0">
                <a:latin typeface="Calibri"/>
                <a:cs typeface="Calibri"/>
              </a:rPr>
              <a:t>eed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32497" y="2253775"/>
            <a:ext cx="4311015" cy="1612900"/>
          </a:xfrm>
          <a:custGeom>
            <a:avLst/>
            <a:gdLst/>
            <a:ahLst/>
            <a:cxnLst/>
            <a:rect l="l" t="t" r="r" b="b"/>
            <a:pathLst>
              <a:path w="4311015" h="1612900">
                <a:moveTo>
                  <a:pt x="0" y="0"/>
                </a:moveTo>
                <a:lnTo>
                  <a:pt x="0" y="1612493"/>
                </a:lnTo>
                <a:lnTo>
                  <a:pt x="4310957" y="1612493"/>
                </a:lnTo>
              </a:path>
            </a:pathLst>
          </a:custGeom>
          <a:ln w="9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64994" y="3851173"/>
            <a:ext cx="4264025" cy="149606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087755">
              <a:lnSpc>
                <a:spcPct val="100000"/>
              </a:lnSpc>
              <a:spcBef>
                <a:spcPts val="730"/>
              </a:spcBef>
              <a:tabLst>
                <a:tab pos="1756410" algn="l"/>
                <a:tab pos="2475230" algn="l"/>
                <a:tab pos="3201035" algn="l"/>
                <a:tab pos="3873500" algn="l"/>
              </a:tabLst>
            </a:pPr>
            <a:r>
              <a:rPr sz="1800" spc="-7" baseline="2314" dirty="0">
                <a:latin typeface="Arial MT"/>
                <a:cs typeface="Arial MT"/>
              </a:rPr>
              <a:t>0	25	</a:t>
            </a:r>
            <a:r>
              <a:rPr sz="1200" spc="-5" dirty="0">
                <a:latin typeface="Arial MT"/>
                <a:cs typeface="Arial MT"/>
              </a:rPr>
              <a:t>50	</a:t>
            </a:r>
            <a:r>
              <a:rPr sz="1800" spc="-7" baseline="2314" dirty="0">
                <a:latin typeface="Arial MT"/>
                <a:cs typeface="Arial MT"/>
              </a:rPr>
              <a:t>75	100</a:t>
            </a:r>
            <a:endParaRPr sz="1800" baseline="2314">
              <a:latin typeface="Arial MT"/>
              <a:cs typeface="Arial MT"/>
            </a:endParaRPr>
          </a:p>
          <a:p>
            <a:pPr marL="2473325">
              <a:lnSpc>
                <a:spcPts val="1125"/>
              </a:lnSpc>
              <a:spcBef>
                <a:spcPts val="635"/>
              </a:spcBef>
            </a:pPr>
            <a:r>
              <a:rPr sz="1200" spc="-5" dirty="0">
                <a:latin typeface="Arial MT"/>
                <a:cs typeface="Arial MT"/>
              </a:rPr>
              <a:t>Speed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(mph)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3525"/>
              </a:lnSpc>
            </a:pPr>
            <a:r>
              <a:rPr sz="3200" dirty="0">
                <a:latin typeface="Calibri"/>
                <a:cs typeface="Calibri"/>
              </a:rPr>
              <a:t>=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weighted</a:t>
            </a:r>
            <a:r>
              <a:rPr sz="3200" spc="-25" dirty="0">
                <a:latin typeface="Calibri"/>
                <a:cs typeface="Calibri"/>
              </a:rPr>
              <a:t> average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mean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200" dirty="0">
                <a:latin typeface="Calibri"/>
                <a:cs typeface="Calibri"/>
              </a:rPr>
              <a:t>=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92D050"/>
                </a:solidFill>
                <a:latin typeface="Calibri"/>
                <a:cs typeface="Calibri"/>
              </a:rPr>
              <a:t>0.2</a:t>
            </a:r>
            <a:r>
              <a:rPr sz="3200" spc="-5" dirty="0">
                <a:latin typeface="Calibri"/>
                <a:cs typeface="Calibri"/>
              </a:rPr>
              <a:t>*25+...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2598" y="2230201"/>
            <a:ext cx="24936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84400" algn="l"/>
              </a:tabLst>
            </a:pPr>
            <a:r>
              <a:rPr sz="1200" spc="-5" dirty="0">
                <a:latin typeface="Arial MT"/>
                <a:cs typeface="Arial MT"/>
              </a:rPr>
              <a:t>Slow	</a:t>
            </a:r>
            <a:r>
              <a:rPr sz="1800" spc="-15" baseline="4629" dirty="0">
                <a:latin typeface="Arial MT"/>
                <a:cs typeface="Arial MT"/>
              </a:rPr>
              <a:t>F</a:t>
            </a:r>
            <a:r>
              <a:rPr sz="1800" spc="-7" baseline="4629" dirty="0">
                <a:latin typeface="Arial MT"/>
                <a:cs typeface="Arial MT"/>
              </a:rPr>
              <a:t>ast</a:t>
            </a:r>
            <a:endParaRPr sz="1800" baseline="4629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4109" y="3747395"/>
            <a:ext cx="1104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1613" y="2314135"/>
            <a:ext cx="1104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24961" y="2382011"/>
            <a:ext cx="3973195" cy="1497965"/>
            <a:chOff x="3124961" y="2382011"/>
            <a:chExt cx="3973195" cy="1497965"/>
          </a:xfrm>
        </p:grpSpPr>
        <p:sp>
          <p:nvSpPr>
            <p:cNvPr id="11" name="object 11"/>
            <p:cNvSpPr/>
            <p:nvPr/>
          </p:nvSpPr>
          <p:spPr>
            <a:xfrm>
              <a:off x="3491751" y="2433021"/>
              <a:ext cx="2155825" cy="1433830"/>
            </a:xfrm>
            <a:custGeom>
              <a:avLst/>
              <a:gdLst/>
              <a:ahLst/>
              <a:cxnLst/>
              <a:rect l="l" t="t" r="r" b="b"/>
              <a:pathLst>
                <a:path w="2155825" h="1433829">
                  <a:moveTo>
                    <a:pt x="0" y="0"/>
                  </a:moveTo>
                  <a:lnTo>
                    <a:pt x="718456" y="0"/>
                  </a:lnTo>
                  <a:lnTo>
                    <a:pt x="2155497" y="1433247"/>
                  </a:lnTo>
                </a:path>
              </a:pathLst>
            </a:custGeom>
            <a:ln w="2732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10208" y="2433021"/>
              <a:ext cx="2874010" cy="1433830"/>
            </a:xfrm>
            <a:custGeom>
              <a:avLst/>
              <a:gdLst/>
              <a:ahLst/>
              <a:cxnLst/>
              <a:rect l="l" t="t" r="r" b="b"/>
              <a:pathLst>
                <a:path w="2874009" h="1433829">
                  <a:moveTo>
                    <a:pt x="0" y="1433247"/>
                  </a:moveTo>
                  <a:lnTo>
                    <a:pt x="1437040" y="0"/>
                  </a:lnTo>
                  <a:lnTo>
                    <a:pt x="2873954" y="0"/>
                  </a:lnTo>
                </a:path>
              </a:pathLst>
            </a:custGeom>
            <a:ln w="27318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34611" y="2382011"/>
              <a:ext cx="114300" cy="1428750"/>
            </a:xfrm>
            <a:custGeom>
              <a:avLst/>
              <a:gdLst/>
              <a:ahLst/>
              <a:cxnLst/>
              <a:rect l="l" t="t" r="r" b="b"/>
              <a:pathLst>
                <a:path w="114300" h="1428750">
                  <a:moveTo>
                    <a:pt x="38100" y="1314450"/>
                  </a:moveTo>
                  <a:lnTo>
                    <a:pt x="0" y="1314450"/>
                  </a:lnTo>
                  <a:lnTo>
                    <a:pt x="57150" y="1428750"/>
                  </a:lnTo>
                  <a:lnTo>
                    <a:pt x="104775" y="1333500"/>
                  </a:lnTo>
                  <a:lnTo>
                    <a:pt x="38100" y="1333500"/>
                  </a:lnTo>
                  <a:lnTo>
                    <a:pt x="38100" y="1314450"/>
                  </a:lnTo>
                  <a:close/>
                </a:path>
                <a:path w="114300" h="1428750">
                  <a:moveTo>
                    <a:pt x="38100" y="95250"/>
                  </a:moveTo>
                  <a:lnTo>
                    <a:pt x="38100" y="1333500"/>
                  </a:lnTo>
                  <a:lnTo>
                    <a:pt x="76200" y="1333500"/>
                  </a:lnTo>
                  <a:lnTo>
                    <a:pt x="76200" y="114300"/>
                  </a:lnTo>
                  <a:lnTo>
                    <a:pt x="57150" y="114300"/>
                  </a:lnTo>
                  <a:lnTo>
                    <a:pt x="38100" y="95250"/>
                  </a:lnTo>
                  <a:close/>
                </a:path>
                <a:path w="114300" h="1428750">
                  <a:moveTo>
                    <a:pt x="114300" y="1314450"/>
                  </a:moveTo>
                  <a:lnTo>
                    <a:pt x="76200" y="1314450"/>
                  </a:lnTo>
                  <a:lnTo>
                    <a:pt x="76200" y="1333500"/>
                  </a:lnTo>
                  <a:lnTo>
                    <a:pt x="104775" y="1333500"/>
                  </a:lnTo>
                  <a:lnTo>
                    <a:pt x="114300" y="1314450"/>
                  </a:lnTo>
                  <a:close/>
                </a:path>
                <a:path w="114300" h="1428750">
                  <a:moveTo>
                    <a:pt x="76200" y="57150"/>
                  </a:moveTo>
                  <a:lnTo>
                    <a:pt x="38100" y="57150"/>
                  </a:lnTo>
                  <a:lnTo>
                    <a:pt x="38100" y="95250"/>
                  </a:lnTo>
                  <a:lnTo>
                    <a:pt x="57150" y="114300"/>
                  </a:lnTo>
                  <a:lnTo>
                    <a:pt x="76200" y="95250"/>
                  </a:lnTo>
                  <a:lnTo>
                    <a:pt x="76200" y="57150"/>
                  </a:lnTo>
                  <a:close/>
                </a:path>
                <a:path w="114300" h="1428750">
                  <a:moveTo>
                    <a:pt x="76200" y="95250"/>
                  </a:moveTo>
                  <a:lnTo>
                    <a:pt x="57150" y="114300"/>
                  </a:lnTo>
                  <a:lnTo>
                    <a:pt x="76200" y="114300"/>
                  </a:lnTo>
                  <a:lnTo>
                    <a:pt x="76200" y="95250"/>
                  </a:lnTo>
                  <a:close/>
                </a:path>
                <a:path w="114300" h="1428750">
                  <a:moveTo>
                    <a:pt x="57150" y="0"/>
                  </a:moveTo>
                  <a:lnTo>
                    <a:pt x="0" y="57150"/>
                  </a:lnTo>
                  <a:lnTo>
                    <a:pt x="38100" y="95250"/>
                  </a:lnTo>
                  <a:lnTo>
                    <a:pt x="38100" y="57150"/>
                  </a:lnTo>
                  <a:lnTo>
                    <a:pt x="114300" y="57150"/>
                  </a:lnTo>
                  <a:lnTo>
                    <a:pt x="57150" y="0"/>
                  </a:lnTo>
                  <a:close/>
                </a:path>
                <a:path w="114300" h="1428750">
                  <a:moveTo>
                    <a:pt x="114300" y="57150"/>
                  </a:moveTo>
                  <a:lnTo>
                    <a:pt x="76200" y="57150"/>
                  </a:lnTo>
                  <a:lnTo>
                    <a:pt x="76200" y="95250"/>
                  </a:lnTo>
                  <a:lnTo>
                    <a:pt x="1143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4961" y="3525011"/>
              <a:ext cx="990600" cy="114300"/>
            </a:xfrm>
            <a:custGeom>
              <a:avLst/>
              <a:gdLst/>
              <a:ahLst/>
              <a:cxnLst/>
              <a:rect l="l" t="t" r="r" b="b"/>
              <a:pathLst>
                <a:path w="990600" h="114300">
                  <a:moveTo>
                    <a:pt x="381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38100"/>
                  </a:lnTo>
                  <a:close/>
                </a:path>
                <a:path w="990600" h="114300">
                  <a:moveTo>
                    <a:pt x="114300" y="38100"/>
                  </a:moveTo>
                  <a:lnTo>
                    <a:pt x="76200" y="38100"/>
                  </a:lnTo>
                  <a:lnTo>
                    <a:pt x="7620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990600" h="114300">
                  <a:moveTo>
                    <a:pt x="190500" y="38100"/>
                  </a:moveTo>
                  <a:lnTo>
                    <a:pt x="152400" y="38100"/>
                  </a:lnTo>
                  <a:lnTo>
                    <a:pt x="152400" y="76200"/>
                  </a:lnTo>
                  <a:lnTo>
                    <a:pt x="190500" y="76200"/>
                  </a:lnTo>
                  <a:lnTo>
                    <a:pt x="190500" y="38100"/>
                  </a:lnTo>
                  <a:close/>
                </a:path>
                <a:path w="990600" h="114300">
                  <a:moveTo>
                    <a:pt x="266700" y="38100"/>
                  </a:moveTo>
                  <a:lnTo>
                    <a:pt x="228600" y="38100"/>
                  </a:lnTo>
                  <a:lnTo>
                    <a:pt x="228600" y="76200"/>
                  </a:lnTo>
                  <a:lnTo>
                    <a:pt x="266700" y="76200"/>
                  </a:lnTo>
                  <a:lnTo>
                    <a:pt x="266700" y="38100"/>
                  </a:lnTo>
                  <a:close/>
                </a:path>
                <a:path w="990600" h="114300">
                  <a:moveTo>
                    <a:pt x="342900" y="38100"/>
                  </a:moveTo>
                  <a:lnTo>
                    <a:pt x="304800" y="38100"/>
                  </a:lnTo>
                  <a:lnTo>
                    <a:pt x="304800" y="76200"/>
                  </a:lnTo>
                  <a:lnTo>
                    <a:pt x="342900" y="76200"/>
                  </a:lnTo>
                  <a:lnTo>
                    <a:pt x="342900" y="38100"/>
                  </a:lnTo>
                  <a:close/>
                </a:path>
                <a:path w="990600" h="114300">
                  <a:moveTo>
                    <a:pt x="419100" y="38100"/>
                  </a:moveTo>
                  <a:lnTo>
                    <a:pt x="381000" y="38100"/>
                  </a:lnTo>
                  <a:lnTo>
                    <a:pt x="381000" y="76200"/>
                  </a:lnTo>
                  <a:lnTo>
                    <a:pt x="419100" y="76200"/>
                  </a:lnTo>
                  <a:lnTo>
                    <a:pt x="419100" y="38100"/>
                  </a:lnTo>
                  <a:close/>
                </a:path>
                <a:path w="990600" h="114300">
                  <a:moveTo>
                    <a:pt x="495300" y="38100"/>
                  </a:moveTo>
                  <a:lnTo>
                    <a:pt x="457200" y="38100"/>
                  </a:lnTo>
                  <a:lnTo>
                    <a:pt x="457200" y="76200"/>
                  </a:lnTo>
                  <a:lnTo>
                    <a:pt x="495300" y="76200"/>
                  </a:lnTo>
                  <a:lnTo>
                    <a:pt x="495300" y="38100"/>
                  </a:lnTo>
                  <a:close/>
                </a:path>
                <a:path w="990600" h="114300">
                  <a:moveTo>
                    <a:pt x="571500" y="38100"/>
                  </a:moveTo>
                  <a:lnTo>
                    <a:pt x="533400" y="38100"/>
                  </a:lnTo>
                  <a:lnTo>
                    <a:pt x="533400" y="76200"/>
                  </a:lnTo>
                  <a:lnTo>
                    <a:pt x="571500" y="76200"/>
                  </a:lnTo>
                  <a:lnTo>
                    <a:pt x="571500" y="38100"/>
                  </a:lnTo>
                  <a:close/>
                </a:path>
                <a:path w="990600" h="114300">
                  <a:moveTo>
                    <a:pt x="647700" y="38100"/>
                  </a:moveTo>
                  <a:lnTo>
                    <a:pt x="609600" y="38100"/>
                  </a:lnTo>
                  <a:lnTo>
                    <a:pt x="609600" y="76200"/>
                  </a:lnTo>
                  <a:lnTo>
                    <a:pt x="647700" y="76200"/>
                  </a:lnTo>
                  <a:lnTo>
                    <a:pt x="647700" y="38100"/>
                  </a:lnTo>
                  <a:close/>
                </a:path>
                <a:path w="990600" h="114300">
                  <a:moveTo>
                    <a:pt x="723900" y="38100"/>
                  </a:moveTo>
                  <a:lnTo>
                    <a:pt x="685800" y="38100"/>
                  </a:lnTo>
                  <a:lnTo>
                    <a:pt x="685800" y="76200"/>
                  </a:lnTo>
                  <a:lnTo>
                    <a:pt x="723900" y="76200"/>
                  </a:lnTo>
                  <a:lnTo>
                    <a:pt x="723900" y="38100"/>
                  </a:lnTo>
                  <a:close/>
                </a:path>
                <a:path w="990600" h="114300">
                  <a:moveTo>
                    <a:pt x="800100" y="38100"/>
                  </a:moveTo>
                  <a:lnTo>
                    <a:pt x="762000" y="38100"/>
                  </a:lnTo>
                  <a:lnTo>
                    <a:pt x="762000" y="76200"/>
                  </a:lnTo>
                  <a:lnTo>
                    <a:pt x="800100" y="76200"/>
                  </a:lnTo>
                  <a:lnTo>
                    <a:pt x="800100" y="38100"/>
                  </a:lnTo>
                  <a:close/>
                </a:path>
                <a:path w="990600" h="114300">
                  <a:moveTo>
                    <a:pt x="876300" y="0"/>
                  </a:moveTo>
                  <a:lnTo>
                    <a:pt x="876300" y="114300"/>
                  </a:lnTo>
                  <a:lnTo>
                    <a:pt x="990600" y="57150"/>
                  </a:lnTo>
                  <a:lnTo>
                    <a:pt x="876300" y="0"/>
                  </a:lnTo>
                  <a:close/>
                </a:path>
                <a:path w="990600" h="114300">
                  <a:moveTo>
                    <a:pt x="876300" y="38100"/>
                  </a:moveTo>
                  <a:lnTo>
                    <a:pt x="838200" y="38100"/>
                  </a:lnTo>
                  <a:lnTo>
                    <a:pt x="838200" y="76200"/>
                  </a:lnTo>
                  <a:lnTo>
                    <a:pt x="876300" y="76200"/>
                  </a:lnTo>
                  <a:lnTo>
                    <a:pt x="876300" y="3810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757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Defuzzification: </a:t>
            </a:r>
            <a:r>
              <a:rPr spc="-10" dirty="0"/>
              <a:t> Constructing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10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4594"/>
            <a:ext cx="5670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Speed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20% Slow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70%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Fast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287773"/>
            <a:ext cx="13887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Sp</a:t>
            </a:r>
            <a:r>
              <a:rPr sz="3200" dirty="0">
                <a:latin typeface="Calibri"/>
                <a:cs typeface="Calibri"/>
              </a:rPr>
              <a:t>eed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32497" y="2253775"/>
            <a:ext cx="4311015" cy="1612900"/>
          </a:xfrm>
          <a:custGeom>
            <a:avLst/>
            <a:gdLst/>
            <a:ahLst/>
            <a:cxnLst/>
            <a:rect l="l" t="t" r="r" b="b"/>
            <a:pathLst>
              <a:path w="4311015" h="1612900">
                <a:moveTo>
                  <a:pt x="0" y="0"/>
                </a:moveTo>
                <a:lnTo>
                  <a:pt x="0" y="1612493"/>
                </a:lnTo>
                <a:lnTo>
                  <a:pt x="4310957" y="1612493"/>
                </a:lnTo>
              </a:path>
            </a:pathLst>
          </a:custGeom>
          <a:ln w="9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64994" y="3851173"/>
            <a:ext cx="4668520" cy="202374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087755">
              <a:lnSpc>
                <a:spcPct val="100000"/>
              </a:lnSpc>
              <a:spcBef>
                <a:spcPts val="730"/>
              </a:spcBef>
              <a:tabLst>
                <a:tab pos="1756410" algn="l"/>
                <a:tab pos="2475230" algn="l"/>
                <a:tab pos="3201035" algn="l"/>
                <a:tab pos="3873500" algn="l"/>
              </a:tabLst>
            </a:pPr>
            <a:r>
              <a:rPr sz="1800" spc="-7" baseline="2314" dirty="0">
                <a:latin typeface="Arial MT"/>
                <a:cs typeface="Arial MT"/>
              </a:rPr>
              <a:t>0	25	</a:t>
            </a:r>
            <a:r>
              <a:rPr sz="1200" spc="-5" dirty="0">
                <a:latin typeface="Arial MT"/>
                <a:cs typeface="Arial MT"/>
              </a:rPr>
              <a:t>50	</a:t>
            </a:r>
            <a:r>
              <a:rPr sz="1800" spc="-7" baseline="2314" dirty="0">
                <a:latin typeface="Arial MT"/>
                <a:cs typeface="Arial MT"/>
              </a:rPr>
              <a:t>75	100</a:t>
            </a:r>
            <a:endParaRPr sz="1800" baseline="2314">
              <a:latin typeface="Arial MT"/>
              <a:cs typeface="Arial MT"/>
            </a:endParaRPr>
          </a:p>
          <a:p>
            <a:pPr marL="2473325">
              <a:lnSpc>
                <a:spcPts val="1090"/>
              </a:lnSpc>
              <a:spcBef>
                <a:spcPts val="635"/>
              </a:spcBef>
            </a:pPr>
            <a:r>
              <a:rPr sz="1200" spc="-5" dirty="0">
                <a:latin typeface="Arial MT"/>
                <a:cs typeface="Arial MT"/>
              </a:rPr>
              <a:t>Speed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(mph)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3490"/>
              </a:lnSpc>
            </a:pPr>
            <a:r>
              <a:rPr sz="3200" dirty="0">
                <a:latin typeface="Calibri"/>
                <a:cs typeface="Calibri"/>
              </a:rPr>
              <a:t>=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weighted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mean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200" dirty="0">
                <a:latin typeface="Calibri"/>
                <a:cs typeface="Calibri"/>
              </a:rPr>
              <a:t>=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92D050"/>
                </a:solidFill>
                <a:latin typeface="Calibri"/>
                <a:cs typeface="Calibri"/>
              </a:rPr>
              <a:t>0.2</a:t>
            </a:r>
            <a:r>
              <a:rPr sz="3200" spc="-5" dirty="0">
                <a:latin typeface="Calibri"/>
                <a:cs typeface="Calibri"/>
              </a:rPr>
              <a:t>*25+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0.7</a:t>
            </a:r>
            <a:r>
              <a:rPr sz="3200" spc="-5" dirty="0">
                <a:latin typeface="Calibri"/>
                <a:cs typeface="Calibri"/>
              </a:rPr>
              <a:t>*75)/(</a:t>
            </a:r>
            <a:r>
              <a:rPr sz="3200" spc="-5" dirty="0">
                <a:solidFill>
                  <a:srgbClr val="92D050"/>
                </a:solidFill>
                <a:latin typeface="Calibri"/>
                <a:cs typeface="Calibri"/>
              </a:rPr>
              <a:t>0.2</a:t>
            </a:r>
            <a:r>
              <a:rPr sz="3200" spc="-5" dirty="0">
                <a:latin typeface="Calibri"/>
                <a:cs typeface="Calibri"/>
              </a:rPr>
              <a:t>+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0.7</a:t>
            </a:r>
            <a:r>
              <a:rPr sz="3200" spc="-5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3200" dirty="0">
                <a:latin typeface="Calibri"/>
                <a:cs typeface="Calibri"/>
              </a:rPr>
              <a:t>=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63.8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mph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2598" y="2230201"/>
            <a:ext cx="24936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84400" algn="l"/>
              </a:tabLst>
            </a:pPr>
            <a:r>
              <a:rPr sz="1200" spc="-5" dirty="0">
                <a:latin typeface="Arial MT"/>
                <a:cs typeface="Arial MT"/>
              </a:rPr>
              <a:t>Slow	</a:t>
            </a:r>
            <a:r>
              <a:rPr sz="1800" spc="-15" baseline="4629" dirty="0">
                <a:latin typeface="Arial MT"/>
                <a:cs typeface="Arial MT"/>
              </a:rPr>
              <a:t>F</a:t>
            </a:r>
            <a:r>
              <a:rPr sz="1800" spc="-7" baseline="4629" dirty="0">
                <a:latin typeface="Arial MT"/>
                <a:cs typeface="Arial MT"/>
              </a:rPr>
              <a:t>ast</a:t>
            </a:r>
            <a:endParaRPr sz="1800" baseline="4629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4109" y="3747395"/>
            <a:ext cx="1104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1613" y="2314135"/>
            <a:ext cx="1104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24961" y="2382011"/>
            <a:ext cx="3973195" cy="1497965"/>
            <a:chOff x="3124961" y="2382011"/>
            <a:chExt cx="3973195" cy="1497965"/>
          </a:xfrm>
        </p:grpSpPr>
        <p:sp>
          <p:nvSpPr>
            <p:cNvPr id="11" name="object 11"/>
            <p:cNvSpPr/>
            <p:nvPr/>
          </p:nvSpPr>
          <p:spPr>
            <a:xfrm>
              <a:off x="3491751" y="2433021"/>
              <a:ext cx="2155825" cy="1433830"/>
            </a:xfrm>
            <a:custGeom>
              <a:avLst/>
              <a:gdLst/>
              <a:ahLst/>
              <a:cxnLst/>
              <a:rect l="l" t="t" r="r" b="b"/>
              <a:pathLst>
                <a:path w="2155825" h="1433829">
                  <a:moveTo>
                    <a:pt x="0" y="0"/>
                  </a:moveTo>
                  <a:lnTo>
                    <a:pt x="718456" y="0"/>
                  </a:lnTo>
                  <a:lnTo>
                    <a:pt x="2155497" y="1433247"/>
                  </a:lnTo>
                </a:path>
              </a:pathLst>
            </a:custGeom>
            <a:ln w="2732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10208" y="2433021"/>
              <a:ext cx="2874010" cy="1433830"/>
            </a:xfrm>
            <a:custGeom>
              <a:avLst/>
              <a:gdLst/>
              <a:ahLst/>
              <a:cxnLst/>
              <a:rect l="l" t="t" r="r" b="b"/>
              <a:pathLst>
                <a:path w="2874009" h="1433829">
                  <a:moveTo>
                    <a:pt x="0" y="1433247"/>
                  </a:moveTo>
                  <a:lnTo>
                    <a:pt x="1437040" y="0"/>
                  </a:lnTo>
                  <a:lnTo>
                    <a:pt x="2873954" y="0"/>
                  </a:lnTo>
                </a:path>
              </a:pathLst>
            </a:custGeom>
            <a:ln w="27318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34612" y="2382011"/>
              <a:ext cx="1562100" cy="1428750"/>
            </a:xfrm>
            <a:custGeom>
              <a:avLst/>
              <a:gdLst/>
              <a:ahLst/>
              <a:cxnLst/>
              <a:rect l="l" t="t" r="r" b="b"/>
              <a:pathLst>
                <a:path w="1562100" h="1428750">
                  <a:moveTo>
                    <a:pt x="114300" y="57150"/>
                  </a:moveTo>
                  <a:lnTo>
                    <a:pt x="57150" y="0"/>
                  </a:lnTo>
                  <a:lnTo>
                    <a:pt x="0" y="57150"/>
                  </a:lnTo>
                  <a:lnTo>
                    <a:pt x="38100" y="95250"/>
                  </a:lnTo>
                  <a:lnTo>
                    <a:pt x="38100" y="1314450"/>
                  </a:lnTo>
                  <a:lnTo>
                    <a:pt x="0" y="1314450"/>
                  </a:lnTo>
                  <a:lnTo>
                    <a:pt x="57150" y="1428750"/>
                  </a:lnTo>
                  <a:lnTo>
                    <a:pt x="104775" y="1333500"/>
                  </a:lnTo>
                  <a:lnTo>
                    <a:pt x="114300" y="1314450"/>
                  </a:lnTo>
                  <a:lnTo>
                    <a:pt x="76200" y="1314450"/>
                  </a:lnTo>
                  <a:lnTo>
                    <a:pt x="76200" y="114300"/>
                  </a:lnTo>
                  <a:lnTo>
                    <a:pt x="76200" y="95250"/>
                  </a:lnTo>
                  <a:lnTo>
                    <a:pt x="114300" y="57150"/>
                  </a:lnTo>
                  <a:close/>
                </a:path>
                <a:path w="1562100" h="1428750">
                  <a:moveTo>
                    <a:pt x="1562100" y="57150"/>
                  </a:moveTo>
                  <a:lnTo>
                    <a:pt x="1504950" y="0"/>
                  </a:lnTo>
                  <a:lnTo>
                    <a:pt x="1447800" y="57150"/>
                  </a:lnTo>
                  <a:lnTo>
                    <a:pt x="1485900" y="95250"/>
                  </a:lnTo>
                  <a:lnTo>
                    <a:pt x="1485900" y="1314450"/>
                  </a:lnTo>
                  <a:lnTo>
                    <a:pt x="1447800" y="1314450"/>
                  </a:lnTo>
                  <a:lnTo>
                    <a:pt x="1504950" y="1428750"/>
                  </a:lnTo>
                  <a:lnTo>
                    <a:pt x="1552575" y="1333500"/>
                  </a:lnTo>
                  <a:lnTo>
                    <a:pt x="1562100" y="1314450"/>
                  </a:lnTo>
                  <a:lnTo>
                    <a:pt x="1524000" y="1314450"/>
                  </a:lnTo>
                  <a:lnTo>
                    <a:pt x="1524000" y="114300"/>
                  </a:lnTo>
                  <a:lnTo>
                    <a:pt x="1524000" y="95250"/>
                  </a:lnTo>
                  <a:lnTo>
                    <a:pt x="15621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4961" y="3525011"/>
              <a:ext cx="990600" cy="114300"/>
            </a:xfrm>
            <a:custGeom>
              <a:avLst/>
              <a:gdLst/>
              <a:ahLst/>
              <a:cxnLst/>
              <a:rect l="l" t="t" r="r" b="b"/>
              <a:pathLst>
                <a:path w="990600" h="114300">
                  <a:moveTo>
                    <a:pt x="381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38100"/>
                  </a:lnTo>
                  <a:close/>
                </a:path>
                <a:path w="990600" h="114300">
                  <a:moveTo>
                    <a:pt x="114300" y="38100"/>
                  </a:moveTo>
                  <a:lnTo>
                    <a:pt x="76200" y="38100"/>
                  </a:lnTo>
                  <a:lnTo>
                    <a:pt x="7620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990600" h="114300">
                  <a:moveTo>
                    <a:pt x="190500" y="38100"/>
                  </a:moveTo>
                  <a:lnTo>
                    <a:pt x="152400" y="38100"/>
                  </a:lnTo>
                  <a:lnTo>
                    <a:pt x="152400" y="76200"/>
                  </a:lnTo>
                  <a:lnTo>
                    <a:pt x="190500" y="76200"/>
                  </a:lnTo>
                  <a:lnTo>
                    <a:pt x="190500" y="38100"/>
                  </a:lnTo>
                  <a:close/>
                </a:path>
                <a:path w="990600" h="114300">
                  <a:moveTo>
                    <a:pt x="266700" y="38100"/>
                  </a:moveTo>
                  <a:lnTo>
                    <a:pt x="228600" y="38100"/>
                  </a:lnTo>
                  <a:lnTo>
                    <a:pt x="228600" y="76200"/>
                  </a:lnTo>
                  <a:lnTo>
                    <a:pt x="266700" y="76200"/>
                  </a:lnTo>
                  <a:lnTo>
                    <a:pt x="266700" y="38100"/>
                  </a:lnTo>
                  <a:close/>
                </a:path>
                <a:path w="990600" h="114300">
                  <a:moveTo>
                    <a:pt x="342900" y="38100"/>
                  </a:moveTo>
                  <a:lnTo>
                    <a:pt x="304800" y="38100"/>
                  </a:lnTo>
                  <a:lnTo>
                    <a:pt x="304800" y="76200"/>
                  </a:lnTo>
                  <a:lnTo>
                    <a:pt x="342900" y="76200"/>
                  </a:lnTo>
                  <a:lnTo>
                    <a:pt x="342900" y="38100"/>
                  </a:lnTo>
                  <a:close/>
                </a:path>
                <a:path w="990600" h="114300">
                  <a:moveTo>
                    <a:pt x="419100" y="38100"/>
                  </a:moveTo>
                  <a:lnTo>
                    <a:pt x="381000" y="38100"/>
                  </a:lnTo>
                  <a:lnTo>
                    <a:pt x="381000" y="76200"/>
                  </a:lnTo>
                  <a:lnTo>
                    <a:pt x="419100" y="76200"/>
                  </a:lnTo>
                  <a:lnTo>
                    <a:pt x="419100" y="38100"/>
                  </a:lnTo>
                  <a:close/>
                </a:path>
                <a:path w="990600" h="114300">
                  <a:moveTo>
                    <a:pt x="495300" y="38100"/>
                  </a:moveTo>
                  <a:lnTo>
                    <a:pt x="457200" y="38100"/>
                  </a:lnTo>
                  <a:lnTo>
                    <a:pt x="457200" y="76200"/>
                  </a:lnTo>
                  <a:lnTo>
                    <a:pt x="495300" y="76200"/>
                  </a:lnTo>
                  <a:lnTo>
                    <a:pt x="495300" y="38100"/>
                  </a:lnTo>
                  <a:close/>
                </a:path>
                <a:path w="990600" h="114300">
                  <a:moveTo>
                    <a:pt x="571500" y="38100"/>
                  </a:moveTo>
                  <a:lnTo>
                    <a:pt x="533400" y="38100"/>
                  </a:lnTo>
                  <a:lnTo>
                    <a:pt x="533400" y="76200"/>
                  </a:lnTo>
                  <a:lnTo>
                    <a:pt x="571500" y="76200"/>
                  </a:lnTo>
                  <a:lnTo>
                    <a:pt x="571500" y="38100"/>
                  </a:lnTo>
                  <a:close/>
                </a:path>
                <a:path w="990600" h="114300">
                  <a:moveTo>
                    <a:pt x="647700" y="38100"/>
                  </a:moveTo>
                  <a:lnTo>
                    <a:pt x="609600" y="38100"/>
                  </a:lnTo>
                  <a:lnTo>
                    <a:pt x="609600" y="76200"/>
                  </a:lnTo>
                  <a:lnTo>
                    <a:pt x="647700" y="76200"/>
                  </a:lnTo>
                  <a:lnTo>
                    <a:pt x="647700" y="38100"/>
                  </a:lnTo>
                  <a:close/>
                </a:path>
                <a:path w="990600" h="114300">
                  <a:moveTo>
                    <a:pt x="723900" y="38100"/>
                  </a:moveTo>
                  <a:lnTo>
                    <a:pt x="685800" y="38100"/>
                  </a:lnTo>
                  <a:lnTo>
                    <a:pt x="685800" y="76200"/>
                  </a:lnTo>
                  <a:lnTo>
                    <a:pt x="723900" y="76200"/>
                  </a:lnTo>
                  <a:lnTo>
                    <a:pt x="723900" y="38100"/>
                  </a:lnTo>
                  <a:close/>
                </a:path>
                <a:path w="990600" h="114300">
                  <a:moveTo>
                    <a:pt x="800100" y="38100"/>
                  </a:moveTo>
                  <a:lnTo>
                    <a:pt x="762000" y="38100"/>
                  </a:lnTo>
                  <a:lnTo>
                    <a:pt x="762000" y="76200"/>
                  </a:lnTo>
                  <a:lnTo>
                    <a:pt x="800100" y="76200"/>
                  </a:lnTo>
                  <a:lnTo>
                    <a:pt x="800100" y="38100"/>
                  </a:lnTo>
                  <a:close/>
                </a:path>
                <a:path w="990600" h="114300">
                  <a:moveTo>
                    <a:pt x="876300" y="0"/>
                  </a:moveTo>
                  <a:lnTo>
                    <a:pt x="876300" y="114300"/>
                  </a:lnTo>
                  <a:lnTo>
                    <a:pt x="990600" y="57150"/>
                  </a:lnTo>
                  <a:lnTo>
                    <a:pt x="876300" y="0"/>
                  </a:lnTo>
                  <a:close/>
                </a:path>
                <a:path w="990600" h="114300">
                  <a:moveTo>
                    <a:pt x="876300" y="38100"/>
                  </a:moveTo>
                  <a:lnTo>
                    <a:pt x="838200" y="38100"/>
                  </a:lnTo>
                  <a:lnTo>
                    <a:pt x="838200" y="76200"/>
                  </a:lnTo>
                  <a:lnTo>
                    <a:pt x="876300" y="76200"/>
                  </a:lnTo>
                  <a:lnTo>
                    <a:pt x="876300" y="3810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24961" y="2763011"/>
              <a:ext cx="2438400" cy="114300"/>
            </a:xfrm>
            <a:custGeom>
              <a:avLst/>
              <a:gdLst/>
              <a:ahLst/>
              <a:cxnLst/>
              <a:rect l="l" t="t" r="r" b="b"/>
              <a:pathLst>
                <a:path w="2438400" h="114300">
                  <a:moveTo>
                    <a:pt x="381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38100"/>
                  </a:lnTo>
                  <a:close/>
                </a:path>
                <a:path w="2438400" h="114300">
                  <a:moveTo>
                    <a:pt x="114300" y="38100"/>
                  </a:moveTo>
                  <a:lnTo>
                    <a:pt x="76200" y="38100"/>
                  </a:lnTo>
                  <a:lnTo>
                    <a:pt x="7620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2438400" h="114300">
                  <a:moveTo>
                    <a:pt x="190500" y="38100"/>
                  </a:moveTo>
                  <a:lnTo>
                    <a:pt x="152400" y="38100"/>
                  </a:lnTo>
                  <a:lnTo>
                    <a:pt x="152400" y="76200"/>
                  </a:lnTo>
                  <a:lnTo>
                    <a:pt x="190500" y="76200"/>
                  </a:lnTo>
                  <a:lnTo>
                    <a:pt x="190500" y="38100"/>
                  </a:lnTo>
                  <a:close/>
                </a:path>
                <a:path w="2438400" h="114300">
                  <a:moveTo>
                    <a:pt x="266700" y="38100"/>
                  </a:moveTo>
                  <a:lnTo>
                    <a:pt x="228600" y="38100"/>
                  </a:lnTo>
                  <a:lnTo>
                    <a:pt x="228600" y="76200"/>
                  </a:lnTo>
                  <a:lnTo>
                    <a:pt x="266700" y="76200"/>
                  </a:lnTo>
                  <a:lnTo>
                    <a:pt x="266700" y="38100"/>
                  </a:lnTo>
                  <a:close/>
                </a:path>
                <a:path w="2438400" h="114300">
                  <a:moveTo>
                    <a:pt x="342900" y="38100"/>
                  </a:moveTo>
                  <a:lnTo>
                    <a:pt x="304800" y="38100"/>
                  </a:lnTo>
                  <a:lnTo>
                    <a:pt x="304800" y="76200"/>
                  </a:lnTo>
                  <a:lnTo>
                    <a:pt x="342900" y="76200"/>
                  </a:lnTo>
                  <a:lnTo>
                    <a:pt x="342900" y="38100"/>
                  </a:lnTo>
                  <a:close/>
                </a:path>
                <a:path w="2438400" h="114300">
                  <a:moveTo>
                    <a:pt x="419100" y="38100"/>
                  </a:moveTo>
                  <a:lnTo>
                    <a:pt x="381000" y="38100"/>
                  </a:lnTo>
                  <a:lnTo>
                    <a:pt x="381000" y="76200"/>
                  </a:lnTo>
                  <a:lnTo>
                    <a:pt x="419100" y="76200"/>
                  </a:lnTo>
                  <a:lnTo>
                    <a:pt x="419100" y="38100"/>
                  </a:lnTo>
                  <a:close/>
                </a:path>
                <a:path w="2438400" h="114300">
                  <a:moveTo>
                    <a:pt x="495300" y="38100"/>
                  </a:moveTo>
                  <a:lnTo>
                    <a:pt x="457200" y="38100"/>
                  </a:lnTo>
                  <a:lnTo>
                    <a:pt x="457200" y="76200"/>
                  </a:lnTo>
                  <a:lnTo>
                    <a:pt x="495300" y="76200"/>
                  </a:lnTo>
                  <a:lnTo>
                    <a:pt x="495300" y="38100"/>
                  </a:lnTo>
                  <a:close/>
                </a:path>
                <a:path w="2438400" h="114300">
                  <a:moveTo>
                    <a:pt x="571500" y="38100"/>
                  </a:moveTo>
                  <a:lnTo>
                    <a:pt x="533400" y="38100"/>
                  </a:lnTo>
                  <a:lnTo>
                    <a:pt x="533400" y="76200"/>
                  </a:lnTo>
                  <a:lnTo>
                    <a:pt x="571500" y="76200"/>
                  </a:lnTo>
                  <a:lnTo>
                    <a:pt x="571500" y="38100"/>
                  </a:lnTo>
                  <a:close/>
                </a:path>
                <a:path w="2438400" h="114300">
                  <a:moveTo>
                    <a:pt x="647700" y="38100"/>
                  </a:moveTo>
                  <a:lnTo>
                    <a:pt x="609600" y="38100"/>
                  </a:lnTo>
                  <a:lnTo>
                    <a:pt x="609600" y="76200"/>
                  </a:lnTo>
                  <a:lnTo>
                    <a:pt x="647700" y="76200"/>
                  </a:lnTo>
                  <a:lnTo>
                    <a:pt x="647700" y="38100"/>
                  </a:lnTo>
                  <a:close/>
                </a:path>
                <a:path w="2438400" h="114300">
                  <a:moveTo>
                    <a:pt x="723900" y="38100"/>
                  </a:moveTo>
                  <a:lnTo>
                    <a:pt x="685800" y="38100"/>
                  </a:lnTo>
                  <a:lnTo>
                    <a:pt x="685800" y="76200"/>
                  </a:lnTo>
                  <a:lnTo>
                    <a:pt x="723900" y="76200"/>
                  </a:lnTo>
                  <a:lnTo>
                    <a:pt x="723900" y="38100"/>
                  </a:lnTo>
                  <a:close/>
                </a:path>
                <a:path w="2438400" h="114300">
                  <a:moveTo>
                    <a:pt x="800100" y="38100"/>
                  </a:moveTo>
                  <a:lnTo>
                    <a:pt x="762000" y="38100"/>
                  </a:lnTo>
                  <a:lnTo>
                    <a:pt x="762000" y="76200"/>
                  </a:lnTo>
                  <a:lnTo>
                    <a:pt x="800100" y="76200"/>
                  </a:lnTo>
                  <a:lnTo>
                    <a:pt x="800100" y="38100"/>
                  </a:lnTo>
                  <a:close/>
                </a:path>
                <a:path w="2438400" h="114300">
                  <a:moveTo>
                    <a:pt x="876300" y="38100"/>
                  </a:moveTo>
                  <a:lnTo>
                    <a:pt x="838200" y="38100"/>
                  </a:lnTo>
                  <a:lnTo>
                    <a:pt x="838200" y="76200"/>
                  </a:lnTo>
                  <a:lnTo>
                    <a:pt x="876300" y="76200"/>
                  </a:lnTo>
                  <a:lnTo>
                    <a:pt x="876300" y="38100"/>
                  </a:lnTo>
                  <a:close/>
                </a:path>
                <a:path w="2438400" h="114300">
                  <a:moveTo>
                    <a:pt x="952500" y="38100"/>
                  </a:moveTo>
                  <a:lnTo>
                    <a:pt x="914400" y="38100"/>
                  </a:lnTo>
                  <a:lnTo>
                    <a:pt x="914400" y="76200"/>
                  </a:lnTo>
                  <a:lnTo>
                    <a:pt x="952500" y="76200"/>
                  </a:lnTo>
                  <a:lnTo>
                    <a:pt x="952500" y="38100"/>
                  </a:lnTo>
                  <a:close/>
                </a:path>
                <a:path w="2438400" h="114300">
                  <a:moveTo>
                    <a:pt x="1028700" y="38100"/>
                  </a:moveTo>
                  <a:lnTo>
                    <a:pt x="990600" y="38100"/>
                  </a:lnTo>
                  <a:lnTo>
                    <a:pt x="990600" y="76200"/>
                  </a:lnTo>
                  <a:lnTo>
                    <a:pt x="1028700" y="76200"/>
                  </a:lnTo>
                  <a:lnTo>
                    <a:pt x="1028700" y="38100"/>
                  </a:lnTo>
                  <a:close/>
                </a:path>
                <a:path w="2438400" h="114300">
                  <a:moveTo>
                    <a:pt x="1104900" y="38100"/>
                  </a:moveTo>
                  <a:lnTo>
                    <a:pt x="1066800" y="38100"/>
                  </a:lnTo>
                  <a:lnTo>
                    <a:pt x="1066800" y="76200"/>
                  </a:lnTo>
                  <a:lnTo>
                    <a:pt x="1104900" y="76200"/>
                  </a:lnTo>
                  <a:lnTo>
                    <a:pt x="1104900" y="38100"/>
                  </a:lnTo>
                  <a:close/>
                </a:path>
                <a:path w="2438400" h="114300">
                  <a:moveTo>
                    <a:pt x="1181100" y="38100"/>
                  </a:moveTo>
                  <a:lnTo>
                    <a:pt x="1143000" y="38100"/>
                  </a:lnTo>
                  <a:lnTo>
                    <a:pt x="1143000" y="76200"/>
                  </a:lnTo>
                  <a:lnTo>
                    <a:pt x="1181100" y="76200"/>
                  </a:lnTo>
                  <a:lnTo>
                    <a:pt x="1181100" y="38100"/>
                  </a:lnTo>
                  <a:close/>
                </a:path>
                <a:path w="2438400" h="114300">
                  <a:moveTo>
                    <a:pt x="1257300" y="38100"/>
                  </a:moveTo>
                  <a:lnTo>
                    <a:pt x="1219200" y="38100"/>
                  </a:lnTo>
                  <a:lnTo>
                    <a:pt x="1219200" y="76200"/>
                  </a:lnTo>
                  <a:lnTo>
                    <a:pt x="1257300" y="76200"/>
                  </a:lnTo>
                  <a:lnTo>
                    <a:pt x="1257300" y="38100"/>
                  </a:lnTo>
                  <a:close/>
                </a:path>
                <a:path w="2438400" h="114300">
                  <a:moveTo>
                    <a:pt x="1333500" y="38100"/>
                  </a:moveTo>
                  <a:lnTo>
                    <a:pt x="1295400" y="38100"/>
                  </a:lnTo>
                  <a:lnTo>
                    <a:pt x="1295400" y="76200"/>
                  </a:lnTo>
                  <a:lnTo>
                    <a:pt x="1333500" y="76200"/>
                  </a:lnTo>
                  <a:lnTo>
                    <a:pt x="1333500" y="38100"/>
                  </a:lnTo>
                  <a:close/>
                </a:path>
                <a:path w="2438400" h="114300">
                  <a:moveTo>
                    <a:pt x="1409700" y="38100"/>
                  </a:moveTo>
                  <a:lnTo>
                    <a:pt x="1371600" y="38100"/>
                  </a:lnTo>
                  <a:lnTo>
                    <a:pt x="1371600" y="76200"/>
                  </a:lnTo>
                  <a:lnTo>
                    <a:pt x="1409700" y="76200"/>
                  </a:lnTo>
                  <a:lnTo>
                    <a:pt x="1409700" y="38100"/>
                  </a:lnTo>
                  <a:close/>
                </a:path>
                <a:path w="2438400" h="114300">
                  <a:moveTo>
                    <a:pt x="1485900" y="38100"/>
                  </a:moveTo>
                  <a:lnTo>
                    <a:pt x="1447800" y="38100"/>
                  </a:lnTo>
                  <a:lnTo>
                    <a:pt x="1447800" y="76200"/>
                  </a:lnTo>
                  <a:lnTo>
                    <a:pt x="1485900" y="76200"/>
                  </a:lnTo>
                  <a:lnTo>
                    <a:pt x="1485900" y="38100"/>
                  </a:lnTo>
                  <a:close/>
                </a:path>
                <a:path w="2438400" h="114300">
                  <a:moveTo>
                    <a:pt x="1562100" y="38100"/>
                  </a:moveTo>
                  <a:lnTo>
                    <a:pt x="1524000" y="38100"/>
                  </a:lnTo>
                  <a:lnTo>
                    <a:pt x="1524000" y="76200"/>
                  </a:lnTo>
                  <a:lnTo>
                    <a:pt x="1562100" y="76200"/>
                  </a:lnTo>
                  <a:lnTo>
                    <a:pt x="1562100" y="38100"/>
                  </a:lnTo>
                  <a:close/>
                </a:path>
                <a:path w="2438400" h="114300">
                  <a:moveTo>
                    <a:pt x="1638300" y="38100"/>
                  </a:moveTo>
                  <a:lnTo>
                    <a:pt x="1600200" y="38100"/>
                  </a:lnTo>
                  <a:lnTo>
                    <a:pt x="1600200" y="76200"/>
                  </a:lnTo>
                  <a:lnTo>
                    <a:pt x="1638300" y="76200"/>
                  </a:lnTo>
                  <a:lnTo>
                    <a:pt x="1638300" y="38100"/>
                  </a:lnTo>
                  <a:close/>
                </a:path>
                <a:path w="2438400" h="114300">
                  <a:moveTo>
                    <a:pt x="1714500" y="38100"/>
                  </a:moveTo>
                  <a:lnTo>
                    <a:pt x="1676400" y="38100"/>
                  </a:lnTo>
                  <a:lnTo>
                    <a:pt x="1676400" y="76200"/>
                  </a:lnTo>
                  <a:lnTo>
                    <a:pt x="1714500" y="76200"/>
                  </a:lnTo>
                  <a:lnTo>
                    <a:pt x="1714500" y="38100"/>
                  </a:lnTo>
                  <a:close/>
                </a:path>
                <a:path w="2438400" h="114300">
                  <a:moveTo>
                    <a:pt x="1790700" y="38100"/>
                  </a:moveTo>
                  <a:lnTo>
                    <a:pt x="1752600" y="38100"/>
                  </a:lnTo>
                  <a:lnTo>
                    <a:pt x="1752600" y="76200"/>
                  </a:lnTo>
                  <a:lnTo>
                    <a:pt x="1790700" y="76200"/>
                  </a:lnTo>
                  <a:lnTo>
                    <a:pt x="1790700" y="38100"/>
                  </a:lnTo>
                  <a:close/>
                </a:path>
                <a:path w="2438400" h="114300">
                  <a:moveTo>
                    <a:pt x="1866900" y="38100"/>
                  </a:moveTo>
                  <a:lnTo>
                    <a:pt x="1828800" y="38100"/>
                  </a:lnTo>
                  <a:lnTo>
                    <a:pt x="1828800" y="76200"/>
                  </a:lnTo>
                  <a:lnTo>
                    <a:pt x="1866900" y="76200"/>
                  </a:lnTo>
                  <a:lnTo>
                    <a:pt x="1866900" y="38100"/>
                  </a:lnTo>
                  <a:close/>
                </a:path>
                <a:path w="2438400" h="114300">
                  <a:moveTo>
                    <a:pt x="1943100" y="38100"/>
                  </a:moveTo>
                  <a:lnTo>
                    <a:pt x="1905000" y="38100"/>
                  </a:lnTo>
                  <a:lnTo>
                    <a:pt x="1905000" y="76200"/>
                  </a:lnTo>
                  <a:lnTo>
                    <a:pt x="1943100" y="76200"/>
                  </a:lnTo>
                  <a:lnTo>
                    <a:pt x="1943100" y="38100"/>
                  </a:lnTo>
                  <a:close/>
                </a:path>
                <a:path w="2438400" h="114300">
                  <a:moveTo>
                    <a:pt x="2019300" y="38100"/>
                  </a:moveTo>
                  <a:lnTo>
                    <a:pt x="1981200" y="38100"/>
                  </a:lnTo>
                  <a:lnTo>
                    <a:pt x="1981200" y="76200"/>
                  </a:lnTo>
                  <a:lnTo>
                    <a:pt x="2019300" y="76200"/>
                  </a:lnTo>
                  <a:lnTo>
                    <a:pt x="2019300" y="38100"/>
                  </a:lnTo>
                  <a:close/>
                </a:path>
                <a:path w="2438400" h="114300">
                  <a:moveTo>
                    <a:pt x="2095500" y="38100"/>
                  </a:moveTo>
                  <a:lnTo>
                    <a:pt x="2057400" y="38100"/>
                  </a:lnTo>
                  <a:lnTo>
                    <a:pt x="2057400" y="76200"/>
                  </a:lnTo>
                  <a:lnTo>
                    <a:pt x="2095500" y="76200"/>
                  </a:lnTo>
                  <a:lnTo>
                    <a:pt x="2095500" y="38100"/>
                  </a:lnTo>
                  <a:close/>
                </a:path>
                <a:path w="2438400" h="114300">
                  <a:moveTo>
                    <a:pt x="2171700" y="38100"/>
                  </a:moveTo>
                  <a:lnTo>
                    <a:pt x="2133600" y="38100"/>
                  </a:lnTo>
                  <a:lnTo>
                    <a:pt x="2133600" y="76200"/>
                  </a:lnTo>
                  <a:lnTo>
                    <a:pt x="2171700" y="76200"/>
                  </a:lnTo>
                  <a:lnTo>
                    <a:pt x="2171700" y="38100"/>
                  </a:lnTo>
                  <a:close/>
                </a:path>
                <a:path w="2438400" h="114300">
                  <a:moveTo>
                    <a:pt x="2247900" y="38100"/>
                  </a:moveTo>
                  <a:lnTo>
                    <a:pt x="2209800" y="38100"/>
                  </a:lnTo>
                  <a:lnTo>
                    <a:pt x="2209800" y="76200"/>
                  </a:lnTo>
                  <a:lnTo>
                    <a:pt x="2247900" y="76200"/>
                  </a:lnTo>
                  <a:lnTo>
                    <a:pt x="2247900" y="38100"/>
                  </a:lnTo>
                  <a:close/>
                </a:path>
                <a:path w="2438400" h="114300">
                  <a:moveTo>
                    <a:pt x="2324100" y="0"/>
                  </a:moveTo>
                  <a:lnTo>
                    <a:pt x="2324100" y="114300"/>
                  </a:lnTo>
                  <a:lnTo>
                    <a:pt x="2438400" y="57150"/>
                  </a:lnTo>
                  <a:lnTo>
                    <a:pt x="2324100" y="0"/>
                  </a:lnTo>
                  <a:close/>
                </a:path>
                <a:path w="2438400" h="114300">
                  <a:moveTo>
                    <a:pt x="2324100" y="38100"/>
                  </a:moveTo>
                  <a:lnTo>
                    <a:pt x="2286000" y="38100"/>
                  </a:lnTo>
                  <a:lnTo>
                    <a:pt x="2286000" y="76200"/>
                  </a:lnTo>
                  <a:lnTo>
                    <a:pt x="2324100" y="76200"/>
                  </a:lnTo>
                  <a:lnTo>
                    <a:pt x="2324100" y="38100"/>
                  </a:lnTo>
                  <a:close/>
                </a:path>
              </a:pathLst>
            </a:custGeom>
            <a:solidFill>
              <a:srgbClr val="EF7E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322" y="191211"/>
            <a:ext cx="6675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Hybrid</a:t>
            </a:r>
            <a:r>
              <a:rPr sz="4400" spc="-25" dirty="0"/>
              <a:t> </a:t>
            </a:r>
            <a:r>
              <a:rPr sz="4400" dirty="0"/>
              <a:t>with</a:t>
            </a:r>
            <a:r>
              <a:rPr sz="4400" spc="-5" dirty="0"/>
              <a:t> other</a:t>
            </a:r>
            <a:r>
              <a:rPr sz="4400" spc="-10" dirty="0"/>
              <a:t> </a:t>
            </a:r>
            <a:r>
              <a:rPr sz="4400" spc="-5" dirty="0"/>
              <a:t>techniques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145235"/>
            <a:ext cx="7948295" cy="45072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339090" indent="-342900">
              <a:lnSpc>
                <a:spcPts val="2880"/>
              </a:lnSpc>
              <a:spcBef>
                <a:spcPts val="79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 MT"/>
                <a:cs typeface="Arial MT"/>
              </a:rPr>
              <a:t>Complicated systems may require several 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iterations </a:t>
            </a:r>
            <a:r>
              <a:rPr sz="3000" spc="-10" dirty="0">
                <a:latin typeface="Arial MT"/>
                <a:cs typeface="Arial MT"/>
              </a:rPr>
              <a:t>to </a:t>
            </a:r>
            <a:r>
              <a:rPr sz="3000" spc="-5" dirty="0">
                <a:latin typeface="Arial MT"/>
                <a:cs typeface="Arial MT"/>
              </a:rPr>
              <a:t>find a </a:t>
            </a:r>
            <a:r>
              <a:rPr sz="3000" dirty="0">
                <a:latin typeface="Arial MT"/>
                <a:cs typeface="Arial MT"/>
              </a:rPr>
              <a:t>set of rules resulting </a:t>
            </a:r>
            <a:r>
              <a:rPr sz="3000" spc="-5" dirty="0">
                <a:latin typeface="Arial MT"/>
                <a:cs typeface="Arial MT"/>
              </a:rPr>
              <a:t>in a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stable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system.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750">
              <a:latin typeface="Arial MT"/>
              <a:cs typeface="Arial MT"/>
            </a:endParaRPr>
          </a:p>
          <a:p>
            <a:pPr marL="355600" marR="5080" indent="-342900">
              <a:lnSpc>
                <a:spcPct val="8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20" dirty="0">
                <a:latin typeface="Calibri"/>
                <a:cs typeface="Calibri"/>
              </a:rPr>
              <a:t>It’s </a:t>
            </a:r>
            <a:r>
              <a:rPr sz="3000" spc="-10" dirty="0">
                <a:latin typeface="Calibri"/>
                <a:cs typeface="Calibri"/>
              </a:rPr>
              <a:t>often helpful </a:t>
            </a:r>
            <a:r>
              <a:rPr sz="3000" spc="-15" dirty="0">
                <a:latin typeface="Calibri"/>
                <a:cs typeface="Calibri"/>
              </a:rPr>
              <a:t>to get </a:t>
            </a:r>
            <a:r>
              <a:rPr sz="3000" spc="-5" dirty="0">
                <a:latin typeface="Calibri"/>
                <a:cs typeface="Calibri"/>
              </a:rPr>
              <a:t>other </a:t>
            </a:r>
            <a:r>
              <a:rPr sz="3000" dirty="0">
                <a:latin typeface="Calibri"/>
                <a:cs typeface="Calibri"/>
              </a:rPr>
              <a:t>AI </a:t>
            </a:r>
            <a:r>
              <a:rPr sz="3000" spc="-10" dirty="0">
                <a:latin typeface="Calibri"/>
                <a:cs typeface="Calibri"/>
              </a:rPr>
              <a:t>techniques to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generate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membership </a:t>
            </a:r>
            <a:r>
              <a:rPr sz="3000" spc="-5" dirty="0">
                <a:latin typeface="Calibri"/>
                <a:cs typeface="Calibri"/>
              </a:rPr>
              <a:t>functions </a:t>
            </a:r>
            <a:r>
              <a:rPr sz="3000" dirty="0">
                <a:latin typeface="Calibri"/>
                <a:cs typeface="Calibri"/>
              </a:rPr>
              <a:t>– </a:t>
            </a:r>
            <a:r>
              <a:rPr sz="3000" spc="5" dirty="0">
                <a:latin typeface="Calibri"/>
                <a:cs typeface="Calibri"/>
              </a:rPr>
              <a:t>e.g. </a:t>
            </a:r>
            <a:r>
              <a:rPr sz="3000" spc="-15" dirty="0">
                <a:latin typeface="Calibri"/>
                <a:cs typeface="Calibri"/>
              </a:rPr>
              <a:t>Neural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Nets</a:t>
            </a:r>
            <a:r>
              <a:rPr sz="3000" dirty="0">
                <a:latin typeface="Calibri"/>
                <a:cs typeface="Calibri"/>
              </a:rPr>
              <a:t> and</a:t>
            </a:r>
            <a:r>
              <a:rPr sz="3000" spc="-5" dirty="0">
                <a:latin typeface="Calibri"/>
                <a:cs typeface="Calibri"/>
              </a:rPr>
              <a:t> Genetic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Algorithms.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172085" indent="-342900" algn="just">
              <a:lnSpc>
                <a:spcPct val="80000"/>
              </a:lnSpc>
              <a:buChar char="•"/>
              <a:tabLst>
                <a:tab pos="355600" algn="l"/>
              </a:tabLst>
            </a:pPr>
            <a:r>
              <a:rPr sz="3000" dirty="0">
                <a:latin typeface="Arial MT"/>
                <a:cs typeface="Arial MT"/>
              </a:rPr>
              <a:t>Combining</a:t>
            </a:r>
            <a:r>
              <a:rPr sz="3000" spc="-5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Neural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Networks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with</a:t>
            </a:r>
            <a:r>
              <a:rPr sz="3000" spc="-5" dirty="0">
                <a:latin typeface="Arial MT"/>
                <a:cs typeface="Arial MT"/>
              </a:rPr>
              <a:t> fuzzy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logic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reduces time to establish rules </a:t>
            </a:r>
            <a:r>
              <a:rPr sz="3000" spc="-5" dirty="0">
                <a:latin typeface="Arial MT"/>
                <a:cs typeface="Arial MT"/>
              </a:rPr>
              <a:t>by </a:t>
            </a:r>
            <a:r>
              <a:rPr sz="3000" dirty="0">
                <a:latin typeface="Arial MT"/>
                <a:cs typeface="Arial MT"/>
              </a:rPr>
              <a:t>analyzing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clusters</a:t>
            </a:r>
            <a:r>
              <a:rPr sz="3000" spc="-5" dirty="0">
                <a:latin typeface="Arial MT"/>
                <a:cs typeface="Arial MT"/>
              </a:rPr>
              <a:t> of</a:t>
            </a:r>
            <a:r>
              <a:rPr sz="3000" dirty="0">
                <a:latin typeface="Arial MT"/>
                <a:cs typeface="Arial MT"/>
              </a:rPr>
              <a:t> data.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426504"/>
            <a:ext cx="6896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9/27/2022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44156"/>
            <a:ext cx="7811134" cy="40741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3100" b="1" spc="-15" dirty="0">
                <a:latin typeface="Calibri"/>
                <a:cs typeface="Calibri"/>
              </a:rPr>
              <a:t>Containment</a:t>
            </a:r>
            <a:endParaRPr sz="3100">
              <a:latin typeface="Calibri"/>
              <a:cs typeface="Calibri"/>
            </a:endParaRPr>
          </a:p>
          <a:p>
            <a:pPr marL="355600" marR="7620" indent="-342900">
              <a:lnSpc>
                <a:spcPts val="3460"/>
              </a:lnSpc>
              <a:spcBef>
                <a:spcPts val="810"/>
              </a:spcBef>
              <a:buFont typeface="Arial MT"/>
              <a:buChar char="•"/>
              <a:tabLst>
                <a:tab pos="354965" algn="l"/>
                <a:tab pos="355600" algn="l"/>
                <a:tab pos="2249170" algn="l"/>
              </a:tabLst>
            </a:pPr>
            <a:r>
              <a:rPr sz="3200" spc="-5" dirty="0">
                <a:latin typeface="Calibri"/>
                <a:cs typeface="Calibri"/>
              </a:rPr>
              <a:t>Crisp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Sets:	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sets belong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-5" dirty="0">
                <a:latin typeface="Calibri"/>
                <a:cs typeface="Calibri"/>
              </a:rPr>
              <a:t>other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sets?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Fuzzy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Sets: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Which</a:t>
            </a:r>
            <a:r>
              <a:rPr sz="3300" spc="15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sets</a:t>
            </a:r>
            <a:r>
              <a:rPr sz="3300" spc="-4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belong</a:t>
            </a:r>
            <a:r>
              <a:rPr sz="3300" spc="5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to</a:t>
            </a:r>
            <a:r>
              <a:rPr sz="3300" spc="-15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other</a:t>
            </a:r>
            <a:r>
              <a:rPr sz="3300" spc="-1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sets?</a:t>
            </a: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Example: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very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tall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men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is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 </a:t>
            </a:r>
            <a:r>
              <a:rPr sz="3100" spc="-10" dirty="0">
                <a:latin typeface="Calibri"/>
                <a:cs typeface="Calibri"/>
              </a:rPr>
              <a:t>subset</a:t>
            </a:r>
            <a:r>
              <a:rPr sz="3100" spc="-2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of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tall</a:t>
            </a:r>
            <a:r>
              <a:rPr sz="3100" spc="-5" dirty="0">
                <a:latin typeface="Calibri"/>
                <a:cs typeface="Calibri"/>
              </a:rPr>
              <a:t> men.</a:t>
            </a:r>
            <a:endParaRPr sz="3100">
              <a:latin typeface="Calibri"/>
              <a:cs typeface="Calibri"/>
            </a:endParaRPr>
          </a:p>
          <a:p>
            <a:pPr marL="393700" marR="721360" indent="-381000">
              <a:lnSpc>
                <a:spcPts val="3350"/>
              </a:lnSpc>
              <a:spcBef>
                <a:spcPts val="79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100" spc="-10" dirty="0">
                <a:latin typeface="Calibri"/>
                <a:cs typeface="Calibri"/>
              </a:rPr>
              <a:t>Elements </a:t>
            </a:r>
            <a:r>
              <a:rPr sz="3100" spc="-5" dirty="0">
                <a:latin typeface="Calibri"/>
                <a:cs typeface="Calibri"/>
              </a:rPr>
              <a:t>of the </a:t>
            </a:r>
            <a:r>
              <a:rPr sz="3100" spc="-10" dirty="0">
                <a:latin typeface="Calibri"/>
                <a:cs typeface="Calibri"/>
              </a:rPr>
              <a:t>fuzzy subset </a:t>
            </a:r>
            <a:r>
              <a:rPr sz="3100" spc="-20" dirty="0">
                <a:latin typeface="Calibri"/>
                <a:cs typeface="Calibri"/>
              </a:rPr>
              <a:t>have </a:t>
            </a:r>
            <a:r>
              <a:rPr sz="3100" b="1" spc="-5" dirty="0">
                <a:latin typeface="Calibri"/>
                <a:cs typeface="Calibri"/>
              </a:rPr>
              <a:t>smaller </a:t>
            </a:r>
            <a:r>
              <a:rPr sz="3100" b="1" spc="-690" dirty="0">
                <a:latin typeface="Calibri"/>
                <a:cs typeface="Calibri"/>
              </a:rPr>
              <a:t> </a:t>
            </a:r>
            <a:r>
              <a:rPr sz="3100" b="1" spc="-10" dirty="0">
                <a:latin typeface="Calibri"/>
                <a:cs typeface="Calibri"/>
              </a:rPr>
              <a:t>memberships</a:t>
            </a:r>
            <a:r>
              <a:rPr sz="3100" b="1" spc="1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in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it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than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in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the</a:t>
            </a:r>
            <a:endParaRPr sz="310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  <a:spcBef>
                <a:spcPts val="320"/>
              </a:spcBef>
            </a:pPr>
            <a:r>
              <a:rPr sz="3100" spc="-15" dirty="0">
                <a:latin typeface="Calibri"/>
                <a:cs typeface="Calibri"/>
              </a:rPr>
              <a:t>larger</a:t>
            </a:r>
            <a:r>
              <a:rPr sz="3100" spc="-3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set.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7136" y="0"/>
            <a:ext cx="618426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20" dirty="0"/>
              <a:t>Operations</a:t>
            </a:r>
            <a:r>
              <a:rPr sz="4900" spc="10" dirty="0"/>
              <a:t> </a:t>
            </a:r>
            <a:r>
              <a:rPr sz="4900" spc="-5" dirty="0"/>
              <a:t>of</a:t>
            </a:r>
            <a:r>
              <a:rPr sz="4900" spc="-10" dirty="0"/>
              <a:t> </a:t>
            </a:r>
            <a:r>
              <a:rPr sz="4900" spc="-20" dirty="0"/>
              <a:t>Fuzzy</a:t>
            </a:r>
            <a:r>
              <a:rPr sz="4900" dirty="0"/>
              <a:t> </a:t>
            </a:r>
            <a:r>
              <a:rPr sz="4900" spc="-15" dirty="0"/>
              <a:t>Sets</a:t>
            </a:r>
            <a:endParaRPr sz="4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1496" y="4233299"/>
            <a:ext cx="2381250" cy="24197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240" y="869061"/>
            <a:ext cx="8084184" cy="4274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2990"/>
              </a:lnSpc>
              <a:spcBef>
                <a:spcPts val="105"/>
              </a:spcBef>
            </a:pPr>
            <a:r>
              <a:rPr sz="2600" b="1" spc="-10" dirty="0">
                <a:latin typeface="Calibri"/>
                <a:cs typeface="Calibri"/>
              </a:rPr>
              <a:t>Intersection</a:t>
            </a:r>
            <a:endParaRPr sz="2600">
              <a:latin typeface="Calibri"/>
              <a:cs typeface="Calibri"/>
            </a:endParaRPr>
          </a:p>
          <a:p>
            <a:pPr marL="406400" indent="-381000">
              <a:lnSpc>
                <a:spcPts val="3060"/>
              </a:lnSpc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800" spc="-10" dirty="0">
                <a:latin typeface="Calibri"/>
                <a:cs typeface="Calibri"/>
              </a:rPr>
              <a:t>Crisp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Sets: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belongs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both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sets?</a:t>
            </a:r>
            <a:endParaRPr sz="2800">
              <a:latin typeface="Calibri"/>
              <a:cs typeface="Calibri"/>
            </a:endParaRPr>
          </a:p>
          <a:p>
            <a:pPr marL="406400" marR="17780" indent="-381000">
              <a:lnSpc>
                <a:spcPct val="70000"/>
              </a:lnSpc>
              <a:spcBef>
                <a:spcPts val="83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800" spc="-10" dirty="0">
                <a:latin typeface="Calibri"/>
                <a:cs typeface="Calibri"/>
              </a:rPr>
              <a:t>Fuzzy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Sets: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How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much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both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sets?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belong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memberships.</a:t>
            </a:r>
            <a:endParaRPr sz="2800">
              <a:latin typeface="Calibri"/>
              <a:cs typeface="Calibri"/>
            </a:endParaRPr>
          </a:p>
          <a:p>
            <a:pPr marL="368300" marR="337185" indent="-342900">
              <a:lnSpc>
                <a:spcPct val="80000"/>
              </a:lnSpc>
              <a:spcBef>
                <a:spcPts val="59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800" spc="-10" dirty="0">
                <a:latin typeface="Calibri"/>
                <a:cs typeface="Calibri"/>
              </a:rPr>
              <a:t>Fuzzy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intersection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lower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membership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both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element.</a:t>
            </a:r>
            <a:endParaRPr sz="2800">
              <a:latin typeface="Calibri"/>
              <a:cs typeface="Calibri"/>
            </a:endParaRPr>
          </a:p>
          <a:p>
            <a:pPr marL="368300" marR="427355" indent="-342900">
              <a:lnSpc>
                <a:spcPts val="2690"/>
              </a:lnSpc>
              <a:spcBef>
                <a:spcPts val="65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fuzzy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intersection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fuzzy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universe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discourse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X: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Calibri"/>
              <a:cs typeface="Calibri"/>
            </a:endParaRPr>
          </a:p>
          <a:p>
            <a:pPr marL="406400" marR="2771140" indent="-239395">
              <a:lnSpc>
                <a:spcPts val="2380"/>
              </a:lnSpc>
            </a:pPr>
            <a:r>
              <a:rPr sz="2200" spc="-5" dirty="0">
                <a:latin typeface="Symbol"/>
                <a:cs typeface="Symbol"/>
              </a:rPr>
              <a:t></a:t>
            </a:r>
            <a:r>
              <a:rPr sz="2175" b="1" spc="-7" baseline="-21072" dirty="0">
                <a:latin typeface="Calibri"/>
                <a:cs typeface="Calibri"/>
              </a:rPr>
              <a:t>A</a:t>
            </a:r>
            <a:r>
              <a:rPr sz="2200" spc="-5" dirty="0">
                <a:latin typeface="Symbol"/>
                <a:cs typeface="Symbol"/>
              </a:rPr>
              <a:t></a:t>
            </a:r>
            <a:r>
              <a:rPr sz="2175" b="1" spc="-7" baseline="-21072" dirty="0">
                <a:latin typeface="Calibri"/>
                <a:cs typeface="Calibri"/>
              </a:rPr>
              <a:t>B</a:t>
            </a:r>
            <a:r>
              <a:rPr sz="2200" b="1" spc="-5" dirty="0">
                <a:latin typeface="Calibri"/>
                <a:cs typeface="Calibri"/>
              </a:rPr>
              <a:t>(x)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=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min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[</a:t>
            </a:r>
            <a:r>
              <a:rPr sz="2200" spc="-5" dirty="0">
                <a:latin typeface="Symbol"/>
                <a:cs typeface="Symbol"/>
              </a:rPr>
              <a:t></a:t>
            </a:r>
            <a:r>
              <a:rPr sz="2175" b="1" spc="-7" baseline="-21072" dirty="0">
                <a:latin typeface="Calibri"/>
                <a:cs typeface="Calibri"/>
              </a:rPr>
              <a:t>A</a:t>
            </a:r>
            <a:r>
              <a:rPr sz="2175" b="1" spc="277" baseline="-21072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(x),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spc="-10" dirty="0">
                <a:latin typeface="Symbol"/>
                <a:cs typeface="Symbol"/>
              </a:rPr>
              <a:t></a:t>
            </a:r>
            <a:r>
              <a:rPr sz="2175" b="1" spc="-15" baseline="-21072" dirty="0">
                <a:latin typeface="Calibri"/>
                <a:cs typeface="Calibri"/>
              </a:rPr>
              <a:t>B</a:t>
            </a:r>
            <a:r>
              <a:rPr sz="2175" b="1" spc="292" baseline="-21072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(x)]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=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Symbol"/>
                <a:cs typeface="Symbol"/>
              </a:rPr>
              <a:t></a:t>
            </a:r>
            <a:r>
              <a:rPr sz="2175" b="1" spc="-15" baseline="-21072" dirty="0">
                <a:latin typeface="Calibri"/>
                <a:cs typeface="Calibri"/>
              </a:rPr>
              <a:t>A</a:t>
            </a:r>
            <a:r>
              <a:rPr sz="2175" b="1" spc="284" baseline="-21072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(x)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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</a:t>
            </a:r>
            <a:r>
              <a:rPr sz="2175" b="1" spc="-7" baseline="-21072" dirty="0">
                <a:latin typeface="Calibri"/>
                <a:cs typeface="Calibri"/>
              </a:rPr>
              <a:t>B</a:t>
            </a:r>
            <a:r>
              <a:rPr sz="2200" b="1" spc="-5" dirty="0">
                <a:latin typeface="Calibri"/>
                <a:cs typeface="Calibri"/>
              </a:rPr>
              <a:t>(x)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where x</a:t>
            </a:r>
            <a:r>
              <a:rPr sz="2200" spc="-10" dirty="0">
                <a:latin typeface="Symbol"/>
                <a:cs typeface="Symbol"/>
              </a:rPr>
              <a:t></a:t>
            </a:r>
            <a:r>
              <a:rPr sz="2200" spc="-10" dirty="0">
                <a:latin typeface="Calibri"/>
                <a:cs typeface="Calibri"/>
              </a:rPr>
              <a:t>X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7136" y="0"/>
            <a:ext cx="618426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20" dirty="0"/>
              <a:t>Operations</a:t>
            </a:r>
            <a:r>
              <a:rPr sz="4900" spc="10" dirty="0"/>
              <a:t> </a:t>
            </a:r>
            <a:r>
              <a:rPr sz="4900" spc="-5" dirty="0"/>
              <a:t>of</a:t>
            </a:r>
            <a:r>
              <a:rPr sz="4900" spc="-10" dirty="0"/>
              <a:t> </a:t>
            </a:r>
            <a:r>
              <a:rPr sz="4900" spc="-20" dirty="0"/>
              <a:t>Fuzzy</a:t>
            </a:r>
            <a:r>
              <a:rPr sz="4900" dirty="0"/>
              <a:t> </a:t>
            </a:r>
            <a:r>
              <a:rPr sz="4900" spc="-15" dirty="0"/>
              <a:t>Sets</a:t>
            </a:r>
            <a:endParaRPr sz="4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7501" y="4005834"/>
            <a:ext cx="2371367" cy="24193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240" y="879728"/>
            <a:ext cx="7993380" cy="3825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2640"/>
              </a:lnSpc>
              <a:spcBef>
                <a:spcPts val="105"/>
              </a:spcBef>
            </a:pPr>
            <a:r>
              <a:rPr sz="2300" b="1" dirty="0">
                <a:latin typeface="Calibri"/>
                <a:cs typeface="Calibri"/>
              </a:rPr>
              <a:t>Union</a:t>
            </a:r>
            <a:endParaRPr sz="2300">
              <a:latin typeface="Calibri"/>
              <a:cs typeface="Calibri"/>
            </a:endParaRPr>
          </a:p>
          <a:p>
            <a:pPr marL="406400" indent="-381000">
              <a:lnSpc>
                <a:spcPts val="2845"/>
              </a:lnSpc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500" spc="-5" dirty="0">
                <a:latin typeface="Calibri"/>
                <a:cs typeface="Calibri"/>
              </a:rPr>
              <a:t>Crisp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Sets: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Which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belongs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either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set?</a:t>
            </a:r>
            <a:endParaRPr sz="2500">
              <a:latin typeface="Calibri"/>
              <a:cs typeface="Calibri"/>
            </a:endParaRPr>
          </a:p>
          <a:p>
            <a:pPr marL="406400" indent="-381000">
              <a:lnSpc>
                <a:spcPts val="2965"/>
              </a:lnSpc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500" spc="-10" dirty="0">
                <a:latin typeface="Calibri"/>
                <a:cs typeface="Calibri"/>
              </a:rPr>
              <a:t>Fuzzy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Sets: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How</a:t>
            </a:r>
            <a:r>
              <a:rPr sz="2500" spc="-5" dirty="0">
                <a:latin typeface="Calibri"/>
                <a:cs typeface="Calibri"/>
              </a:rPr>
              <a:t> much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 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either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set?</a:t>
            </a:r>
            <a:endParaRPr sz="2500">
              <a:latin typeface="Calibri"/>
              <a:cs typeface="Calibri"/>
            </a:endParaRPr>
          </a:p>
          <a:p>
            <a:pPr marL="406400" marR="17780" indent="-381000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500" spc="-10" dirty="0">
                <a:latin typeface="Calibri"/>
                <a:cs typeface="Calibri"/>
              </a:rPr>
              <a:t>Fuzzy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Union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dirty="0">
                <a:latin typeface="Calibri"/>
                <a:cs typeface="Calibri"/>
              </a:rPr>
              <a:t> the </a:t>
            </a:r>
            <a:r>
              <a:rPr sz="2500" spc="-15" dirty="0">
                <a:latin typeface="Calibri"/>
                <a:cs typeface="Calibri"/>
              </a:rPr>
              <a:t>reverse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intersection,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so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union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largest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membership</a:t>
            </a:r>
            <a:r>
              <a:rPr sz="2500" spc="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value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either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set.</a:t>
            </a:r>
            <a:endParaRPr sz="2500">
              <a:latin typeface="Calibri"/>
              <a:cs typeface="Calibri"/>
            </a:endParaRPr>
          </a:p>
          <a:p>
            <a:pPr marL="405765" marR="565150" indent="-405765">
              <a:lnSpc>
                <a:spcPct val="100000"/>
              </a:lnSpc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500" spc="-10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fuzzy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operation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for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forming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union</a:t>
            </a:r>
            <a:r>
              <a:rPr sz="2500" dirty="0">
                <a:latin typeface="Calibri"/>
                <a:cs typeface="Calibri"/>
              </a:rPr>
              <a:t> of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two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fuzzy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sets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 B </a:t>
            </a:r>
            <a:r>
              <a:rPr sz="2500" dirty="0">
                <a:latin typeface="Calibri"/>
                <a:cs typeface="Calibri"/>
              </a:rPr>
              <a:t>on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universe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X </a:t>
            </a:r>
            <a:r>
              <a:rPr sz="2500" spc="-15" dirty="0">
                <a:latin typeface="Calibri"/>
                <a:cs typeface="Calibri"/>
              </a:rPr>
              <a:t>can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given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as:</a:t>
            </a:r>
            <a:endParaRPr sz="2500">
              <a:latin typeface="Calibri"/>
              <a:cs typeface="Calibri"/>
            </a:endParaRPr>
          </a:p>
          <a:p>
            <a:pPr marL="88900">
              <a:lnSpc>
                <a:spcPts val="2735"/>
              </a:lnSpc>
              <a:spcBef>
                <a:spcPts val="2190"/>
              </a:spcBef>
            </a:pPr>
            <a:r>
              <a:rPr sz="2400" spc="-5" dirty="0">
                <a:latin typeface="Symbol"/>
                <a:cs typeface="Symbol"/>
              </a:rPr>
              <a:t></a:t>
            </a:r>
            <a:r>
              <a:rPr sz="2400" b="1" spc="-7" baseline="-20833" dirty="0">
                <a:latin typeface="Calibri"/>
                <a:cs typeface="Calibri"/>
              </a:rPr>
              <a:t>A</a:t>
            </a:r>
            <a:r>
              <a:rPr sz="2400" spc="-5" dirty="0">
                <a:latin typeface="Symbol"/>
                <a:cs typeface="Symbol"/>
              </a:rPr>
              <a:t></a:t>
            </a:r>
            <a:r>
              <a:rPr sz="2400" b="1" spc="-7" baseline="-20833" dirty="0">
                <a:latin typeface="Calibri"/>
                <a:cs typeface="Calibri"/>
              </a:rPr>
              <a:t>B</a:t>
            </a:r>
            <a:r>
              <a:rPr sz="2400" b="1" spc="-5" dirty="0">
                <a:latin typeface="Calibri"/>
                <a:cs typeface="Calibri"/>
              </a:rPr>
              <a:t>(x)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max</a:t>
            </a:r>
            <a:r>
              <a:rPr sz="2400" b="1" spc="-15" dirty="0">
                <a:latin typeface="Calibri"/>
                <a:cs typeface="Calibri"/>
              </a:rPr>
              <a:t> [</a:t>
            </a:r>
            <a:r>
              <a:rPr sz="2400" spc="-15" dirty="0">
                <a:latin typeface="Symbol"/>
                <a:cs typeface="Symbol"/>
              </a:rPr>
              <a:t></a:t>
            </a:r>
            <a:r>
              <a:rPr sz="2400" b="1" spc="-22" baseline="-20833" dirty="0">
                <a:latin typeface="Calibri"/>
                <a:cs typeface="Calibri"/>
              </a:rPr>
              <a:t>A</a:t>
            </a:r>
            <a:r>
              <a:rPr sz="2400" b="1" spc="52" baseline="-20833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(x),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-10" dirty="0">
                <a:latin typeface="Symbol"/>
                <a:cs typeface="Symbol"/>
              </a:rPr>
              <a:t></a:t>
            </a:r>
            <a:r>
              <a:rPr sz="2400" b="1" spc="-15" baseline="-20833" dirty="0">
                <a:latin typeface="Calibri"/>
                <a:cs typeface="Calibri"/>
              </a:rPr>
              <a:t>B</a:t>
            </a:r>
            <a:r>
              <a:rPr sz="2400" b="1" spc="-10" dirty="0">
                <a:latin typeface="Calibri"/>
                <a:cs typeface="Calibri"/>
              </a:rPr>
              <a:t>(x)]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Symbol"/>
                <a:cs typeface="Symbol"/>
              </a:rPr>
              <a:t></a:t>
            </a:r>
            <a:r>
              <a:rPr sz="2400" b="1" spc="-30" baseline="-20833" dirty="0">
                <a:latin typeface="Calibri"/>
                <a:cs typeface="Calibri"/>
              </a:rPr>
              <a:t>A</a:t>
            </a:r>
            <a:r>
              <a:rPr sz="2400" b="1" spc="315" baseline="-20833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(x)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ymbol"/>
                <a:cs typeface="Symbol"/>
              </a:rPr>
              <a:t></a:t>
            </a:r>
            <a:r>
              <a:rPr sz="2400" b="1" spc="-15" baseline="-20833" dirty="0">
                <a:latin typeface="Calibri"/>
                <a:cs typeface="Calibri"/>
              </a:rPr>
              <a:t>B</a:t>
            </a:r>
            <a:r>
              <a:rPr sz="2400" b="1" spc="-10" dirty="0">
                <a:latin typeface="Calibri"/>
                <a:cs typeface="Calibri"/>
              </a:rPr>
              <a:t>(x)</a:t>
            </a:r>
            <a:endParaRPr sz="2400">
              <a:latin typeface="Calibri"/>
              <a:cs typeface="Calibri"/>
            </a:endParaRPr>
          </a:p>
          <a:p>
            <a:pPr marL="40640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where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7136" y="0"/>
            <a:ext cx="618426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20" dirty="0"/>
              <a:t>Operations</a:t>
            </a:r>
            <a:r>
              <a:rPr sz="4900" spc="10" dirty="0"/>
              <a:t> </a:t>
            </a:r>
            <a:r>
              <a:rPr sz="4900" spc="-5" dirty="0"/>
              <a:t>of</a:t>
            </a:r>
            <a:r>
              <a:rPr sz="4900" spc="-10" dirty="0"/>
              <a:t> </a:t>
            </a:r>
            <a:r>
              <a:rPr sz="4900" spc="-20" dirty="0"/>
              <a:t>Fuzzy</a:t>
            </a:r>
            <a:r>
              <a:rPr sz="4900" dirty="0"/>
              <a:t> </a:t>
            </a:r>
            <a:r>
              <a:rPr sz="4900" spc="-15" dirty="0"/>
              <a:t>Sets</a:t>
            </a:r>
            <a:endParaRPr sz="4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1355" y="3986030"/>
            <a:ext cx="2381977" cy="24197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7173" y="461899"/>
            <a:ext cx="2549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Fuzzy</a:t>
            </a:r>
            <a:r>
              <a:rPr sz="4400" spc="-80" dirty="0"/>
              <a:t> </a:t>
            </a:r>
            <a:r>
              <a:rPr sz="4400" spc="-5" dirty="0"/>
              <a:t>Logic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44180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How </a:t>
            </a:r>
            <a:r>
              <a:rPr sz="3200" dirty="0">
                <a:latin typeface="Calibri"/>
                <a:cs typeface="Calibri"/>
              </a:rPr>
              <a:t>do </a:t>
            </a:r>
            <a:r>
              <a:rPr sz="3200" spc="-10" dirty="0">
                <a:latin typeface="Calibri"/>
                <a:cs typeface="Calibri"/>
              </a:rPr>
              <a:t>we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spc="-10" dirty="0">
                <a:latin typeface="Calibri"/>
                <a:cs typeface="Calibri"/>
              </a:rPr>
              <a:t> fuzzy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membership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predicate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logic?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Fuzzy </a:t>
            </a:r>
            <a:r>
              <a:rPr sz="3200" dirty="0">
                <a:latin typeface="Calibri"/>
                <a:cs typeface="Calibri"/>
              </a:rPr>
              <a:t>logic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Connectives: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Fuzzy </a:t>
            </a:r>
            <a:r>
              <a:rPr sz="2800" spc="-10" dirty="0">
                <a:latin typeface="Calibri"/>
                <a:cs typeface="Calibri"/>
              </a:rPr>
              <a:t>Conjunction(Intersection),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endParaRPr sz="2800">
              <a:latin typeface="Symbol"/>
              <a:cs typeface="Symbo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Fuzzy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Disjunction(union),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</a:t>
            </a:r>
            <a:endParaRPr sz="2800">
              <a:latin typeface="Symbol"/>
              <a:cs typeface="Symbol"/>
            </a:endParaRPr>
          </a:p>
          <a:p>
            <a:pPr marL="355600" marR="470534" indent="-342900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Operate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degrees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membership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fuzzy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sets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276" y="461899"/>
            <a:ext cx="3949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Fuzzy</a:t>
            </a:r>
            <a:r>
              <a:rPr sz="4400" spc="-25" dirty="0"/>
              <a:t> </a:t>
            </a:r>
            <a:r>
              <a:rPr sz="4400" spc="-5" dirty="0"/>
              <a:t>Disjunction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998716" y="3552391"/>
            <a:ext cx="2505710" cy="1682114"/>
            <a:chOff x="2998716" y="3552391"/>
            <a:chExt cx="2505710" cy="1682114"/>
          </a:xfrm>
        </p:grpSpPr>
        <p:sp>
          <p:nvSpPr>
            <p:cNvPr id="4" name="object 4"/>
            <p:cNvSpPr/>
            <p:nvPr/>
          </p:nvSpPr>
          <p:spPr>
            <a:xfrm>
              <a:off x="3428551" y="3568140"/>
              <a:ext cx="1656714" cy="1651000"/>
            </a:xfrm>
            <a:custGeom>
              <a:avLst/>
              <a:gdLst/>
              <a:ahLst/>
              <a:cxnLst/>
              <a:rect l="l" t="t" r="r" b="b"/>
              <a:pathLst>
                <a:path w="1656714" h="1651000">
                  <a:moveTo>
                    <a:pt x="0" y="1650533"/>
                  </a:moveTo>
                  <a:lnTo>
                    <a:pt x="828138" y="0"/>
                  </a:lnTo>
                  <a:lnTo>
                    <a:pt x="1656261" y="1650533"/>
                  </a:lnTo>
                </a:path>
              </a:pathLst>
            </a:custGeom>
            <a:ln w="31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4460" y="3568140"/>
              <a:ext cx="2484755" cy="1651000"/>
            </a:xfrm>
            <a:custGeom>
              <a:avLst/>
              <a:gdLst/>
              <a:ahLst/>
              <a:cxnLst/>
              <a:rect l="l" t="t" r="r" b="b"/>
              <a:pathLst>
                <a:path w="2484754" h="1651000">
                  <a:moveTo>
                    <a:pt x="0" y="0"/>
                  </a:moveTo>
                  <a:lnTo>
                    <a:pt x="0" y="1650533"/>
                  </a:lnTo>
                  <a:lnTo>
                    <a:pt x="2484488" y="1650533"/>
                  </a:lnTo>
                </a:path>
              </a:pathLst>
            </a:custGeom>
            <a:ln w="104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14460" y="4599721"/>
              <a:ext cx="745490" cy="619125"/>
            </a:xfrm>
            <a:custGeom>
              <a:avLst/>
              <a:gdLst/>
              <a:ahLst/>
              <a:cxnLst/>
              <a:rect l="l" t="t" r="r" b="b"/>
              <a:pathLst>
                <a:path w="745489" h="619125">
                  <a:moveTo>
                    <a:pt x="0" y="0"/>
                  </a:moveTo>
                  <a:lnTo>
                    <a:pt x="745355" y="0"/>
                  </a:lnTo>
                  <a:lnTo>
                    <a:pt x="745355" y="618952"/>
                  </a:lnTo>
                </a:path>
              </a:pathLst>
            </a:custGeom>
            <a:ln w="3148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311327" y="3545841"/>
            <a:ext cx="2505710" cy="1682114"/>
            <a:chOff x="6311327" y="3545841"/>
            <a:chExt cx="2505710" cy="1682114"/>
          </a:xfrm>
        </p:grpSpPr>
        <p:sp>
          <p:nvSpPr>
            <p:cNvPr id="8" name="object 8"/>
            <p:cNvSpPr/>
            <p:nvPr/>
          </p:nvSpPr>
          <p:spPr>
            <a:xfrm>
              <a:off x="6741207" y="3561590"/>
              <a:ext cx="1656714" cy="1651000"/>
            </a:xfrm>
            <a:custGeom>
              <a:avLst/>
              <a:gdLst/>
              <a:ahLst/>
              <a:cxnLst/>
              <a:rect l="l" t="t" r="r" b="b"/>
              <a:pathLst>
                <a:path w="1656715" h="1651000">
                  <a:moveTo>
                    <a:pt x="0" y="1650562"/>
                  </a:moveTo>
                  <a:lnTo>
                    <a:pt x="828123" y="0"/>
                  </a:lnTo>
                  <a:lnTo>
                    <a:pt x="1656393" y="1650562"/>
                  </a:lnTo>
                </a:path>
              </a:pathLst>
            </a:custGeom>
            <a:ln w="31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27072" y="3561590"/>
              <a:ext cx="2484755" cy="1651000"/>
            </a:xfrm>
            <a:custGeom>
              <a:avLst/>
              <a:gdLst/>
              <a:ahLst/>
              <a:cxnLst/>
              <a:rect l="l" t="t" r="r" b="b"/>
              <a:pathLst>
                <a:path w="2484754" h="1651000">
                  <a:moveTo>
                    <a:pt x="0" y="0"/>
                  </a:moveTo>
                  <a:lnTo>
                    <a:pt x="0" y="1650562"/>
                  </a:lnTo>
                  <a:lnTo>
                    <a:pt x="2484517" y="1650562"/>
                  </a:lnTo>
                </a:path>
              </a:pathLst>
            </a:custGeom>
            <a:ln w="104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27072" y="3974260"/>
              <a:ext cx="1449705" cy="1238250"/>
            </a:xfrm>
            <a:custGeom>
              <a:avLst/>
              <a:gdLst/>
              <a:ahLst/>
              <a:cxnLst/>
              <a:rect l="l" t="t" r="r" b="b"/>
              <a:pathLst>
                <a:path w="1449704" h="1238250">
                  <a:moveTo>
                    <a:pt x="0" y="0"/>
                  </a:moveTo>
                  <a:lnTo>
                    <a:pt x="1449399" y="0"/>
                  </a:lnTo>
                  <a:lnTo>
                    <a:pt x="1449399" y="1237892"/>
                  </a:lnTo>
                </a:path>
              </a:pathLst>
            </a:custGeom>
            <a:ln w="3148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92425" y="1360906"/>
            <a:ext cx="5530215" cy="450913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456565" indent="-34353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456565" algn="l"/>
                <a:tab pos="457200" algn="l"/>
                <a:tab pos="1333500" algn="l"/>
                <a:tab pos="1717039" algn="l"/>
              </a:tabLst>
            </a:pP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5" dirty="0">
                <a:latin typeface="Symbol"/>
                <a:cs typeface="Symbol"/>
              </a:rPr>
              <a:t></a:t>
            </a:r>
            <a:r>
              <a:rPr sz="3200" spc="-5" dirty="0">
                <a:latin typeface="Calibri"/>
                <a:cs typeface="Calibri"/>
              </a:rPr>
              <a:t>B	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max(A,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B)</a:t>
            </a:r>
            <a:endParaRPr sz="3200">
              <a:latin typeface="Calibri"/>
              <a:cs typeface="Calibri"/>
            </a:endParaRPr>
          </a:p>
          <a:p>
            <a:pPr marL="456565" marR="5080" indent="-342900">
              <a:lnSpc>
                <a:spcPts val="3820"/>
              </a:lnSpc>
              <a:spcBef>
                <a:spcPts val="915"/>
              </a:spcBef>
              <a:buFont typeface="Arial MT"/>
              <a:buChar char="•"/>
              <a:tabLst>
                <a:tab pos="456565" algn="l"/>
                <a:tab pos="457200" algn="l"/>
                <a:tab pos="2037714" algn="l"/>
              </a:tabLst>
            </a:pP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5" dirty="0">
                <a:latin typeface="Symbol"/>
                <a:cs typeface="Symbol"/>
              </a:rPr>
              <a:t>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	</a:t>
            </a:r>
            <a:r>
              <a:rPr sz="3200" spc="-5" dirty="0">
                <a:latin typeface="Calibri"/>
                <a:cs typeface="Calibri"/>
              </a:rPr>
              <a:t>"Quality </a:t>
            </a:r>
            <a:r>
              <a:rPr sz="3200" dirty="0">
                <a:latin typeface="Calibri"/>
                <a:cs typeface="Calibri"/>
              </a:rPr>
              <a:t>C is 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disjunction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Quality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B"</a:t>
            </a:r>
            <a:endParaRPr sz="3200">
              <a:latin typeface="Calibri"/>
              <a:cs typeface="Calibri"/>
            </a:endParaRPr>
          </a:p>
          <a:p>
            <a:pPr marL="1701800">
              <a:lnSpc>
                <a:spcPct val="100000"/>
              </a:lnSpc>
              <a:spcBef>
                <a:spcPts val="880"/>
              </a:spcBef>
              <a:tabLst>
                <a:tab pos="5014595" algn="l"/>
              </a:tabLst>
            </a:pPr>
            <a:r>
              <a:rPr sz="1600" spc="5" dirty="0">
                <a:latin typeface="Arial MT"/>
                <a:cs typeface="Arial MT"/>
              </a:rPr>
              <a:t>A	</a:t>
            </a:r>
            <a:r>
              <a:rPr sz="2400" spc="7" baseline="1736" dirty="0">
                <a:latin typeface="Arial MT"/>
                <a:cs typeface="Arial MT"/>
              </a:rPr>
              <a:t>B</a:t>
            </a:r>
            <a:endParaRPr sz="2400" baseline="1736">
              <a:latin typeface="Arial MT"/>
              <a:cs typeface="Arial MT"/>
            </a:endParaRPr>
          </a:p>
          <a:p>
            <a:pPr marR="1840864" algn="r">
              <a:lnSpc>
                <a:spcPct val="100000"/>
              </a:lnSpc>
              <a:spcBef>
                <a:spcPts val="375"/>
              </a:spcBef>
              <a:tabLst>
                <a:tab pos="3312160" algn="l"/>
              </a:tabLst>
            </a:pPr>
            <a:r>
              <a:rPr sz="1350" spc="15" dirty="0">
                <a:latin typeface="Arial MT"/>
                <a:cs typeface="Arial MT"/>
              </a:rPr>
              <a:t>1	</a:t>
            </a:r>
            <a:r>
              <a:rPr sz="2025" spc="22" baseline="2057" dirty="0">
                <a:latin typeface="Arial MT"/>
                <a:cs typeface="Arial MT"/>
              </a:rPr>
              <a:t>1</a:t>
            </a:r>
            <a:endParaRPr sz="2025" baseline="2057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MT"/>
              <a:cs typeface="Arial MT"/>
            </a:endParaRPr>
          </a:p>
          <a:p>
            <a:pPr marR="1806575" algn="r">
              <a:lnSpc>
                <a:spcPct val="100000"/>
              </a:lnSpc>
            </a:pPr>
            <a:r>
              <a:rPr sz="1350" spc="10" dirty="0">
                <a:latin typeface="Arial MT"/>
                <a:cs typeface="Arial MT"/>
              </a:rPr>
              <a:t>0.75</a:t>
            </a:r>
            <a:endParaRPr sz="13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50" spc="10" dirty="0">
                <a:latin typeface="Arial MT"/>
                <a:cs typeface="Arial MT"/>
              </a:rPr>
              <a:t>0.375</a:t>
            </a:r>
            <a:endParaRPr sz="13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R="1849755" algn="r">
              <a:lnSpc>
                <a:spcPct val="100000"/>
              </a:lnSpc>
              <a:tabLst>
                <a:tab pos="3312160" algn="l"/>
              </a:tabLst>
            </a:pPr>
            <a:r>
              <a:rPr sz="1350" spc="15" dirty="0">
                <a:latin typeface="Arial MT"/>
                <a:cs typeface="Arial MT"/>
              </a:rPr>
              <a:t>0	</a:t>
            </a:r>
            <a:r>
              <a:rPr sz="2025" spc="22" baseline="2057" dirty="0">
                <a:latin typeface="Arial MT"/>
                <a:cs typeface="Arial MT"/>
              </a:rPr>
              <a:t>0</a:t>
            </a:r>
            <a:endParaRPr sz="2025" baseline="2057">
              <a:latin typeface="Arial MT"/>
              <a:cs typeface="Arial MT"/>
            </a:endParaRPr>
          </a:p>
          <a:p>
            <a:pPr marL="113664">
              <a:lnSpc>
                <a:spcPct val="100000"/>
              </a:lnSpc>
              <a:spcBef>
                <a:spcPts val="505"/>
              </a:spcBef>
              <a:tabLst>
                <a:tab pos="2099945" algn="l"/>
                <a:tab pos="2705100" algn="l"/>
              </a:tabLst>
            </a:pPr>
            <a:r>
              <a:rPr sz="3200" dirty="0">
                <a:latin typeface="Times New Roman"/>
                <a:cs typeface="Times New Roman"/>
              </a:rPr>
              <a:t>(A</a:t>
            </a:r>
            <a:r>
              <a:rPr sz="3200" dirty="0">
                <a:latin typeface="Symbol"/>
                <a:cs typeface="Symbol"/>
              </a:rPr>
              <a:t></a:t>
            </a:r>
            <a:r>
              <a:rPr sz="3200" dirty="0">
                <a:latin typeface="Times New Roman"/>
                <a:cs typeface="Times New Roman"/>
              </a:rPr>
              <a:t>B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C)	</a:t>
            </a:r>
            <a:r>
              <a:rPr sz="3200" dirty="0">
                <a:latin typeface="Symbol"/>
                <a:cs typeface="Symbol"/>
              </a:rPr>
              <a:t></a:t>
            </a:r>
            <a:r>
              <a:rPr sz="3200" dirty="0">
                <a:latin typeface="Times New Roman"/>
                <a:cs typeface="Times New Roman"/>
              </a:rPr>
              <a:t>	(C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0.75)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26032" y="1531633"/>
            <a:ext cx="295275" cy="243840"/>
            <a:chOff x="3826032" y="1531633"/>
            <a:chExt cx="295275" cy="243840"/>
          </a:xfrm>
        </p:grpSpPr>
        <p:sp>
          <p:nvSpPr>
            <p:cNvPr id="13" name="object 13"/>
            <p:cNvSpPr/>
            <p:nvPr/>
          </p:nvSpPr>
          <p:spPr>
            <a:xfrm>
              <a:off x="3867805" y="1539446"/>
              <a:ext cx="216535" cy="162560"/>
            </a:xfrm>
            <a:custGeom>
              <a:avLst/>
              <a:gdLst/>
              <a:ahLst/>
              <a:cxnLst/>
              <a:rect l="l" t="t" r="r" b="b"/>
              <a:pathLst>
                <a:path w="216535" h="162560">
                  <a:moveTo>
                    <a:pt x="0" y="162520"/>
                  </a:moveTo>
                  <a:lnTo>
                    <a:pt x="108123" y="0"/>
                  </a:lnTo>
                  <a:lnTo>
                    <a:pt x="216242" y="162520"/>
                  </a:lnTo>
                  <a:lnTo>
                    <a:pt x="0" y="162520"/>
                  </a:lnTo>
                  <a:close/>
                </a:path>
              </a:pathLst>
            </a:custGeom>
            <a:ln w="15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6032" y="1761074"/>
              <a:ext cx="295275" cy="0"/>
            </a:xfrm>
            <a:custGeom>
              <a:avLst/>
              <a:gdLst/>
              <a:ahLst/>
              <a:cxnLst/>
              <a:rect l="l" t="t" r="r" b="b"/>
              <a:pathLst>
                <a:path w="295275">
                  <a:moveTo>
                    <a:pt x="0" y="0"/>
                  </a:moveTo>
                  <a:lnTo>
                    <a:pt x="294865" y="0"/>
                  </a:lnTo>
                </a:path>
              </a:pathLst>
            </a:custGeom>
            <a:ln w="28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9741" y="461899"/>
            <a:ext cx="41471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Fuzzy</a:t>
            </a:r>
            <a:r>
              <a:rPr sz="4400" spc="-60" dirty="0"/>
              <a:t> </a:t>
            </a:r>
            <a:r>
              <a:rPr sz="4400" dirty="0"/>
              <a:t>Conjunction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998716" y="3552391"/>
            <a:ext cx="2505710" cy="1682114"/>
            <a:chOff x="2998716" y="3552391"/>
            <a:chExt cx="2505710" cy="1682114"/>
          </a:xfrm>
        </p:grpSpPr>
        <p:sp>
          <p:nvSpPr>
            <p:cNvPr id="4" name="object 4"/>
            <p:cNvSpPr/>
            <p:nvPr/>
          </p:nvSpPr>
          <p:spPr>
            <a:xfrm>
              <a:off x="3428551" y="3568140"/>
              <a:ext cx="1656714" cy="1651000"/>
            </a:xfrm>
            <a:custGeom>
              <a:avLst/>
              <a:gdLst/>
              <a:ahLst/>
              <a:cxnLst/>
              <a:rect l="l" t="t" r="r" b="b"/>
              <a:pathLst>
                <a:path w="1656714" h="1651000">
                  <a:moveTo>
                    <a:pt x="0" y="1650533"/>
                  </a:moveTo>
                  <a:lnTo>
                    <a:pt x="828138" y="0"/>
                  </a:lnTo>
                  <a:lnTo>
                    <a:pt x="1656261" y="1650533"/>
                  </a:lnTo>
                </a:path>
              </a:pathLst>
            </a:custGeom>
            <a:ln w="31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4460" y="3568140"/>
              <a:ext cx="2484755" cy="1651000"/>
            </a:xfrm>
            <a:custGeom>
              <a:avLst/>
              <a:gdLst/>
              <a:ahLst/>
              <a:cxnLst/>
              <a:rect l="l" t="t" r="r" b="b"/>
              <a:pathLst>
                <a:path w="2484754" h="1651000">
                  <a:moveTo>
                    <a:pt x="0" y="0"/>
                  </a:moveTo>
                  <a:lnTo>
                    <a:pt x="0" y="1650533"/>
                  </a:lnTo>
                  <a:lnTo>
                    <a:pt x="2484488" y="1650533"/>
                  </a:lnTo>
                </a:path>
              </a:pathLst>
            </a:custGeom>
            <a:ln w="104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14460" y="4599721"/>
              <a:ext cx="745490" cy="619125"/>
            </a:xfrm>
            <a:custGeom>
              <a:avLst/>
              <a:gdLst/>
              <a:ahLst/>
              <a:cxnLst/>
              <a:rect l="l" t="t" r="r" b="b"/>
              <a:pathLst>
                <a:path w="745489" h="619125">
                  <a:moveTo>
                    <a:pt x="0" y="0"/>
                  </a:moveTo>
                  <a:lnTo>
                    <a:pt x="745355" y="0"/>
                  </a:lnTo>
                  <a:lnTo>
                    <a:pt x="745355" y="618952"/>
                  </a:lnTo>
                </a:path>
              </a:pathLst>
            </a:custGeom>
            <a:ln w="3148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311327" y="3545841"/>
            <a:ext cx="2505710" cy="1682114"/>
            <a:chOff x="6311327" y="3545841"/>
            <a:chExt cx="2505710" cy="1682114"/>
          </a:xfrm>
        </p:grpSpPr>
        <p:sp>
          <p:nvSpPr>
            <p:cNvPr id="8" name="object 8"/>
            <p:cNvSpPr/>
            <p:nvPr/>
          </p:nvSpPr>
          <p:spPr>
            <a:xfrm>
              <a:off x="6741207" y="3561590"/>
              <a:ext cx="1656714" cy="1651000"/>
            </a:xfrm>
            <a:custGeom>
              <a:avLst/>
              <a:gdLst/>
              <a:ahLst/>
              <a:cxnLst/>
              <a:rect l="l" t="t" r="r" b="b"/>
              <a:pathLst>
                <a:path w="1656715" h="1651000">
                  <a:moveTo>
                    <a:pt x="0" y="1650562"/>
                  </a:moveTo>
                  <a:lnTo>
                    <a:pt x="828123" y="0"/>
                  </a:lnTo>
                  <a:lnTo>
                    <a:pt x="1656393" y="1650562"/>
                  </a:lnTo>
                </a:path>
              </a:pathLst>
            </a:custGeom>
            <a:ln w="31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27072" y="3561590"/>
              <a:ext cx="2484755" cy="1651000"/>
            </a:xfrm>
            <a:custGeom>
              <a:avLst/>
              <a:gdLst/>
              <a:ahLst/>
              <a:cxnLst/>
              <a:rect l="l" t="t" r="r" b="b"/>
              <a:pathLst>
                <a:path w="2484754" h="1651000">
                  <a:moveTo>
                    <a:pt x="0" y="0"/>
                  </a:moveTo>
                  <a:lnTo>
                    <a:pt x="0" y="1650562"/>
                  </a:lnTo>
                  <a:lnTo>
                    <a:pt x="2484517" y="1650562"/>
                  </a:lnTo>
                </a:path>
              </a:pathLst>
            </a:custGeom>
            <a:ln w="104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27072" y="3974260"/>
              <a:ext cx="1449705" cy="1238250"/>
            </a:xfrm>
            <a:custGeom>
              <a:avLst/>
              <a:gdLst/>
              <a:ahLst/>
              <a:cxnLst/>
              <a:rect l="l" t="t" r="r" b="b"/>
              <a:pathLst>
                <a:path w="1449704" h="1238250">
                  <a:moveTo>
                    <a:pt x="0" y="0"/>
                  </a:moveTo>
                  <a:lnTo>
                    <a:pt x="1449399" y="0"/>
                  </a:lnTo>
                  <a:lnTo>
                    <a:pt x="1449399" y="1237892"/>
                  </a:lnTo>
                </a:path>
              </a:pathLst>
            </a:custGeom>
            <a:ln w="3148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92425" y="1360906"/>
            <a:ext cx="5660390" cy="450913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456565" indent="-34353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456565" algn="l"/>
                <a:tab pos="457200" algn="l"/>
                <a:tab pos="1333500" algn="l"/>
                <a:tab pos="1717039" algn="l"/>
              </a:tabLst>
            </a:pP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5" dirty="0">
                <a:latin typeface="Symbol"/>
                <a:cs typeface="Symbol"/>
              </a:rPr>
              <a:t></a:t>
            </a:r>
            <a:r>
              <a:rPr sz="3200" spc="-5" dirty="0">
                <a:latin typeface="Calibri"/>
                <a:cs typeface="Calibri"/>
              </a:rPr>
              <a:t>B	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min(A,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B)</a:t>
            </a:r>
            <a:endParaRPr sz="3200">
              <a:latin typeface="Calibri"/>
              <a:cs typeface="Calibri"/>
            </a:endParaRPr>
          </a:p>
          <a:p>
            <a:pPr marL="456565" marR="5080" indent="-342900">
              <a:lnSpc>
                <a:spcPts val="3820"/>
              </a:lnSpc>
              <a:spcBef>
                <a:spcPts val="915"/>
              </a:spcBef>
              <a:buFont typeface="Arial MT"/>
              <a:buChar char="•"/>
              <a:tabLst>
                <a:tab pos="456565" algn="l"/>
                <a:tab pos="457200" algn="l"/>
                <a:tab pos="2037714" algn="l"/>
              </a:tabLst>
            </a:pP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5" dirty="0">
                <a:latin typeface="Symbol"/>
                <a:cs typeface="Symbol"/>
              </a:rPr>
              <a:t>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	</a:t>
            </a:r>
            <a:r>
              <a:rPr sz="3200" spc="-5" dirty="0">
                <a:latin typeface="Calibri"/>
                <a:cs typeface="Calibri"/>
              </a:rPr>
              <a:t>"Quality </a:t>
            </a:r>
            <a:r>
              <a:rPr sz="3200" dirty="0">
                <a:latin typeface="Calibri"/>
                <a:cs typeface="Calibri"/>
              </a:rPr>
              <a:t>C is 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conjunction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Quality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B"</a:t>
            </a:r>
            <a:endParaRPr sz="3200">
              <a:latin typeface="Calibri"/>
              <a:cs typeface="Calibri"/>
            </a:endParaRPr>
          </a:p>
          <a:p>
            <a:pPr marL="1701800">
              <a:lnSpc>
                <a:spcPct val="100000"/>
              </a:lnSpc>
              <a:spcBef>
                <a:spcPts val="880"/>
              </a:spcBef>
              <a:tabLst>
                <a:tab pos="5014595" algn="l"/>
              </a:tabLst>
            </a:pPr>
            <a:r>
              <a:rPr sz="1600" spc="5" dirty="0">
                <a:latin typeface="Arial MT"/>
                <a:cs typeface="Arial MT"/>
              </a:rPr>
              <a:t>A	</a:t>
            </a:r>
            <a:r>
              <a:rPr sz="2400" spc="7" baseline="1736" dirty="0">
                <a:latin typeface="Arial MT"/>
                <a:cs typeface="Arial MT"/>
              </a:rPr>
              <a:t>B</a:t>
            </a:r>
            <a:endParaRPr sz="2400" baseline="1736">
              <a:latin typeface="Arial MT"/>
              <a:cs typeface="Arial MT"/>
            </a:endParaRPr>
          </a:p>
          <a:p>
            <a:pPr marR="1971675" algn="r">
              <a:lnSpc>
                <a:spcPct val="100000"/>
              </a:lnSpc>
              <a:spcBef>
                <a:spcPts val="375"/>
              </a:spcBef>
              <a:tabLst>
                <a:tab pos="3312160" algn="l"/>
              </a:tabLst>
            </a:pPr>
            <a:r>
              <a:rPr sz="1350" spc="15" dirty="0">
                <a:latin typeface="Arial MT"/>
                <a:cs typeface="Arial MT"/>
              </a:rPr>
              <a:t>1	</a:t>
            </a:r>
            <a:r>
              <a:rPr sz="2025" spc="22" baseline="2057" dirty="0">
                <a:latin typeface="Arial MT"/>
                <a:cs typeface="Arial MT"/>
              </a:rPr>
              <a:t>1</a:t>
            </a:r>
            <a:endParaRPr sz="2025" baseline="2057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MT"/>
              <a:cs typeface="Arial MT"/>
            </a:endParaRPr>
          </a:p>
          <a:p>
            <a:pPr marR="1937385" algn="r">
              <a:lnSpc>
                <a:spcPct val="100000"/>
              </a:lnSpc>
            </a:pPr>
            <a:r>
              <a:rPr sz="1350" spc="10" dirty="0">
                <a:latin typeface="Arial MT"/>
                <a:cs typeface="Arial MT"/>
              </a:rPr>
              <a:t>0.75</a:t>
            </a:r>
            <a:endParaRPr sz="13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50" spc="10" dirty="0">
                <a:latin typeface="Arial MT"/>
                <a:cs typeface="Arial MT"/>
              </a:rPr>
              <a:t>0.375</a:t>
            </a:r>
            <a:endParaRPr sz="13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R="1980564" algn="r">
              <a:lnSpc>
                <a:spcPct val="100000"/>
              </a:lnSpc>
              <a:tabLst>
                <a:tab pos="3312160" algn="l"/>
              </a:tabLst>
            </a:pPr>
            <a:r>
              <a:rPr sz="1350" spc="15" dirty="0">
                <a:latin typeface="Arial MT"/>
                <a:cs typeface="Arial MT"/>
              </a:rPr>
              <a:t>0	</a:t>
            </a:r>
            <a:r>
              <a:rPr sz="2025" spc="22" baseline="2057" dirty="0">
                <a:latin typeface="Arial MT"/>
                <a:cs typeface="Arial MT"/>
              </a:rPr>
              <a:t>0</a:t>
            </a:r>
            <a:endParaRPr sz="2025" baseline="2057">
              <a:latin typeface="Arial MT"/>
              <a:cs typeface="Arial MT"/>
            </a:endParaRPr>
          </a:p>
          <a:p>
            <a:pPr marL="113664">
              <a:lnSpc>
                <a:spcPct val="100000"/>
              </a:lnSpc>
              <a:spcBef>
                <a:spcPts val="505"/>
              </a:spcBef>
              <a:tabLst>
                <a:tab pos="2099945" algn="l"/>
                <a:tab pos="2705100" algn="l"/>
              </a:tabLst>
            </a:pPr>
            <a:r>
              <a:rPr sz="3200" dirty="0">
                <a:latin typeface="Times New Roman"/>
                <a:cs typeface="Times New Roman"/>
              </a:rPr>
              <a:t>(A</a:t>
            </a:r>
            <a:r>
              <a:rPr sz="3200" dirty="0">
                <a:latin typeface="Symbol"/>
                <a:cs typeface="Symbol"/>
              </a:rPr>
              <a:t></a:t>
            </a:r>
            <a:r>
              <a:rPr sz="3200" dirty="0">
                <a:latin typeface="Times New Roman"/>
                <a:cs typeface="Times New Roman"/>
              </a:rPr>
              <a:t>B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C)	</a:t>
            </a:r>
            <a:r>
              <a:rPr sz="3200" dirty="0">
                <a:latin typeface="Symbol"/>
                <a:cs typeface="Symbol"/>
              </a:rPr>
              <a:t></a:t>
            </a:r>
            <a:r>
              <a:rPr sz="3200" dirty="0">
                <a:latin typeface="Times New Roman"/>
                <a:cs typeface="Times New Roman"/>
              </a:rPr>
              <a:t>	(C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0.375)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26032" y="1531633"/>
            <a:ext cx="295275" cy="243840"/>
            <a:chOff x="3826032" y="1531633"/>
            <a:chExt cx="295275" cy="243840"/>
          </a:xfrm>
        </p:grpSpPr>
        <p:sp>
          <p:nvSpPr>
            <p:cNvPr id="13" name="object 13"/>
            <p:cNvSpPr/>
            <p:nvPr/>
          </p:nvSpPr>
          <p:spPr>
            <a:xfrm>
              <a:off x="3867805" y="1539446"/>
              <a:ext cx="216535" cy="162560"/>
            </a:xfrm>
            <a:custGeom>
              <a:avLst/>
              <a:gdLst/>
              <a:ahLst/>
              <a:cxnLst/>
              <a:rect l="l" t="t" r="r" b="b"/>
              <a:pathLst>
                <a:path w="216535" h="162560">
                  <a:moveTo>
                    <a:pt x="0" y="162520"/>
                  </a:moveTo>
                  <a:lnTo>
                    <a:pt x="108123" y="0"/>
                  </a:lnTo>
                  <a:lnTo>
                    <a:pt x="216242" y="162520"/>
                  </a:lnTo>
                  <a:lnTo>
                    <a:pt x="0" y="162520"/>
                  </a:lnTo>
                  <a:close/>
                </a:path>
              </a:pathLst>
            </a:custGeom>
            <a:ln w="15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6032" y="1761074"/>
              <a:ext cx="295275" cy="0"/>
            </a:xfrm>
            <a:custGeom>
              <a:avLst/>
              <a:gdLst/>
              <a:ahLst/>
              <a:cxnLst/>
              <a:rect l="l" t="t" r="r" b="b"/>
              <a:pathLst>
                <a:path w="295275">
                  <a:moveTo>
                    <a:pt x="0" y="0"/>
                  </a:moveTo>
                  <a:lnTo>
                    <a:pt x="294865" y="0"/>
                  </a:lnTo>
                </a:path>
              </a:pathLst>
            </a:custGeom>
            <a:ln w="28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1901</Words>
  <Application>Microsoft Office PowerPoint</Application>
  <PresentationFormat>On-screen Show (4:3)</PresentationFormat>
  <Paragraphs>407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MT</vt:lpstr>
      <vt:lpstr>Calibri</vt:lpstr>
      <vt:lpstr>Symbol</vt:lpstr>
      <vt:lpstr>Times New Roman</vt:lpstr>
      <vt:lpstr>Office Theme</vt:lpstr>
      <vt:lpstr>Fuzzy Logic</vt:lpstr>
      <vt:lpstr>Operations of Fuzzy Sets</vt:lpstr>
      <vt:lpstr>Operations of Fuzzy Sets</vt:lpstr>
      <vt:lpstr>Operations of Fuzzy Sets</vt:lpstr>
      <vt:lpstr>Operations of Fuzzy Sets</vt:lpstr>
      <vt:lpstr>Operations of Fuzzy Sets</vt:lpstr>
      <vt:lpstr>Fuzzy Logic</vt:lpstr>
      <vt:lpstr>Fuzzy Disjunction</vt:lpstr>
      <vt:lpstr>Fuzzy Conjunction</vt:lpstr>
      <vt:lpstr>Example: Fuzzy Conjunction</vt:lpstr>
      <vt:lpstr>Example: Fuzzy Conjunction</vt:lpstr>
      <vt:lpstr>Example: Fuzzy Conjunction</vt:lpstr>
      <vt:lpstr>Example: Fuzzy Conjunction</vt:lpstr>
      <vt:lpstr>Example: Fuzzy Conjunction</vt:lpstr>
      <vt:lpstr>What can we do now?</vt:lpstr>
      <vt:lpstr>Inputs: Temperature</vt:lpstr>
      <vt:lpstr>Inputs: Temperature, Cloud Cover</vt:lpstr>
      <vt:lpstr>Output: Speed</vt:lpstr>
      <vt:lpstr>Fuzzy Rules</vt:lpstr>
      <vt:lpstr>Fuzzy Rules</vt:lpstr>
      <vt:lpstr>Fuzzy Rules</vt:lpstr>
      <vt:lpstr>Fuzzy Control Components</vt:lpstr>
      <vt:lpstr>How it work?</vt:lpstr>
      <vt:lpstr>Steps</vt:lpstr>
      <vt:lpstr>Example: Speed Calculation</vt:lpstr>
      <vt:lpstr>Fuzzification: Calculate Input Membership Levels</vt:lpstr>
      <vt:lpstr>Fuzzification: Calculate Input Membership Levels</vt:lpstr>
      <vt:lpstr>...Calculating...</vt:lpstr>
      <vt:lpstr>Defuzzification:  Constructing the Output</vt:lpstr>
      <vt:lpstr>Defuzzification:  Constructing the Output</vt:lpstr>
      <vt:lpstr>Defuzzification:  Constructing the Output</vt:lpstr>
      <vt:lpstr>Defuzzification:  Constructing the Output</vt:lpstr>
      <vt:lpstr>Hybrid with other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Computing Approach for Biological Sequences</dc:title>
  <dc:creator>mnassef</dc:creator>
  <cp:lastModifiedBy>Samar Hesham Ahmed Hassan</cp:lastModifiedBy>
  <cp:revision>1</cp:revision>
  <dcterms:created xsi:type="dcterms:W3CDTF">2022-11-27T13:26:17Z</dcterms:created>
  <dcterms:modified xsi:type="dcterms:W3CDTF">2022-11-27T14:04:32Z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2022-11-27T00:00:00Z</vt:filetime>
  </property>
</Properties>
</file>