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32399288" cy="50399950"/>
  <p:notesSz cx="6858000" cy="9144000"/>
  <p:defaultTextStyle>
    <a:defPPr>
      <a:defRPr lang="en-US"/>
    </a:defPPr>
    <a:lvl1pPr mar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 userDrawn="1">
          <p15:clr>
            <a:srgbClr val="A4A3A4"/>
          </p15:clr>
        </p15:guide>
        <p15:guide id="2" pos="102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E"/>
    <a:srgbClr val="003275"/>
    <a:srgbClr val="002060"/>
    <a:srgbClr val="10005E"/>
    <a:srgbClr val="110052"/>
    <a:srgbClr val="FDF0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 showGuides="1">
      <p:cViewPr varScale="1">
        <p:scale>
          <a:sx n="10" d="100"/>
          <a:sy n="10" d="100"/>
        </p:scale>
        <p:origin x="2760" y="86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69542DF-C899-B67C-B73B-8723F1FEA0F8}"/>
              </a:ext>
            </a:extLst>
          </p:cNvPr>
          <p:cNvGrpSpPr/>
          <p:nvPr/>
        </p:nvGrpSpPr>
        <p:grpSpPr>
          <a:xfrm>
            <a:off x="-105794" y="0"/>
            <a:ext cx="32496369" cy="50503016"/>
            <a:chOff x="0" y="0"/>
            <a:chExt cx="32496369" cy="50503016"/>
          </a:xfrm>
        </p:grpSpPr>
        <p:sp>
          <p:nvSpPr>
            <p:cNvPr id="37" name="Rectangle 36"/>
            <p:cNvSpPr/>
            <p:nvPr/>
          </p:nvSpPr>
          <p:spPr>
            <a:xfrm>
              <a:off x="0" y="0"/>
              <a:ext cx="32476723" cy="50503016"/>
            </a:xfrm>
            <a:prstGeom prst="rect">
              <a:avLst/>
            </a:prstGeom>
            <a:solidFill>
              <a:srgbClr val="0032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n>
                  <a:solidFill>
                    <a:schemeClr val="accent2"/>
                  </a:solidFill>
                </a:ln>
                <a:solidFill>
                  <a:schemeClr val="accent2"/>
                </a:solidFill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7600" b="22194"/>
            <a:stretch/>
          </p:blipFill>
          <p:spPr>
            <a:xfrm>
              <a:off x="0" y="32157328"/>
              <a:ext cx="32496369" cy="18345687"/>
            </a:xfrm>
            <a:prstGeom prst="rect">
              <a:avLst/>
            </a:prstGeom>
          </p:spPr>
        </p:pic>
      </p:grpSp>
      <p:sp>
        <p:nvSpPr>
          <p:cNvPr id="7" name="Rectangle 6"/>
          <p:cNvSpPr/>
          <p:nvPr/>
        </p:nvSpPr>
        <p:spPr>
          <a:xfrm>
            <a:off x="-125440" y="609600"/>
            <a:ext cx="32524728" cy="6646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548128" y="5736083"/>
            <a:ext cx="22652386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Supervisor(s): Dr. </a:t>
            </a:r>
            <a:r>
              <a:rPr lang="" sz="8000" b="1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Hanaa Bayomi </a:t>
            </a:r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, TA. </a:t>
            </a:r>
            <a:r>
              <a:rPr lang="" sz="8000" b="1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Amany Hesham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1558" y="7666433"/>
            <a:ext cx="32235165" cy="221599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6600" b="1" dirty="0">
                <a:solidFill>
                  <a:schemeClr val="bg1"/>
                </a:solidFill>
                <a:latin typeface="Swis721 BlkCn BT" panose="020B0806030502040204" pitchFamily="34" charset="0"/>
              </a:rPr>
              <a:t>Ahmed Sallam, Farah Tawfik , Mohamed Gamal , Mohamed Gaber , Omar Walid</a:t>
            </a:r>
            <a:endParaRPr lang="" sz="6600" b="1" dirty="0">
              <a:solidFill>
                <a:schemeClr val="bg1"/>
              </a:solidFill>
              <a:latin typeface="Swis721 BlkCn BT" panose="020B0806030502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49824" y="10643910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A0E03AA-5934-3962-3347-A3AD2BB30EA1}"/>
              </a:ext>
            </a:extLst>
          </p:cNvPr>
          <p:cNvGrpSpPr/>
          <p:nvPr/>
        </p:nvGrpSpPr>
        <p:grpSpPr>
          <a:xfrm>
            <a:off x="1846384" y="11255329"/>
            <a:ext cx="13458255" cy="11261722"/>
            <a:chOff x="1846384" y="12261169"/>
            <a:chExt cx="13458255" cy="11261722"/>
          </a:xfrm>
        </p:grpSpPr>
        <p:sp>
          <p:nvSpPr>
            <p:cNvPr id="90" name="Rectangle 89"/>
            <p:cNvSpPr/>
            <p:nvPr/>
          </p:nvSpPr>
          <p:spPr>
            <a:xfrm>
              <a:off x="2292023" y="13649131"/>
              <a:ext cx="13012616" cy="98737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1080000" rtlCol="0" anchor="t"/>
            <a:lstStyle/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GB" sz="5400" b="1" dirty="0">
                  <a:solidFill>
                    <a:srgbClr val="003275"/>
                  </a:solidFill>
                  <a:latin typeface="Swis721 Cn BT" panose="020B0506020202030204" pitchFamily="34" charset="0"/>
                </a:rPr>
                <a:t>We aim to provide accessible, flexible, and accurate Quran recitation and memorization tools for Muslims worldwide.</a:t>
              </a:r>
            </a:p>
            <a:p>
              <a:pPr marL="685800" indent="-685800">
                <a:buFont typeface="Arial" panose="020B0604020202020204" pitchFamily="34" charset="0"/>
                <a:buChar char="•"/>
              </a:pPr>
              <a:r>
                <a:rPr lang="en-GB" sz="5400" b="1" dirty="0">
                  <a:solidFill>
                    <a:srgbClr val="003275"/>
                  </a:solidFill>
                  <a:latin typeface="Swis721 Cn BT" panose="020B0506020202030204" pitchFamily="34" charset="0"/>
                </a:rPr>
                <a:t>Develop mobile application, to offer real-time feedback on pronunciation and memorization, enhancing the learning experience regardless of geographical and time constraints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846384" y="13048063"/>
              <a:ext cx="12924693" cy="9882831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Shape">
              <a:extLst>
                <a:ext uri="{FF2B5EF4-FFF2-40B4-BE49-F238E27FC236}">
                  <a16:creationId xmlns:a16="http://schemas.microsoft.com/office/drawing/2014/main" id="{838A0D2F-5FFC-4A08-A335-6D47B15F14AF}"/>
                </a:ext>
              </a:extLst>
            </p:cNvPr>
            <p:cNvSpPr/>
            <p:nvPr/>
          </p:nvSpPr>
          <p:spPr>
            <a:xfrm>
              <a:off x="3065746" y="12261169"/>
              <a:ext cx="8168038" cy="2094317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r>
                <a:rPr lang="fr-CA" sz="6000" b="1" dirty="0">
                  <a:solidFill>
                    <a:srgbClr val="F1EEEF"/>
                  </a:solidFill>
                  <a:latin typeface="Swis721 Cn BT" panose="020B0506020202030204" pitchFamily="34" charset="0"/>
                </a:rPr>
                <a:t>VISION / OBJECTIVES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6D4ED9-0CAB-D5DA-BC27-38664FD348CB}"/>
              </a:ext>
            </a:extLst>
          </p:cNvPr>
          <p:cNvGrpSpPr/>
          <p:nvPr/>
        </p:nvGrpSpPr>
        <p:grpSpPr>
          <a:xfrm>
            <a:off x="1846384" y="22982585"/>
            <a:ext cx="13261990" cy="5253304"/>
            <a:chOff x="1846384" y="24567545"/>
            <a:chExt cx="13261990" cy="5253304"/>
          </a:xfrm>
        </p:grpSpPr>
        <p:sp>
          <p:nvSpPr>
            <p:cNvPr id="94" name="Rectangle 93"/>
            <p:cNvSpPr/>
            <p:nvPr/>
          </p:nvSpPr>
          <p:spPr>
            <a:xfrm>
              <a:off x="2532184" y="26165531"/>
              <a:ext cx="12576190" cy="365531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0" tIns="1080000" rtlCol="0" anchor="t"/>
            <a:lstStyle/>
            <a:p>
              <a:r>
                <a:rPr lang="en-US" sz="5400" b="1" dirty="0">
                  <a:solidFill>
                    <a:srgbClr val="003275"/>
                  </a:solidFill>
                  <a:latin typeface="Swis721 Cn BT" panose="020B0506020202030204" pitchFamily="34" charset="0"/>
                </a:rPr>
                <a:t>Muslims Worldwide Who want to memorize and </a:t>
              </a:r>
              <a:r>
                <a:rPr lang="en-GB" sz="5400" b="1" dirty="0">
                  <a:solidFill>
                    <a:srgbClr val="003275"/>
                  </a:solidFill>
                  <a:latin typeface="Swis721 Cn BT" panose="020B0506020202030204" pitchFamily="34" charset="0"/>
                </a:rPr>
                <a:t>recite Holy Quran</a:t>
              </a:r>
              <a:endParaRPr lang="en-US" sz="5400" b="1" dirty="0">
                <a:solidFill>
                  <a:srgbClr val="003275"/>
                </a:solidFill>
                <a:latin typeface="Swis721 Cn BT" panose="020B0506020202030204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46384" y="25354440"/>
              <a:ext cx="12924693" cy="3808547"/>
            </a:xfrm>
            <a:prstGeom prst="rect">
              <a:avLst/>
            </a:prstGeom>
            <a:noFill/>
            <a:ln w="7620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Shape">
              <a:extLst>
                <a:ext uri="{FF2B5EF4-FFF2-40B4-BE49-F238E27FC236}">
                  <a16:creationId xmlns:a16="http://schemas.microsoft.com/office/drawing/2014/main" id="{838A0D2F-5FFC-4A08-A335-6D47B15F14AF}"/>
                </a:ext>
              </a:extLst>
            </p:cNvPr>
            <p:cNvSpPr/>
            <p:nvPr/>
          </p:nvSpPr>
          <p:spPr>
            <a:xfrm>
              <a:off x="3065746" y="24567545"/>
              <a:ext cx="8168038" cy="2094317"/>
            </a:xfrm>
            <a:prstGeom prst="rect">
              <a:avLst/>
            </a:prstGeom>
            <a:solidFill>
              <a:schemeClr val="accent2"/>
            </a:solidFill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360000" tIns="38100" rIns="38100" bIns="38100" anchor="ctr"/>
            <a:lstStyle/>
            <a:p>
              <a:r>
                <a:rPr lang="fr-CA" sz="6000" b="1" dirty="0">
                  <a:solidFill>
                    <a:srgbClr val="F1EEEF"/>
                  </a:solidFill>
                  <a:latin typeface="Swis721 Cn BT" panose="020B0506020202030204" pitchFamily="34" charset="0"/>
                </a:rPr>
                <a:t>BENEFICIARIES</a:t>
              </a:r>
            </a:p>
          </p:txBody>
        </p:sp>
      </p:grpSp>
      <p:pic>
        <p:nvPicPr>
          <p:cNvPr id="14" name="Picture 13" descr="A black and gold logo&#10;&#10;Description automatically generated">
            <a:extLst>
              <a:ext uri="{FF2B5EF4-FFF2-40B4-BE49-F238E27FC236}">
                <a16:creationId xmlns:a16="http://schemas.microsoft.com/office/drawing/2014/main" id="{A83CB1A5-A27F-5B79-DA48-3AA9D49C3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1420" y="337878"/>
            <a:ext cx="5673881" cy="57760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A191E61-3887-2E0A-D915-08E894B1D491}"/>
              </a:ext>
            </a:extLst>
          </p:cNvPr>
          <p:cNvGrpSpPr/>
          <p:nvPr/>
        </p:nvGrpSpPr>
        <p:grpSpPr>
          <a:xfrm>
            <a:off x="16868862" y="11174895"/>
            <a:ext cx="13698416" cy="21765423"/>
            <a:chOff x="16868862" y="12302655"/>
            <a:chExt cx="13698416" cy="217654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7EFEF96-9A74-2046-75AD-8E7815C5A504}"/>
                </a:ext>
              </a:extLst>
            </p:cNvPr>
            <p:cNvGrpSpPr/>
            <p:nvPr/>
          </p:nvGrpSpPr>
          <p:grpSpPr>
            <a:xfrm>
              <a:off x="16868862" y="12302655"/>
              <a:ext cx="13698416" cy="21765423"/>
              <a:chOff x="16868862" y="12302655"/>
              <a:chExt cx="13698416" cy="21765423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17554662" y="13900640"/>
                <a:ext cx="13012616" cy="2016743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Iterative Waterfall Methodology.</a:t>
                </a:r>
              </a:p>
              <a:p>
                <a:pPr marL="857250" indent="-857250">
                  <a:buFont typeface="Arial" panose="020B0604020202020204" pitchFamily="34" charset="0"/>
                  <a:buChar char="•"/>
                </a:pPr>
                <a:r>
                  <a:rPr lang="en-US" sz="60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We used two Speech Recognition Models :</a:t>
                </a:r>
              </a:p>
              <a:p>
                <a:r>
                  <a:rPr lang="en-US" sz="48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Implemented using  CNN–CTC &amp; RNN-CTC the both models</a:t>
                </a:r>
                <a:r>
                  <a:rPr lang="ar-EG" sz="48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 </a:t>
                </a:r>
                <a:r>
                  <a:rPr lang="en-US" sz="48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focus on convert Arabic speech to</a:t>
                </a:r>
                <a:r>
                  <a:rPr lang="ar-EG" sz="48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 </a:t>
                </a:r>
                <a:r>
                  <a:rPr lang="en-US" sz="48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Arabic diacritics text.</a:t>
                </a:r>
              </a:p>
              <a:p>
                <a:endParaRPr lang="en-US" sz="4800" b="1" dirty="0">
                  <a:solidFill>
                    <a:srgbClr val="003275"/>
                  </a:solidFill>
                  <a:latin typeface="Swis721 Cn BT" panose="020B0506020202030204" pitchFamily="34" charset="0"/>
                </a:endParaRPr>
              </a:p>
              <a:p>
                <a:endParaRPr lang="en-US" sz="1050" b="0" i="0" dirty="0">
                  <a:effectLst/>
                  <a:highlight>
                    <a:srgbClr val="FFFFFF"/>
                  </a:highlight>
                  <a:latin typeface="Linux Libertine"/>
                </a:endParaRPr>
              </a:p>
              <a:p>
                <a:endParaRPr lang="en-US" sz="4800" b="1" dirty="0">
                  <a:solidFill>
                    <a:srgbClr val="003275"/>
                  </a:solidFill>
                  <a:latin typeface="Swis721 Cn BT" panose="020B0506020202030204" pitchFamily="34" charset="0"/>
                </a:endParaRPr>
              </a:p>
              <a:p>
                <a:endParaRPr lang="en-US" sz="4800" b="1" dirty="0">
                  <a:solidFill>
                    <a:srgbClr val="003275"/>
                  </a:solidFill>
                  <a:latin typeface="Swis721 Cn BT" panose="020B050602020203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6868862" y="13089549"/>
                <a:ext cx="13458738" cy="20324393"/>
              </a:xfrm>
              <a:prstGeom prst="rect">
                <a:avLst/>
              </a:prstGeom>
              <a:noFill/>
              <a:ln w="762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Shape">
                <a:extLst>
                  <a:ext uri="{FF2B5EF4-FFF2-40B4-BE49-F238E27FC236}">
                    <a16:creationId xmlns:a16="http://schemas.microsoft.com/office/drawing/2014/main" id="{838A0D2F-5FFC-4A08-A335-6D47B15F14AF}"/>
                  </a:ext>
                </a:extLst>
              </p:cNvPr>
              <p:cNvSpPr/>
              <p:nvPr/>
            </p:nvSpPr>
            <p:spPr>
              <a:xfrm>
                <a:off x="18088224" y="12302655"/>
                <a:ext cx="9112290" cy="2087331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0" tIns="38100" rIns="38100" bIns="38100" anchor="ctr"/>
              <a:lstStyle/>
              <a:p>
                <a:r>
                  <a:rPr lang="fr-CA" sz="6000" b="1" dirty="0">
                    <a:solidFill>
                      <a:srgbClr val="F1EEEF"/>
                    </a:solidFill>
                    <a:latin typeface="Swis721 Cn BT" panose="020B0506020202030204" pitchFamily="34" charset="0"/>
                  </a:rPr>
                  <a:t>METHODOLOGY</a:t>
                </a:r>
                <a:endParaRPr sz="6000" b="1" dirty="0">
                  <a:solidFill>
                    <a:srgbClr val="F1EEEF"/>
                  </a:solidFill>
                  <a:latin typeface="Swis721 Cn BT" panose="020B0506020202030204" pitchFamily="34" charset="0"/>
                </a:endParaRPr>
              </a:p>
            </p:txBody>
          </p:sp>
        </p:grpSp>
        <p:pic>
          <p:nvPicPr>
            <p:cNvPr id="41" name="Picture 40" descr="A diagram of a computer system&#10;&#10;Description automatically generated">
              <a:extLst>
                <a:ext uri="{FF2B5EF4-FFF2-40B4-BE49-F238E27FC236}">
                  <a16:creationId xmlns:a16="http://schemas.microsoft.com/office/drawing/2014/main" id="{480067A7-B529-B06D-07B3-86C16B130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41366" y="20241998"/>
              <a:ext cx="7615570" cy="10249690"/>
            </a:xfrm>
            <a:prstGeom prst="rect">
              <a:avLst/>
            </a:prstGeom>
          </p:spPr>
        </p:pic>
        <p:pic>
          <p:nvPicPr>
            <p:cNvPr id="42" name="Picture 41" descr="A diagram of a diagram&#10;&#10;Description automatically generated with medium confidence">
              <a:extLst>
                <a:ext uri="{FF2B5EF4-FFF2-40B4-BE49-F238E27FC236}">
                  <a16:creationId xmlns:a16="http://schemas.microsoft.com/office/drawing/2014/main" id="{2A600462-0041-635D-42B7-A4AB45F9C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508684" y="19405569"/>
              <a:ext cx="4725252" cy="13674742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14C01C2-324E-C823-12DB-500B0B08FE8D}"/>
              </a:ext>
            </a:extLst>
          </p:cNvPr>
          <p:cNvGrpSpPr/>
          <p:nvPr/>
        </p:nvGrpSpPr>
        <p:grpSpPr>
          <a:xfrm>
            <a:off x="16892726" y="33673356"/>
            <a:ext cx="13421206" cy="14130139"/>
            <a:chOff x="17045126" y="34618236"/>
            <a:chExt cx="13421206" cy="14130139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147FA02-508A-60EE-724A-5ED6D8B0FAE0}"/>
                </a:ext>
              </a:extLst>
            </p:cNvPr>
            <p:cNvGrpSpPr/>
            <p:nvPr/>
          </p:nvGrpSpPr>
          <p:grpSpPr>
            <a:xfrm>
              <a:off x="17045126" y="34618236"/>
              <a:ext cx="13421206" cy="14130139"/>
              <a:chOff x="17045126" y="34618236"/>
              <a:chExt cx="13421206" cy="14130139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17453716" y="36219840"/>
                <a:ext cx="13012616" cy="1252853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762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GB" sz="5400" b="1" dirty="0">
                    <a:solidFill>
                      <a:srgbClr val="003275"/>
                    </a:solidFill>
                    <a:latin typeface="Swis721 Cn BT" panose="020B0506020202030204" pitchFamily="34" charset="0"/>
                  </a:rPr>
                  <a:t>Mobile Application to help users with Quran recitation and memorization.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7045126" y="35669682"/>
                <a:ext cx="12924693" cy="12528535"/>
              </a:xfrm>
              <a:prstGeom prst="rect">
                <a:avLst/>
              </a:prstGeom>
              <a:noFill/>
              <a:ln w="762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Shape">
                <a:extLst>
                  <a:ext uri="{FF2B5EF4-FFF2-40B4-BE49-F238E27FC236}">
                    <a16:creationId xmlns:a16="http://schemas.microsoft.com/office/drawing/2014/main" id="{838A0D2F-5FFC-4A08-A335-6D47B15F14AF}"/>
                  </a:ext>
                </a:extLst>
              </p:cNvPr>
              <p:cNvSpPr/>
              <p:nvPr/>
            </p:nvSpPr>
            <p:spPr>
              <a:xfrm>
                <a:off x="18088224" y="34618236"/>
                <a:ext cx="9112291" cy="2094316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0" tIns="38100" rIns="38100" bIns="38100" anchor="ctr"/>
              <a:lstStyle/>
              <a:p>
                <a:r>
                  <a:rPr lang="fr-CA" sz="6000" b="1" dirty="0">
                    <a:solidFill>
                      <a:srgbClr val="F1EEEF"/>
                    </a:solidFill>
                    <a:latin typeface="Swis721 Cn BT" panose="020B0506020202030204" pitchFamily="34" charset="0"/>
                  </a:rPr>
                  <a:t>DELIVERABLES / OUTPUT</a:t>
                </a:r>
                <a:endParaRPr sz="6000" b="1" dirty="0">
                  <a:solidFill>
                    <a:srgbClr val="F1EEEF"/>
                  </a:solidFill>
                  <a:latin typeface="Swis721 Cn BT" panose="020B0506020202030204" pitchFamily="34" charset="0"/>
                </a:endParaRPr>
              </a:p>
            </p:txBody>
          </p:sp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FBE1626-4BAE-C234-E3EA-69900D114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613454" y="39130316"/>
              <a:ext cx="3689148" cy="890587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C02886B6-63FE-9479-45C1-31ED1A2D3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88172" y="39052217"/>
              <a:ext cx="4038600" cy="8905875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AC65222-3524-A0B8-00C4-9A8F1809D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5712342" y="38968292"/>
              <a:ext cx="3875788" cy="9067899"/>
            </a:xfrm>
            <a:prstGeom prst="rect">
              <a:avLst/>
            </a:prstGeom>
          </p:spPr>
        </p:pic>
      </p:grpSp>
      <p:pic>
        <p:nvPicPr>
          <p:cNvPr id="5" name="Picture 4" descr="A logo with a yellow and purple design&#10;&#10;Description automatically generated with medium confidence">
            <a:extLst>
              <a:ext uri="{FF2B5EF4-FFF2-40B4-BE49-F238E27FC236}">
                <a16:creationId xmlns:a16="http://schemas.microsoft.com/office/drawing/2014/main" id="{DD17AF7E-DE33-8A2D-707D-60283C06572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5727" y="551002"/>
            <a:ext cx="6805962" cy="6675304"/>
          </a:xfrm>
          <a:prstGeom prst="rect">
            <a:avLst/>
          </a:prstGeom>
        </p:spPr>
      </p:pic>
      <p:pic>
        <p:nvPicPr>
          <p:cNvPr id="12" name="Picture 11" descr="A computer and world map&#10;&#10;Description automatically generated">
            <a:extLst>
              <a:ext uri="{FF2B5EF4-FFF2-40B4-BE49-F238E27FC236}">
                <a16:creationId xmlns:a16="http://schemas.microsoft.com/office/drawing/2014/main" id="{57286A76-BBC3-68C0-8DC9-8B9AD489C3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9942" y="725273"/>
            <a:ext cx="6830633" cy="589980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BA7E5FA0-EBBB-1A6D-7B59-5B37324BF047}"/>
              </a:ext>
            </a:extLst>
          </p:cNvPr>
          <p:cNvGrpSpPr/>
          <p:nvPr/>
        </p:nvGrpSpPr>
        <p:grpSpPr>
          <a:xfrm>
            <a:off x="1848401" y="28913569"/>
            <a:ext cx="13552417" cy="11417975"/>
            <a:chOff x="1848401" y="28913569"/>
            <a:chExt cx="13552417" cy="1141797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99FAD35-4714-186C-CB13-E359BFB6A92D}"/>
                </a:ext>
              </a:extLst>
            </p:cNvPr>
            <p:cNvGrpSpPr/>
            <p:nvPr/>
          </p:nvGrpSpPr>
          <p:grpSpPr>
            <a:xfrm>
              <a:off x="1848401" y="28913569"/>
              <a:ext cx="13552417" cy="11417975"/>
              <a:chOff x="2183681" y="30864289"/>
              <a:chExt cx="13552417" cy="11417975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406FDB3-E1D0-7C4A-B53A-7F32A4E4402E}"/>
                  </a:ext>
                </a:extLst>
              </p:cNvPr>
              <p:cNvGrpSpPr/>
              <p:nvPr/>
            </p:nvGrpSpPr>
            <p:grpSpPr>
              <a:xfrm>
                <a:off x="2715998" y="32408504"/>
                <a:ext cx="13020100" cy="9873760"/>
                <a:chOff x="2524700" y="38373022"/>
                <a:chExt cx="13020100" cy="9873760"/>
              </a:xfrm>
            </p:grpSpPr>
            <p:sp>
              <p:nvSpPr>
                <p:cNvPr id="69" name="Rectangle 68"/>
                <p:cNvSpPr/>
                <p:nvPr/>
              </p:nvSpPr>
              <p:spPr>
                <a:xfrm>
                  <a:off x="2532184" y="38373022"/>
                  <a:ext cx="13012616" cy="987376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76200">
                  <a:noFill/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6000" b="1" dirty="0">
                    <a:solidFill>
                      <a:srgbClr val="003275"/>
                    </a:solidFill>
                    <a:latin typeface="Swis721 Cn BT" panose="020B0506020202030204" pitchFamily="34" charset="0"/>
                  </a:endParaRPr>
                </a:p>
              </p:txBody>
            </p:sp>
            <p:pic>
              <p:nvPicPr>
                <p:cNvPr id="24" name="Picture 23" descr="A blue letter a logo&#10;&#10;Description automatically generated">
                  <a:extLst>
                    <a:ext uri="{FF2B5EF4-FFF2-40B4-BE49-F238E27FC236}">
                      <a16:creationId xmlns:a16="http://schemas.microsoft.com/office/drawing/2014/main" id="{6871000B-32FB-5027-B519-F06F7E6A13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337908" y="42104152"/>
                  <a:ext cx="2030639" cy="2030639"/>
                </a:xfrm>
                <a:prstGeom prst="rect">
                  <a:avLst/>
                </a:prstGeom>
              </p:spPr>
            </p:pic>
            <p:pic>
              <p:nvPicPr>
                <p:cNvPr id="30" name="Picture 29" descr="A green letter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F9722A2D-8E7C-D8BC-6D13-2E93B14F39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05425" y="44950963"/>
                  <a:ext cx="3504836" cy="1665618"/>
                </a:xfrm>
                <a:prstGeom prst="rect">
                  <a:avLst/>
                </a:prstGeom>
              </p:spPr>
            </p:pic>
            <p:pic>
              <p:nvPicPr>
                <p:cNvPr id="32" name="Picture 31" descr="A white cube with a green dollar sign&#10;&#10;Description automatically generated">
                  <a:extLst>
                    <a:ext uri="{FF2B5EF4-FFF2-40B4-BE49-F238E27FC236}">
                      <a16:creationId xmlns:a16="http://schemas.microsoft.com/office/drawing/2014/main" id="{1673FDFD-CC9C-F60A-1E68-3674472853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5800" y="43947055"/>
                  <a:ext cx="3177577" cy="3177577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blue and black logo&#10;&#10;Description automatically generated">
                  <a:extLst>
                    <a:ext uri="{FF2B5EF4-FFF2-40B4-BE49-F238E27FC236}">
                      <a16:creationId xmlns:a16="http://schemas.microsoft.com/office/drawing/2014/main" id="{44D0DCB7-B7F8-F98F-AA45-54F80B803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24700" y="39584746"/>
                  <a:ext cx="2380862" cy="1785647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yellow and orange letter f&#10;&#10;Description automatically generated">
                  <a:extLst>
                    <a:ext uri="{FF2B5EF4-FFF2-40B4-BE49-F238E27FC236}">
                      <a16:creationId xmlns:a16="http://schemas.microsoft.com/office/drawing/2014/main" id="{438B0738-C5EB-568E-22CD-3FA1BEBD5A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13948" y="42116888"/>
                  <a:ext cx="1880247" cy="2011883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logo on a black background&#10;&#10;Description automatically generated">
                  <a:extLst>
                    <a:ext uri="{FF2B5EF4-FFF2-40B4-BE49-F238E27FC236}">
                      <a16:creationId xmlns:a16="http://schemas.microsoft.com/office/drawing/2014/main" id="{8BDC5254-97A2-EDA9-CC67-942876D926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4221" y="42033398"/>
                  <a:ext cx="4101659" cy="205083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blue whale with a blue whale and a blue whale&#10;&#10;Description automatically generated">
                  <a:extLst>
                    <a:ext uri="{FF2B5EF4-FFF2-40B4-BE49-F238E27FC236}">
                      <a16:creationId xmlns:a16="http://schemas.microsoft.com/office/drawing/2014/main" id="{F8CFDF4C-4F61-1E8C-9DB5-4AE9B528D0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686184" y="42322774"/>
                  <a:ext cx="1950821" cy="1539861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blue elephant head with white outline on black background&#10;&#10;Description automatically generated">
                  <a:extLst>
                    <a:ext uri="{FF2B5EF4-FFF2-40B4-BE49-F238E27FC236}">
                      <a16:creationId xmlns:a16="http://schemas.microsoft.com/office/drawing/2014/main" id="{3A2CA888-012E-11A3-0A57-5C51A5FCF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2123807" y="39336363"/>
                  <a:ext cx="2417432" cy="2360484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black and white drawing of a curved object&#10;&#10;Description automatically generated">
                  <a:extLst>
                    <a:ext uri="{FF2B5EF4-FFF2-40B4-BE49-F238E27FC236}">
                      <a16:creationId xmlns:a16="http://schemas.microsoft.com/office/drawing/2014/main" id="{E76E66E4-114D-78C8-99F7-BC332A885E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clrChange>
                    <a:clrFrom>
                      <a:srgbClr val="000000">
                        <a:alpha val="0"/>
                      </a:srgbClr>
                    </a:clrFrom>
                    <a:clrTo>
                      <a:srgbClr val="000000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4885" y="39427013"/>
                  <a:ext cx="2239412" cy="1999474"/>
                </a:xfrm>
                <a:prstGeom prst="rect">
                  <a:avLst/>
                </a:prstGeom>
              </p:spPr>
            </p:pic>
          </p:grpSp>
          <p:sp>
            <p:nvSpPr>
              <p:cNvPr id="70" name="Rectangle 69"/>
              <p:cNvSpPr/>
              <p:nvPr/>
            </p:nvSpPr>
            <p:spPr>
              <a:xfrm>
                <a:off x="2183681" y="31892276"/>
                <a:ext cx="12924693" cy="9882831"/>
              </a:xfrm>
              <a:prstGeom prst="rect">
                <a:avLst/>
              </a:prstGeom>
              <a:noFill/>
              <a:ln w="76200"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Shape">
                <a:extLst>
                  <a:ext uri="{FF2B5EF4-FFF2-40B4-BE49-F238E27FC236}">
                    <a16:creationId xmlns:a16="http://schemas.microsoft.com/office/drawing/2014/main" id="{838A0D2F-5FFC-4A08-A335-6D47B15F14AF}"/>
                  </a:ext>
                </a:extLst>
              </p:cNvPr>
              <p:cNvSpPr/>
              <p:nvPr/>
            </p:nvSpPr>
            <p:spPr>
              <a:xfrm>
                <a:off x="3080795" y="30864289"/>
                <a:ext cx="8168038" cy="2094317"/>
              </a:xfrm>
              <a:prstGeom prst="rect">
                <a:avLst/>
              </a:prstGeom>
              <a:solidFill>
                <a:schemeClr val="accent2"/>
              </a:solidFill>
              <a:ln w="12700"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360000" tIns="38100" rIns="38100" bIns="38100" anchor="ctr"/>
              <a:lstStyle/>
              <a:p>
                <a:r>
                  <a:rPr lang="fr-CA" sz="6000" b="1" dirty="0">
                    <a:solidFill>
                      <a:srgbClr val="F1EEEF"/>
                    </a:solidFill>
                    <a:latin typeface="Swis721 Cn BT" panose="020B0506020202030204" pitchFamily="34" charset="0"/>
                  </a:rPr>
                  <a:t>USED TECHNOLOGIES</a:t>
                </a:r>
                <a:endParaRPr sz="6000" b="1" dirty="0">
                  <a:solidFill>
                    <a:srgbClr val="F1EEEF"/>
                  </a:solidFill>
                  <a:latin typeface="Swis721 Cn BT" panose="020B0506020202030204" pitchFamily="34" charset="0"/>
                </a:endParaRPr>
              </a:p>
            </p:txBody>
          </p:sp>
        </p:grpSp>
        <p:pic>
          <p:nvPicPr>
            <p:cNvPr id="25" name="Picture 24" descr="A purple circle with white text&#10;&#10;Description automatically generated">
              <a:extLst>
                <a:ext uri="{FF2B5EF4-FFF2-40B4-BE49-F238E27FC236}">
                  <a16:creationId xmlns:a16="http://schemas.microsoft.com/office/drawing/2014/main" id="{3E65FA2A-0084-9A48-2CFD-56D9379D8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0507" y="31470349"/>
              <a:ext cx="2239413" cy="2239413"/>
            </a:xfrm>
            <a:prstGeom prst="rect">
              <a:avLst/>
            </a:prstGeom>
          </p:spPr>
        </p:pic>
      </p:grpSp>
      <p:pic>
        <p:nvPicPr>
          <p:cNvPr id="4" name="Picture 3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F6ADA25F-7FEC-0339-2951-B4E67F22BECE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349" y="41901499"/>
            <a:ext cx="6065860" cy="606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134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Linux Libertine</vt:lpstr>
      <vt:lpstr>Swis721 BlkCn BT</vt:lpstr>
      <vt:lpstr>Swis721 Cn BT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Ahmed sallam</cp:lastModifiedBy>
  <cp:revision>44</cp:revision>
  <dcterms:created xsi:type="dcterms:W3CDTF">2022-11-18T10:07:41Z</dcterms:created>
  <dcterms:modified xsi:type="dcterms:W3CDTF">2025-02-09T10:30:59Z</dcterms:modified>
</cp:coreProperties>
</file>