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2"/>
  </p:notesMasterIdLst>
  <p:sldIdLst>
    <p:sldId id="256" r:id="rId2"/>
    <p:sldId id="333" r:id="rId3"/>
    <p:sldId id="323" r:id="rId4"/>
    <p:sldId id="259" r:id="rId5"/>
    <p:sldId id="260" r:id="rId6"/>
    <p:sldId id="321" r:id="rId7"/>
    <p:sldId id="322" r:id="rId8"/>
    <p:sldId id="295" r:id="rId9"/>
    <p:sldId id="326" r:id="rId10"/>
    <p:sldId id="270" r:id="rId11"/>
    <p:sldId id="306" r:id="rId12"/>
    <p:sldId id="299" r:id="rId13"/>
    <p:sldId id="300" r:id="rId14"/>
    <p:sldId id="301" r:id="rId15"/>
    <p:sldId id="303" r:id="rId16"/>
    <p:sldId id="304" r:id="rId17"/>
    <p:sldId id="305" r:id="rId18"/>
    <p:sldId id="278" r:id="rId19"/>
    <p:sldId id="309" r:id="rId20"/>
    <p:sldId id="311" r:id="rId21"/>
    <p:sldId id="310" r:id="rId22"/>
    <p:sldId id="312" r:id="rId23"/>
    <p:sldId id="314" r:id="rId24"/>
    <p:sldId id="313" r:id="rId25"/>
    <p:sldId id="315" r:id="rId26"/>
    <p:sldId id="331" r:id="rId27"/>
    <p:sldId id="317" r:id="rId28"/>
    <p:sldId id="319" r:id="rId29"/>
    <p:sldId id="320" r:id="rId30"/>
    <p:sldId id="298" r:id="rId31"/>
    <p:sldId id="318" r:id="rId32"/>
    <p:sldId id="332" r:id="rId33"/>
    <p:sldId id="327" r:id="rId34"/>
    <p:sldId id="328" r:id="rId35"/>
    <p:sldId id="263" r:id="rId36"/>
    <p:sldId id="262" r:id="rId37"/>
    <p:sldId id="329" r:id="rId38"/>
    <p:sldId id="264" r:id="rId39"/>
    <p:sldId id="330" r:id="rId40"/>
    <p:sldId id="297" r:id="rId41"/>
    <p:sldId id="289" r:id="rId42"/>
    <p:sldId id="290" r:id="rId43"/>
    <p:sldId id="291" r:id="rId44"/>
    <p:sldId id="292" r:id="rId45"/>
    <p:sldId id="296" r:id="rId46"/>
    <p:sldId id="265" r:id="rId47"/>
    <p:sldId id="266" r:id="rId48"/>
    <p:sldId id="268" r:id="rId49"/>
    <p:sldId id="334" r:id="rId50"/>
    <p:sldId id="288"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C4"/>
    <a:srgbClr val="98F0EC"/>
    <a:srgbClr val="FE8A8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C65C29-13EF-4EDE-BB22-FF117D47E51B}" v="354" dt="2023-07-08T00:32:42.349"/>
  </p1510:revLst>
</p1510:revInfo>
</file>

<file path=ppt/tableStyles.xml><?xml version="1.0" encoding="utf-8"?>
<a:tblStyleLst xmlns:a="http://schemas.openxmlformats.org/drawingml/2006/main" def="{90651C3A-4460-11DB-9652-00E08161165F}">
  <a:tblStyle styleId="{D684870F-A004-4B67-BCAE-CC6D8447F5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5226" autoAdjust="0"/>
  </p:normalViewPr>
  <p:slideViewPr>
    <p:cSldViewPr snapToGrid="0">
      <p:cViewPr varScale="1">
        <p:scale>
          <a:sx n="138" d="100"/>
          <a:sy n="138" d="100"/>
        </p:scale>
        <p:origin x="93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F1 score for class 0</c:v>
                </c:pt>
              </c:strCache>
            </c:strRef>
          </c:tx>
          <c:spPr>
            <a:solidFill>
              <a:schemeClr val="accent1"/>
            </a:solidFill>
            <a:ln>
              <a:noFill/>
            </a:ln>
            <a:effectLst/>
          </c:spPr>
          <c:invertIfNegative val="0"/>
          <c:cat>
            <c:strRef>
              <c:f>Sheet1!$A$2:$A$6</c:f>
              <c:strCache>
                <c:ptCount val="5"/>
                <c:pt idx="0">
                  <c:v>KNN</c:v>
                </c:pt>
                <c:pt idx="1">
                  <c:v>Decision tree</c:v>
                </c:pt>
                <c:pt idx="2">
                  <c:v>Naïve bayes </c:v>
                </c:pt>
                <c:pt idx="3">
                  <c:v>Logistic Regression </c:v>
                </c:pt>
                <c:pt idx="4">
                  <c:v>Support Vector Machine Model</c:v>
                </c:pt>
              </c:strCache>
            </c:strRef>
          </c:cat>
          <c:val>
            <c:numRef>
              <c:f>Sheet1!$B$2:$B$6</c:f>
              <c:numCache>
                <c:formatCode>General</c:formatCode>
                <c:ptCount val="5"/>
                <c:pt idx="0">
                  <c:v>150</c:v>
                </c:pt>
                <c:pt idx="1">
                  <c:v>660</c:v>
                </c:pt>
                <c:pt idx="2">
                  <c:v>800</c:v>
                </c:pt>
                <c:pt idx="3">
                  <c:v>810</c:v>
                </c:pt>
                <c:pt idx="4">
                  <c:v>830</c:v>
                </c:pt>
              </c:numCache>
            </c:numRef>
          </c:val>
          <c:extLst>
            <c:ext xmlns:c16="http://schemas.microsoft.com/office/drawing/2014/chart" uri="{C3380CC4-5D6E-409C-BE32-E72D297353CC}">
              <c16:uniqueId val="{00000000-AEFE-42E8-A130-76B071AB3D14}"/>
            </c:ext>
          </c:extLst>
        </c:ser>
        <c:ser>
          <c:idx val="1"/>
          <c:order val="1"/>
          <c:tx>
            <c:strRef>
              <c:f>Sheet1!$C$1</c:f>
              <c:strCache>
                <c:ptCount val="1"/>
                <c:pt idx="0">
                  <c:v>F1 score for class 1</c:v>
                </c:pt>
              </c:strCache>
            </c:strRef>
          </c:tx>
          <c:spPr>
            <a:solidFill>
              <a:schemeClr val="accent2"/>
            </a:solidFill>
            <a:ln>
              <a:noFill/>
            </a:ln>
            <a:effectLst/>
          </c:spPr>
          <c:invertIfNegative val="0"/>
          <c:cat>
            <c:strRef>
              <c:f>Sheet1!$A$2:$A$6</c:f>
              <c:strCache>
                <c:ptCount val="5"/>
                <c:pt idx="0">
                  <c:v>KNN</c:v>
                </c:pt>
                <c:pt idx="1">
                  <c:v>Decision tree</c:v>
                </c:pt>
                <c:pt idx="2">
                  <c:v>Naïve bayes </c:v>
                </c:pt>
                <c:pt idx="3">
                  <c:v>Logistic Regression </c:v>
                </c:pt>
                <c:pt idx="4">
                  <c:v>Support Vector Machine Model</c:v>
                </c:pt>
              </c:strCache>
            </c:strRef>
          </c:cat>
          <c:val>
            <c:numRef>
              <c:f>Sheet1!$C$2:$C$6</c:f>
              <c:numCache>
                <c:formatCode>General</c:formatCode>
                <c:ptCount val="5"/>
                <c:pt idx="0">
                  <c:v>710</c:v>
                </c:pt>
                <c:pt idx="1">
                  <c:v>710</c:v>
                </c:pt>
                <c:pt idx="2">
                  <c:v>840</c:v>
                </c:pt>
                <c:pt idx="3">
                  <c:v>830</c:v>
                </c:pt>
                <c:pt idx="4">
                  <c:v>850</c:v>
                </c:pt>
              </c:numCache>
            </c:numRef>
          </c:val>
          <c:extLst>
            <c:ext xmlns:c16="http://schemas.microsoft.com/office/drawing/2014/chart" uri="{C3380CC4-5D6E-409C-BE32-E72D297353CC}">
              <c16:uniqueId val="{00000001-AEFE-42E8-A130-76B071AB3D14}"/>
            </c:ext>
          </c:extLst>
        </c:ser>
        <c:ser>
          <c:idx val="2"/>
          <c:order val="2"/>
          <c:tx>
            <c:strRef>
              <c:f>Sheet1!$D$1</c:f>
              <c:strCache>
                <c:ptCount val="1"/>
                <c:pt idx="0">
                  <c:v>Accuracy</c:v>
                </c:pt>
              </c:strCache>
            </c:strRef>
          </c:tx>
          <c:spPr>
            <a:solidFill>
              <a:schemeClr val="accent3"/>
            </a:solidFill>
            <a:ln>
              <a:noFill/>
            </a:ln>
            <a:effectLst/>
          </c:spPr>
          <c:invertIfNegative val="0"/>
          <c:cat>
            <c:strRef>
              <c:f>Sheet1!$A$2:$A$6</c:f>
              <c:strCache>
                <c:ptCount val="5"/>
                <c:pt idx="0">
                  <c:v>KNN</c:v>
                </c:pt>
                <c:pt idx="1">
                  <c:v>Decision tree</c:v>
                </c:pt>
                <c:pt idx="2">
                  <c:v>Naïve bayes </c:v>
                </c:pt>
                <c:pt idx="3">
                  <c:v>Logistic Regression </c:v>
                </c:pt>
                <c:pt idx="4">
                  <c:v>Support Vector Machine Model</c:v>
                </c:pt>
              </c:strCache>
            </c:strRef>
          </c:cat>
          <c:val>
            <c:numRef>
              <c:f>Sheet1!$D$2:$D$6</c:f>
              <c:numCache>
                <c:formatCode>General</c:formatCode>
                <c:ptCount val="5"/>
                <c:pt idx="0">
                  <c:v>560</c:v>
                </c:pt>
                <c:pt idx="1">
                  <c:v>690</c:v>
                </c:pt>
                <c:pt idx="2">
                  <c:v>820</c:v>
                </c:pt>
                <c:pt idx="3">
                  <c:v>820</c:v>
                </c:pt>
                <c:pt idx="4">
                  <c:v>840</c:v>
                </c:pt>
              </c:numCache>
            </c:numRef>
          </c:val>
          <c:extLst>
            <c:ext xmlns:c16="http://schemas.microsoft.com/office/drawing/2014/chart" uri="{C3380CC4-5D6E-409C-BE32-E72D297353CC}">
              <c16:uniqueId val="{00000002-AEFE-42E8-A130-76B071AB3D14}"/>
            </c:ext>
          </c:extLst>
        </c:ser>
        <c:dLbls>
          <c:showLegendKey val="0"/>
          <c:showVal val="0"/>
          <c:showCatName val="0"/>
          <c:showSerName val="0"/>
          <c:showPercent val="0"/>
          <c:showBubbleSize val="0"/>
        </c:dLbls>
        <c:gapWidth val="219"/>
        <c:overlap val="-27"/>
        <c:axId val="146191456"/>
        <c:axId val="146192896"/>
      </c:barChart>
      <c:catAx>
        <c:axId val="14619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192896"/>
        <c:crosses val="autoZero"/>
        <c:auto val="1"/>
        <c:lblAlgn val="ctr"/>
        <c:lblOffset val="100"/>
        <c:noMultiLvlLbl val="0"/>
      </c:catAx>
      <c:valAx>
        <c:axId val="1461928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6191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F1 score for class 0</c:v>
                </c:pt>
              </c:strCache>
            </c:strRef>
          </c:tx>
          <c:spPr>
            <a:solidFill>
              <a:schemeClr val="accent1"/>
            </a:solidFill>
            <a:ln>
              <a:noFill/>
            </a:ln>
            <a:effectLst/>
          </c:spPr>
          <c:invertIfNegative val="0"/>
          <c:cat>
            <c:strRef>
              <c:f>Sheet1!$A$2:$A$5</c:f>
              <c:strCache>
                <c:ptCount val="4"/>
                <c:pt idx="0">
                  <c:v>LSTM</c:v>
                </c:pt>
                <c:pt idx="1">
                  <c:v>CNN</c:v>
                </c:pt>
                <c:pt idx="2">
                  <c:v>CNN-LSTM</c:v>
                </c:pt>
                <c:pt idx="3">
                  <c:v>Transformer</c:v>
                </c:pt>
              </c:strCache>
            </c:strRef>
          </c:cat>
          <c:val>
            <c:numRef>
              <c:f>Sheet1!$B$2:$B$5</c:f>
              <c:numCache>
                <c:formatCode>General</c:formatCode>
                <c:ptCount val="4"/>
                <c:pt idx="0">
                  <c:v>820</c:v>
                </c:pt>
                <c:pt idx="1">
                  <c:v>820</c:v>
                </c:pt>
                <c:pt idx="2">
                  <c:v>850</c:v>
                </c:pt>
                <c:pt idx="3">
                  <c:v>960</c:v>
                </c:pt>
              </c:numCache>
            </c:numRef>
          </c:val>
          <c:extLst>
            <c:ext xmlns:c16="http://schemas.microsoft.com/office/drawing/2014/chart" uri="{C3380CC4-5D6E-409C-BE32-E72D297353CC}">
              <c16:uniqueId val="{00000000-AEFE-42E8-A130-76B071AB3D14}"/>
            </c:ext>
          </c:extLst>
        </c:ser>
        <c:ser>
          <c:idx val="1"/>
          <c:order val="1"/>
          <c:tx>
            <c:strRef>
              <c:f>Sheet1!$C$1</c:f>
              <c:strCache>
                <c:ptCount val="1"/>
                <c:pt idx="0">
                  <c:v>F1 score for class 1</c:v>
                </c:pt>
              </c:strCache>
            </c:strRef>
          </c:tx>
          <c:spPr>
            <a:solidFill>
              <a:schemeClr val="accent2"/>
            </a:solidFill>
            <a:ln>
              <a:noFill/>
            </a:ln>
            <a:effectLst/>
          </c:spPr>
          <c:invertIfNegative val="0"/>
          <c:cat>
            <c:strRef>
              <c:f>Sheet1!$A$2:$A$5</c:f>
              <c:strCache>
                <c:ptCount val="4"/>
                <c:pt idx="0">
                  <c:v>LSTM</c:v>
                </c:pt>
                <c:pt idx="1">
                  <c:v>CNN</c:v>
                </c:pt>
                <c:pt idx="2">
                  <c:v>CNN-LSTM</c:v>
                </c:pt>
                <c:pt idx="3">
                  <c:v>Transformer</c:v>
                </c:pt>
              </c:strCache>
            </c:strRef>
          </c:cat>
          <c:val>
            <c:numRef>
              <c:f>Sheet1!$C$2:$C$5</c:f>
              <c:numCache>
                <c:formatCode>General</c:formatCode>
                <c:ptCount val="4"/>
                <c:pt idx="0">
                  <c:v>840</c:v>
                </c:pt>
                <c:pt idx="1">
                  <c:v>850</c:v>
                </c:pt>
                <c:pt idx="2">
                  <c:v>820</c:v>
                </c:pt>
                <c:pt idx="3">
                  <c:v>960</c:v>
                </c:pt>
              </c:numCache>
            </c:numRef>
          </c:val>
          <c:extLst>
            <c:ext xmlns:c16="http://schemas.microsoft.com/office/drawing/2014/chart" uri="{C3380CC4-5D6E-409C-BE32-E72D297353CC}">
              <c16:uniqueId val="{00000001-AEFE-42E8-A130-76B071AB3D14}"/>
            </c:ext>
          </c:extLst>
        </c:ser>
        <c:ser>
          <c:idx val="2"/>
          <c:order val="2"/>
          <c:tx>
            <c:strRef>
              <c:f>Sheet1!$D$1</c:f>
              <c:strCache>
                <c:ptCount val="1"/>
                <c:pt idx="0">
                  <c:v>Accuracy</c:v>
                </c:pt>
              </c:strCache>
            </c:strRef>
          </c:tx>
          <c:spPr>
            <a:solidFill>
              <a:schemeClr val="accent3"/>
            </a:solidFill>
            <a:ln>
              <a:noFill/>
            </a:ln>
            <a:effectLst/>
          </c:spPr>
          <c:invertIfNegative val="0"/>
          <c:cat>
            <c:strRef>
              <c:f>Sheet1!$A$2:$A$5</c:f>
              <c:strCache>
                <c:ptCount val="4"/>
                <c:pt idx="0">
                  <c:v>LSTM</c:v>
                </c:pt>
                <c:pt idx="1">
                  <c:v>CNN</c:v>
                </c:pt>
                <c:pt idx="2">
                  <c:v>CNN-LSTM</c:v>
                </c:pt>
                <c:pt idx="3">
                  <c:v>Transformer</c:v>
                </c:pt>
              </c:strCache>
            </c:strRef>
          </c:cat>
          <c:val>
            <c:numRef>
              <c:f>Sheet1!$D$2:$D$5</c:f>
              <c:numCache>
                <c:formatCode>General</c:formatCode>
                <c:ptCount val="4"/>
                <c:pt idx="0">
                  <c:v>830</c:v>
                </c:pt>
                <c:pt idx="1">
                  <c:v>840</c:v>
                </c:pt>
                <c:pt idx="2">
                  <c:v>840</c:v>
                </c:pt>
                <c:pt idx="3">
                  <c:v>960</c:v>
                </c:pt>
              </c:numCache>
            </c:numRef>
          </c:val>
          <c:extLst>
            <c:ext xmlns:c16="http://schemas.microsoft.com/office/drawing/2014/chart" uri="{C3380CC4-5D6E-409C-BE32-E72D297353CC}">
              <c16:uniqueId val="{00000002-AEFE-42E8-A130-76B071AB3D14}"/>
            </c:ext>
          </c:extLst>
        </c:ser>
        <c:dLbls>
          <c:showLegendKey val="0"/>
          <c:showVal val="0"/>
          <c:showCatName val="0"/>
          <c:showSerName val="0"/>
          <c:showPercent val="0"/>
          <c:showBubbleSize val="0"/>
        </c:dLbls>
        <c:gapWidth val="219"/>
        <c:overlap val="-27"/>
        <c:axId val="146191456"/>
        <c:axId val="146192896"/>
      </c:barChart>
      <c:catAx>
        <c:axId val="14619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192896"/>
        <c:crosses val="autoZero"/>
        <c:auto val="1"/>
        <c:lblAlgn val="ctr"/>
        <c:lblOffset val="100"/>
        <c:noMultiLvlLbl val="0"/>
      </c:catAx>
      <c:valAx>
        <c:axId val="1461928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6191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5133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170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 Describe work done in each month.</a:t>
            </a:r>
          </a:p>
          <a:p>
            <a:r>
              <a:rPr lang="en-US" dirty="0"/>
              <a:t>In October 2022, we start search for project idea, evaluate each one based on user needs, prepare for frontend development.</a:t>
            </a:r>
          </a:p>
          <a:p>
            <a:r>
              <a:rPr lang="en-US" dirty="0"/>
              <a:t>Selection of appropriate technologies for the project.</a:t>
            </a:r>
          </a:p>
          <a:p>
            <a:r>
              <a:rPr lang="en-US" dirty="0"/>
              <a:t>In November 2022, First we look for similar website which do sentiment analysis on text.</a:t>
            </a:r>
          </a:p>
          <a:p>
            <a:r>
              <a:rPr lang="en-US" dirty="0"/>
              <a:t>Determine user need or problem with current complain system services. </a:t>
            </a:r>
          </a:p>
          <a:p>
            <a:r>
              <a:rPr lang="en-US" dirty="0"/>
              <a:t>Once choosing project idea, we search for the appropriate dataset for citizens reviews.</a:t>
            </a:r>
          </a:p>
          <a:p>
            <a:r>
              <a:rPr lang="en-US" dirty="0"/>
              <a:t>In December 2022, studying data preprocessing and deep learning model.</a:t>
            </a:r>
          </a:p>
          <a:p>
            <a:r>
              <a:rPr lang="en-US" dirty="0"/>
              <a:t>Choosing Backend tool.</a:t>
            </a:r>
          </a:p>
          <a:p>
            <a:r>
              <a:rPr lang="en-US" dirty="0"/>
              <a:t>Studying Django framework.</a:t>
            </a:r>
          </a:p>
          <a:p>
            <a:r>
              <a:rPr lang="en-US" dirty="0"/>
              <a:t>Start in page views (demo) for mid year documentation</a:t>
            </a:r>
          </a:p>
          <a:p>
            <a:r>
              <a:rPr lang="en-US" dirty="0"/>
              <a:t>In January 2023, continuing in ML &amp; NLP, Start in system architecture &amp; diagrams.</a:t>
            </a:r>
          </a:p>
          <a:p>
            <a:r>
              <a:rPr lang="en-US" dirty="0"/>
              <a:t>Complete 70% of Frontend development.</a:t>
            </a:r>
          </a:p>
          <a:p>
            <a:endParaRPr lang="en-US" dirty="0"/>
          </a:p>
        </p:txBody>
      </p:sp>
    </p:spTree>
    <p:extLst>
      <p:ext uri="{BB962C8B-B14F-4D97-AF65-F5344CB8AC3E}">
        <p14:creationId xmlns:p14="http://schemas.microsoft.com/office/powerpoint/2010/main" val="4243812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Research phase take 20 days from 1/11/2022 to 20/11/2022.</a:t>
            </a:r>
          </a:p>
          <a:p>
            <a:r>
              <a:rPr lang="en-US" dirty="0"/>
              <a:t>Project analysis and preparing take 60 days from 21/11/2022 to 21/1/2023</a:t>
            </a:r>
          </a:p>
          <a:p>
            <a:r>
              <a:rPr lang="en-US" dirty="0"/>
              <a:t>Design phase take 30 days from 15/1/2023 to 15/2/2023.</a:t>
            </a:r>
          </a:p>
          <a:p>
            <a:pPr marL="158750" indent="0">
              <a:buNone/>
            </a:pPr>
            <a:endParaRPr lang="en-US" dirty="0"/>
          </a:p>
        </p:txBody>
      </p:sp>
    </p:spTree>
    <p:extLst>
      <p:ext uri="{BB962C8B-B14F-4D97-AF65-F5344CB8AC3E}">
        <p14:creationId xmlns:p14="http://schemas.microsoft.com/office/powerpoint/2010/main" val="3979455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7633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11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7779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436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680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399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958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382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247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47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115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08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729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362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418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76" r:id="rId3"/>
    <p:sldLayoutId id="214748367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lnagara/BRAD-Arabic-Dataset" TargetMode="External"/><Relationship Id="rId2" Type="http://schemas.openxmlformats.org/officeDocument/2006/relationships/hyperlink" Target="https://ieeexplore.ieee.org/abstract/document/7945800" TargetMode="External"/><Relationship Id="rId1" Type="http://schemas.openxmlformats.org/officeDocument/2006/relationships/slideLayout" Target="../slideLayouts/slideLayout2.xml"/><Relationship Id="rId5" Type="http://schemas.openxmlformats.org/officeDocument/2006/relationships/hyperlink" Target="https://www.researchgate.net/profile/Sobia-Wassan-2/publication/349772322_Amazon_Product_Sentiment_Analysis_using_Machine_Learning_Techniques/links/60411e09a6fdcc9c78121992/Amazon-Product-Sentiment-Analysis-using-Machine-Learning-Techniques.pdf" TargetMode="External"/><Relationship Id="rId4" Type="http://schemas.openxmlformats.org/officeDocument/2006/relationships/hyperlink" Target="chrome-extension://efaidnbmnnnibpcajpcglclefindmkaj/https:/pdf.sciencedirectassets.com/280203/1-s2.0-S1877050918X00192/1-s2.0-S1877050918321781/main.pdf?X-Amz-Security-Token=IQoJb3JpZ2luX2VjEJ%2F%2F%2F%2F%2F%2F%2F%2F%2F%2F%2FwEaCXVzLWVhc3QtMSJHMEUCIAGgi7JHSHjwr7sivTK1XsmJQ4LU%2F6KMv9sh%2FlKwc0VnAiEArNWpstqZSC9U3mtXdwacXoHxBfxkzLLkL%2BWGy%2FmpshsqzAQIOBAFGgwwNTkwMDM1NDY4NjUiDDuFE4%2F4p%2FrlSNPtqCqpBN1cJoRLRvFA%2BrqNPcoRpcfDujDxUPif1zpSIy%2BfU6mghST4wjMt2bPFXTA8CFgvv%2FmOcEozmP7%2FafncwUbIHwXN%2BpfDduaC0WyOF1kpbYfKmN6boShMwZgRn3gfVDCtVyOmzcocchTPhRtXnueQSRxaiWfayMHjtO59RXOhLV7ayOaoCu0Dqtjg356MDiLEY%2FCzH4HgPLbMF3ttH6zy0FsPX3a%2BkF6dpxHyZXklD9%2FhbYoFHJfvFOg4fWmxD1ylZgDPta3OIZF6rcbpZLxqKpHiQhjEC9NPCzel%2BIMpSmSeND7bT%2BCrez42h2%2BGbZ355XCSS0n30UfMj0A6Vkkq1itMA8%2BURSWASqDwS63xgUZuK1VgJEbVAJxug91UgONpbh1y5OkfmyqXM4vfGgTpggPNJSPYECAxs6gCMH2u6d0Tg9zDxezhwVcva5sky6bjiV3nyms7rQHEZakU2T8Wx8IDel%2FrVBLQLn2Lh%2BXN6DxqXH3hO1i0xqm34RIGxEouJtggcEHENYncQ01FnPQj0b7uwY9HdeBye1yBY2LtoAIwfDj7OeFaK8oy3K6qvcCvPS3DfsicJJ9sq97DiSV0QQVy2xka2cisq8MsIuCP%2BJtjcvaaIiY1k6%2B1lEPR4aGti%2BZV8qP5lp2uVTY04GUij5itLFDUZOD3p3CEGnICCWPPIY2hA%2BxOhj7nJSwYfupKPrQiV6XizjkCXySoo9QQcHqTxfhcVd2Qq2UwncS1nwY6qQGAV5c6FW6vWp1ai6hIANoFC4sHOURKDE6mDl%2FUyLh8GpbOyR%2B3JG%2B2kQRO7E4qpZaXcsRwG5t70GzFQx2DU5jBhzZ%2FfcHoaNZa7r4dEV%2Bayn2P1%2Fx5oTSib4ZUb31Sy%2FrqWgh%2F3BxNtdn6L7KQgLQAylqHFfYcUvesOmDcq461ctylul0fks8LCtvhyUKDVe5ZumHlCwfT08iMyu7NtgHCx9eiopPpbDG1&amp;X-Amz-Algorithm=AWS4-HMAC-SHA256&amp;X-Amz-Date=20230215T235604Z&amp;X-Amz-SignedHeaders=host&amp;X-Amz-Expires=300&amp;X-Amz-Credential=ASIAQ3PHCVTYVFNYXJXS%2F20230215%2Fus-east-1%2Fs3%2Faws4_request&amp;X-Amz-Signature=2f61abeba2a69ccf84aa6d603514a3b175b3d5cd130338578d5522c70bc481a5&amp;hash=2b5cd8d28ca490a140af18a530438b00dd231c2312cb13e596e7d4bea21c38e7&amp;host=68042c943591013ac2b2430a89b270f6af2c76d8dfd086a07176afe7c76c2c61&amp;pii=S1877050918321781&amp;tid=spdf-c42f6660-0582-4cdd-95ab-105945d12c75&amp;sid=b73b22b686cce44e5c5b17261d83f79c40e3gxrqb&amp;type=client&amp;tsoh=d3d3LnNjaWVuY2VkaXJlY3QuY29t&amp;ua=0b02585f0f5f090451&amp;rr=79a1fa5dfc6341dc&amp;cc=e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Kaur,%20A.,%20&amp;%20Kaur,%20A.%20(2021).%20Sentiment%20Analysis%20of%20Online%20Course%20Reviews:%20A%20Study%20on%20Coursera.%20International%20Journal%20of%20Emerging%20Technologies%20in%20Learning%20(iJET),%2016(1),%20111-12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journals.org/index.php/i-jet/article/view/38101" TargetMode="External"/><Relationship Id="rId2" Type="http://schemas.openxmlformats.org/officeDocument/2006/relationships/hyperlink" Target="Kaur,%20A.,%20&amp;%20Kaur,%20A.%20(2021).%20Sentiment%20Analysis%20of%20Online%20Course%20Reviews:%20A%20Study%20on%20Coursera.%20International%20Journal%20of%20Emerging%20Technologies%20in%20Learning%20(iJET),%2016(1),%20111-12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wamda.com/2012/04/acadox-an-arabic-online-learning-management-platform-for-university-stude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7" name="TextBox 6">
            <a:extLst>
              <a:ext uri="{FF2B5EF4-FFF2-40B4-BE49-F238E27FC236}">
                <a16:creationId xmlns:a16="http://schemas.microsoft.com/office/drawing/2014/main" id="{DB268B73-03D7-D683-1573-1DC892665698}"/>
              </a:ext>
            </a:extLst>
          </p:cNvPr>
          <p:cNvSpPr txBox="1"/>
          <p:nvPr/>
        </p:nvSpPr>
        <p:spPr>
          <a:xfrm>
            <a:off x="-52039" y="0"/>
            <a:ext cx="9196033" cy="1138773"/>
          </a:xfrm>
          <a:prstGeom prst="rect">
            <a:avLst/>
          </a:prstGeom>
          <a:noFill/>
        </p:spPr>
        <p:txBody>
          <a:bodyPr wrap="square">
            <a:spAutoFit/>
          </a:bodyPr>
          <a:lstStyle/>
          <a:p>
            <a:pPr algn="l"/>
            <a:endParaRPr lang="en-US" sz="800" b="0" i="0" u="none" strike="noStrike" baseline="0" dirty="0">
              <a:solidFill>
                <a:schemeClr val="accent5"/>
              </a:solidFill>
              <a:latin typeface="Times New Roman" panose="02020603050405020304" pitchFamily="18" charset="0"/>
            </a:endParaRPr>
          </a:p>
          <a:p>
            <a:pPr marL="111125" indent="119063" algn="ctr"/>
            <a:r>
              <a:rPr lang="en-US" sz="6000" b="1" i="0" u="none" strike="noStrike" baseline="0" dirty="0">
                <a:solidFill>
                  <a:schemeClr val="accent5"/>
                </a:solidFill>
                <a:latin typeface="Times New Roman" panose="02020603050405020304" pitchFamily="18" charset="0"/>
              </a:rPr>
              <a:t> </a:t>
            </a:r>
            <a:r>
              <a:rPr lang="en-US" sz="4800" b="1" i="0" u="none" strike="noStrike" baseline="0" dirty="0">
                <a:solidFill>
                  <a:schemeClr val="accent5"/>
                </a:solidFill>
                <a:latin typeface="Times New Roman" panose="02020603050405020304" pitchFamily="18" charset="0"/>
              </a:rPr>
              <a:t>Course Pilot</a:t>
            </a:r>
            <a:endParaRPr lang="en-US" sz="6000" b="1" dirty="0">
              <a:solidFill>
                <a:schemeClr val="accent5"/>
              </a:solidFill>
            </a:endParaRPr>
          </a:p>
        </p:txBody>
      </p:sp>
      <p:sp>
        <p:nvSpPr>
          <p:cNvPr id="9" name="TextBox 8">
            <a:extLst>
              <a:ext uri="{FF2B5EF4-FFF2-40B4-BE49-F238E27FC236}">
                <a16:creationId xmlns:a16="http://schemas.microsoft.com/office/drawing/2014/main" id="{7A769CB4-F6D4-F5C7-4809-25DFE8AF22F2}"/>
              </a:ext>
            </a:extLst>
          </p:cNvPr>
          <p:cNvSpPr txBox="1"/>
          <p:nvPr/>
        </p:nvSpPr>
        <p:spPr>
          <a:xfrm>
            <a:off x="2914180" y="916985"/>
            <a:ext cx="3315629" cy="1446550"/>
          </a:xfrm>
          <a:prstGeom prst="rect">
            <a:avLst/>
          </a:prstGeom>
          <a:noFill/>
        </p:spPr>
        <p:txBody>
          <a:bodyPr wrap="square">
            <a:spAutoFit/>
          </a:bodyPr>
          <a:lstStyle/>
          <a:p>
            <a:pPr algn="ctr"/>
            <a:endParaRPr lang="en-US" sz="800" b="0" i="0" u="none" strike="noStrike" baseline="0" dirty="0">
              <a:solidFill>
                <a:srgbClr val="000000"/>
              </a:solidFill>
              <a:latin typeface="Times New Roman" panose="02020603050405020304" pitchFamily="18" charset="0"/>
            </a:endParaRPr>
          </a:p>
          <a:p>
            <a:pPr algn="ctr"/>
            <a:r>
              <a:rPr lang="en-US" sz="1000" b="1" i="0" u="none" strike="noStrike" baseline="0" dirty="0">
                <a:solidFill>
                  <a:srgbClr val="000000"/>
                </a:solidFill>
                <a:latin typeface="Times New Roman" panose="02020603050405020304" pitchFamily="18" charset="0"/>
              </a:rPr>
              <a:t> </a:t>
            </a:r>
            <a:r>
              <a:rPr lang="en-US" sz="3200" b="1" i="0" u="none" strike="noStrike" baseline="0" dirty="0">
                <a:solidFill>
                  <a:srgbClr val="000000"/>
                </a:solidFill>
                <a:latin typeface="Times New Roman" panose="02020603050405020304" pitchFamily="18" charset="0"/>
              </a:rPr>
              <a:t>Supervised by </a:t>
            </a:r>
          </a:p>
          <a:p>
            <a:pPr algn="ctr"/>
            <a:r>
              <a:rPr lang="en-US" sz="2800" b="0" i="1" u="none" strike="noStrike" baseline="0" dirty="0">
                <a:solidFill>
                  <a:srgbClr val="000000"/>
                </a:solidFill>
                <a:latin typeface="Times New Roman" panose="02020603050405020304" pitchFamily="18" charset="0"/>
              </a:rPr>
              <a:t>Dr. </a:t>
            </a:r>
            <a:r>
              <a:rPr lang="en-US" sz="2800" b="0" i="1" u="none" strike="noStrike" baseline="0" dirty="0" err="1">
                <a:solidFill>
                  <a:srgbClr val="000000"/>
                </a:solidFill>
                <a:latin typeface="Times New Roman" panose="02020603050405020304" pitchFamily="18" charset="0"/>
              </a:rPr>
              <a:t>Hanaa</a:t>
            </a:r>
            <a:r>
              <a:rPr lang="en-US" sz="2800" b="0" i="1" u="none" strike="noStrike" baseline="0" dirty="0">
                <a:solidFill>
                  <a:srgbClr val="000000"/>
                </a:solidFill>
                <a:latin typeface="Times New Roman" panose="02020603050405020304" pitchFamily="18" charset="0"/>
              </a:rPr>
              <a:t> </a:t>
            </a:r>
            <a:r>
              <a:rPr lang="en-US" sz="2800" b="0" i="1" u="none" strike="noStrike" baseline="0" dirty="0" err="1">
                <a:solidFill>
                  <a:srgbClr val="000000"/>
                </a:solidFill>
                <a:latin typeface="Times New Roman" panose="02020603050405020304" pitchFamily="18" charset="0"/>
              </a:rPr>
              <a:t>Bayoumi</a:t>
            </a:r>
            <a:r>
              <a:rPr lang="en-US" sz="2800" b="0" i="1" u="none" strike="noStrike" baseline="0" dirty="0">
                <a:solidFill>
                  <a:srgbClr val="000000"/>
                </a:solidFill>
                <a:latin typeface="Times New Roman" panose="02020603050405020304" pitchFamily="18" charset="0"/>
              </a:rPr>
              <a:t> </a:t>
            </a:r>
            <a:endParaRPr lang="en-US" sz="2800" b="0" i="0" u="none" strike="noStrike" baseline="0" dirty="0">
              <a:solidFill>
                <a:srgbClr val="000000"/>
              </a:solidFill>
              <a:latin typeface="Times New Roman" panose="02020603050405020304" pitchFamily="18" charset="0"/>
            </a:endParaRPr>
          </a:p>
          <a:p>
            <a:pPr algn="ctr"/>
            <a:r>
              <a:rPr lang="en-US" sz="2000" b="0" i="1" u="none" strike="noStrike" baseline="0" dirty="0">
                <a:solidFill>
                  <a:srgbClr val="000000"/>
                </a:solidFill>
                <a:latin typeface="Times New Roman" panose="02020603050405020304" pitchFamily="18" charset="0"/>
              </a:rPr>
              <a:t>TA. Mohamed Atta </a:t>
            </a:r>
            <a:endParaRPr lang="en-US" sz="2000" b="0" i="0" u="none" strike="noStrike" baseline="0" dirty="0">
              <a:solidFill>
                <a:srgbClr val="000000"/>
              </a:solidFill>
              <a:latin typeface="Times New Roman" panose="02020603050405020304" pitchFamily="18" charset="0"/>
            </a:endParaRPr>
          </a:p>
        </p:txBody>
      </p:sp>
      <p:graphicFrame>
        <p:nvGraphicFramePr>
          <p:cNvPr id="10" name="Table 9">
            <a:extLst>
              <a:ext uri="{FF2B5EF4-FFF2-40B4-BE49-F238E27FC236}">
                <a16:creationId xmlns:a16="http://schemas.microsoft.com/office/drawing/2014/main" id="{19C96362-5BCD-7790-E623-C93CFF910E13}"/>
              </a:ext>
            </a:extLst>
          </p:cNvPr>
          <p:cNvGraphicFramePr>
            <a:graphicFrameLocks noGrp="1"/>
          </p:cNvGraphicFramePr>
          <p:nvPr>
            <p:extLst>
              <p:ext uri="{D42A27DB-BD31-4B8C-83A1-F6EECF244321}">
                <p14:modId xmlns:p14="http://schemas.microsoft.com/office/powerpoint/2010/main" val="105055979"/>
              </p:ext>
            </p:extLst>
          </p:nvPr>
        </p:nvGraphicFramePr>
        <p:xfrm>
          <a:off x="2185634" y="2659581"/>
          <a:ext cx="4772722" cy="1347425"/>
        </p:xfrm>
        <a:graphic>
          <a:graphicData uri="http://schemas.openxmlformats.org/drawingml/2006/table">
            <a:tbl>
              <a:tblPr firstRow="1" firstCol="1" bandRow="1">
                <a:tableStyleId>{D684870F-A004-4B67-BCAE-CC6D8447F5C1}</a:tableStyleId>
              </a:tblPr>
              <a:tblGrid>
                <a:gridCol w="1357352">
                  <a:extLst>
                    <a:ext uri="{9D8B030D-6E8A-4147-A177-3AD203B41FA5}">
                      <a16:colId xmlns:a16="http://schemas.microsoft.com/office/drawing/2014/main" val="2853362832"/>
                    </a:ext>
                  </a:extLst>
                </a:gridCol>
                <a:gridCol w="3415370">
                  <a:extLst>
                    <a:ext uri="{9D8B030D-6E8A-4147-A177-3AD203B41FA5}">
                      <a16:colId xmlns:a16="http://schemas.microsoft.com/office/drawing/2014/main" val="2937629420"/>
                    </a:ext>
                  </a:extLst>
                </a:gridCol>
              </a:tblGrid>
              <a:tr h="269485">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Tahoma" panose="020B0604030504040204" pitchFamily="34" charset="0"/>
                          <a:cs typeface="Times New Roman" panose="02020603050405020304" pitchFamily="18" charset="0"/>
                        </a:rPr>
                        <a:t>20190041</a:t>
                      </a: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Tahoma" panose="020B0604030504040204" pitchFamily="34" charset="0"/>
                          <a:cs typeface="Times New Roman" panose="02020603050405020304" pitchFamily="18" charset="0"/>
                        </a:rPr>
                        <a:t>Ahmed Tarek Fawzy Ibrahem</a:t>
                      </a:r>
                    </a:p>
                  </a:txBody>
                  <a:tcPr marL="68580" marR="68580" marT="0" marB="0"/>
                </a:tc>
                <a:extLst>
                  <a:ext uri="{0D108BD9-81ED-4DB2-BD59-A6C34878D82A}">
                    <a16:rowId xmlns:a16="http://schemas.microsoft.com/office/drawing/2014/main" val="3996155888"/>
                  </a:ext>
                </a:extLst>
              </a:tr>
              <a:tr h="269485">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Tahoma" panose="020B0604030504040204" pitchFamily="34" charset="0"/>
                          <a:cs typeface="Times New Roman" panose="02020603050405020304" pitchFamily="18" charset="0"/>
                        </a:rPr>
                        <a:t>20190562</a:t>
                      </a:r>
                    </a:p>
                  </a:txBody>
                  <a:tcPr marL="68580" marR="68580" marT="0" marB="0"/>
                </a:tc>
                <a:tc>
                  <a:txBody>
                    <a:bodyPr/>
                    <a:lstStyle/>
                    <a:p>
                      <a:pPr marL="0" marR="0" algn="ctr">
                        <a:lnSpc>
                          <a:spcPct val="107000"/>
                        </a:lnSpc>
                        <a:spcBef>
                          <a:spcPts val="0"/>
                        </a:spcBef>
                        <a:spcAft>
                          <a:spcPts val="0"/>
                        </a:spcAft>
                      </a:pPr>
                      <a:r>
                        <a:rPr lang="en-US" sz="1600" dirty="0" err="1">
                          <a:effectLst/>
                          <a:latin typeface="Times New Roman" panose="02020603050405020304" pitchFamily="18" charset="0"/>
                          <a:ea typeface="Tahoma" panose="020B0604030504040204" pitchFamily="34" charset="0"/>
                          <a:cs typeface="Times New Roman" panose="02020603050405020304" pitchFamily="18" charset="0"/>
                        </a:rPr>
                        <a:t>Mo’men</a:t>
                      </a:r>
                      <a:r>
                        <a:rPr lang="en-US" sz="1600" dirty="0">
                          <a:effectLst/>
                          <a:latin typeface="Times New Roman" panose="02020603050405020304" pitchFamily="18" charset="0"/>
                          <a:ea typeface="Tahoma" panose="020B0604030504040204" pitchFamily="34" charset="0"/>
                          <a:cs typeface="Times New Roman" panose="02020603050405020304" pitchFamily="18" charset="0"/>
                        </a:rPr>
                        <a:t> Hatem Mohamed Ali</a:t>
                      </a:r>
                    </a:p>
                  </a:txBody>
                  <a:tcPr marL="68580" marR="68580" marT="0" marB="0"/>
                </a:tc>
                <a:extLst>
                  <a:ext uri="{0D108BD9-81ED-4DB2-BD59-A6C34878D82A}">
                    <a16:rowId xmlns:a16="http://schemas.microsoft.com/office/drawing/2014/main" val="2978472276"/>
                  </a:ext>
                </a:extLst>
              </a:tr>
              <a:tr h="269485">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Tahoma" panose="020B0604030504040204" pitchFamily="34" charset="0"/>
                          <a:cs typeface="Times New Roman" panose="02020603050405020304" pitchFamily="18" charset="0"/>
                        </a:rPr>
                        <a:t>20190019</a:t>
                      </a:r>
                    </a:p>
                  </a:txBody>
                  <a:tcPr marL="68580" marR="68580" marT="0" marB="0"/>
                </a:tc>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Tahoma" panose="020B0604030504040204" pitchFamily="34" charset="0"/>
                          <a:cs typeface="Times New Roman" panose="02020603050405020304" pitchFamily="18" charset="0"/>
                        </a:rPr>
                        <a:t>Ahmed Badr Shaaban</a:t>
                      </a:r>
                    </a:p>
                  </a:txBody>
                  <a:tcPr marL="68580" marR="68580" marT="0" marB="0"/>
                </a:tc>
                <a:extLst>
                  <a:ext uri="{0D108BD9-81ED-4DB2-BD59-A6C34878D82A}">
                    <a16:rowId xmlns:a16="http://schemas.microsoft.com/office/drawing/2014/main" val="2645635759"/>
                  </a:ext>
                </a:extLst>
              </a:tr>
              <a:tr h="269485">
                <a:tc>
                  <a:txBody>
                    <a:bodyPr/>
                    <a:lstStyle/>
                    <a:p>
                      <a:pPr marL="0" marR="0" algn="ctr">
                        <a:lnSpc>
                          <a:spcPct val="107000"/>
                        </a:lnSpc>
                        <a:spcBef>
                          <a:spcPts val="0"/>
                        </a:spcBef>
                        <a:spcAft>
                          <a:spcPts val="0"/>
                        </a:spcAft>
                      </a:pPr>
                      <a:r>
                        <a:rPr lang="en-US" sz="1600">
                          <a:effectLst/>
                          <a:latin typeface="Times New Roman" panose="02020603050405020304" pitchFamily="18" charset="0"/>
                          <a:ea typeface="Tahoma" panose="020B0604030504040204" pitchFamily="34" charset="0"/>
                          <a:cs typeface="Times New Roman" panose="02020603050405020304" pitchFamily="18" charset="0"/>
                        </a:rPr>
                        <a:t>20190632</a:t>
                      </a: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Tahoma" panose="020B0604030504040204" pitchFamily="34" charset="0"/>
                          <a:cs typeface="Times New Roman" panose="02020603050405020304" pitchFamily="18" charset="0"/>
                        </a:rPr>
                        <a:t>Youssef Khaled Abd-</a:t>
                      </a:r>
                      <a:r>
                        <a:rPr lang="en-US" sz="1600" dirty="0" err="1">
                          <a:effectLst/>
                          <a:latin typeface="Times New Roman" panose="02020603050405020304" pitchFamily="18" charset="0"/>
                          <a:ea typeface="Tahoma" panose="020B0604030504040204" pitchFamily="34" charset="0"/>
                          <a:cs typeface="Times New Roman" panose="02020603050405020304" pitchFamily="18" charset="0"/>
                        </a:rPr>
                        <a:t>ElShafi</a:t>
                      </a:r>
                      <a:endParaRPr lang="en-US" sz="16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080441"/>
                  </a:ext>
                </a:extLst>
              </a:tr>
              <a:tr h="269485">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Tahoma" panose="020B0604030504040204" pitchFamily="34" charset="0"/>
                          <a:cs typeface="Times New Roman" panose="02020603050405020304" pitchFamily="18" charset="0"/>
                        </a:rPr>
                        <a:t>20190050</a:t>
                      </a: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Tahoma" panose="020B0604030504040204" pitchFamily="34" charset="0"/>
                          <a:cs typeface="Times New Roman" panose="02020603050405020304" pitchFamily="18" charset="0"/>
                        </a:rPr>
                        <a:t>Ahmed Essam-</a:t>
                      </a:r>
                      <a:r>
                        <a:rPr lang="en-US" sz="1600" dirty="0" err="1">
                          <a:effectLst/>
                          <a:latin typeface="Times New Roman" panose="02020603050405020304" pitchFamily="18" charset="0"/>
                          <a:ea typeface="Tahoma" panose="020B0604030504040204" pitchFamily="34" charset="0"/>
                          <a:cs typeface="Times New Roman" panose="02020603050405020304" pitchFamily="18" charset="0"/>
                        </a:rPr>
                        <a:t>Eldin</a:t>
                      </a:r>
                      <a:r>
                        <a:rPr lang="en-US" sz="1600" dirty="0">
                          <a:effectLst/>
                          <a:latin typeface="Times New Roman" panose="02020603050405020304" pitchFamily="18" charset="0"/>
                          <a:ea typeface="Tahoma" panose="020B0604030504040204" pitchFamily="34" charset="0"/>
                          <a:cs typeface="Times New Roman" panose="02020603050405020304" pitchFamily="18" charset="0"/>
                        </a:rPr>
                        <a:t> Abdelfattah</a:t>
                      </a:r>
                    </a:p>
                  </a:txBody>
                  <a:tcPr marL="68580" marR="68580" marT="0" marB="0"/>
                </a:tc>
                <a:extLst>
                  <a:ext uri="{0D108BD9-81ED-4DB2-BD59-A6C34878D82A}">
                    <a16:rowId xmlns:a16="http://schemas.microsoft.com/office/drawing/2014/main" val="2458494031"/>
                  </a:ext>
                </a:extLst>
              </a:tr>
            </a:tbl>
          </a:graphicData>
        </a:graphic>
      </p:graphicFrame>
      <p:sp>
        <p:nvSpPr>
          <p:cNvPr id="11" name="TextBox 10">
            <a:extLst>
              <a:ext uri="{FF2B5EF4-FFF2-40B4-BE49-F238E27FC236}">
                <a16:creationId xmlns:a16="http://schemas.microsoft.com/office/drawing/2014/main" id="{6E0EEE5D-D4BF-BFDE-E07F-60AE367CDAA9}"/>
              </a:ext>
            </a:extLst>
          </p:cNvPr>
          <p:cNvSpPr txBox="1"/>
          <p:nvPr/>
        </p:nvSpPr>
        <p:spPr>
          <a:xfrm>
            <a:off x="3865052" y="2301980"/>
            <a:ext cx="1413886" cy="307777"/>
          </a:xfrm>
          <a:prstGeom prst="rect">
            <a:avLst/>
          </a:prstGeom>
          <a:noFill/>
        </p:spPr>
        <p:txBody>
          <a:bodyPr wrap="square" rtlCol="0">
            <a:spAutoFit/>
          </a:bodyPr>
          <a:lstStyle/>
          <a:p>
            <a:r>
              <a:rPr lang="en-US" dirty="0">
                <a:effectLst/>
                <a:latin typeface="Times New Roman" panose="02020603050405020304" pitchFamily="18" charset="0"/>
                <a:ea typeface="Calibri" panose="020F0502020204030204" pitchFamily="34" charset="0"/>
                <a:cs typeface="Arial" panose="020B0604020202020204" pitchFamily="34" charset="0"/>
              </a:rPr>
              <a:t>Implemented by</a:t>
            </a:r>
          </a:p>
        </p:txBody>
      </p:sp>
      <p:sp>
        <p:nvSpPr>
          <p:cNvPr id="13" name="TextBox 12">
            <a:extLst>
              <a:ext uri="{FF2B5EF4-FFF2-40B4-BE49-F238E27FC236}">
                <a16:creationId xmlns:a16="http://schemas.microsoft.com/office/drawing/2014/main" id="{8D05DE25-EF1F-6967-AC38-3954983EDCF9}"/>
              </a:ext>
            </a:extLst>
          </p:cNvPr>
          <p:cNvSpPr txBox="1"/>
          <p:nvPr/>
        </p:nvSpPr>
        <p:spPr>
          <a:xfrm>
            <a:off x="3442009" y="4045099"/>
            <a:ext cx="2259981" cy="738664"/>
          </a:xfrm>
          <a:prstGeom prst="rect">
            <a:avLst/>
          </a:prstGeom>
          <a:noFill/>
        </p:spPr>
        <p:txBody>
          <a:bodyPr wrap="square">
            <a:spAutoFit/>
          </a:bodyPr>
          <a:lstStyle/>
          <a:p>
            <a:pPr algn="ctr"/>
            <a:r>
              <a:rPr lang="en-US" sz="1400" b="0" i="0" u="none" strike="noStrike" baseline="0" dirty="0">
                <a:solidFill>
                  <a:srgbClr val="000000"/>
                </a:solidFill>
                <a:latin typeface="Times New Roman" panose="02020603050405020304" pitchFamily="18" charset="0"/>
                <a:cs typeface="Times New Roman" panose="02020603050405020304" pitchFamily="18" charset="0"/>
              </a:rPr>
              <a:t>Graduation Project </a:t>
            </a:r>
          </a:p>
          <a:p>
            <a:pPr algn="ctr"/>
            <a:r>
              <a:rPr lang="en-US" sz="1400" b="0" i="0" u="none" strike="noStrike" baseline="0" dirty="0">
                <a:solidFill>
                  <a:srgbClr val="000000"/>
                </a:solidFill>
                <a:latin typeface="Times New Roman" panose="02020603050405020304" pitchFamily="18" charset="0"/>
                <a:cs typeface="Times New Roman" panose="02020603050405020304" pitchFamily="18" charset="0"/>
              </a:rPr>
              <a:t>Academic Year 2022-2023 </a:t>
            </a:r>
          </a:p>
          <a:p>
            <a:pPr algn="ctr"/>
            <a:r>
              <a:rPr lang="en-US" sz="1400" b="0" i="0" u="none" strike="noStrike" baseline="0" dirty="0">
                <a:solidFill>
                  <a:srgbClr val="000000"/>
                </a:solidFill>
                <a:latin typeface="Times New Roman" panose="02020603050405020304" pitchFamily="18" charset="0"/>
                <a:cs typeface="Times New Roman" panose="02020603050405020304" pitchFamily="18" charset="0"/>
              </a:rPr>
              <a:t>Final Year Presentation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38346594-50F4-1764-4C3C-40FD4BD26D92}"/>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Data Collection</a:t>
            </a:r>
            <a:endParaRPr dirty="0">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9B0AC751-1F72-F1D6-C4E7-BF5D562A3A79}"/>
              </a:ext>
            </a:extLst>
          </p:cNvPr>
          <p:cNvGraphicFramePr>
            <a:graphicFrameLocks noGrp="1"/>
          </p:cNvGraphicFramePr>
          <p:nvPr>
            <p:extLst>
              <p:ext uri="{D42A27DB-BD31-4B8C-83A1-F6EECF244321}">
                <p14:modId xmlns:p14="http://schemas.microsoft.com/office/powerpoint/2010/main" val="1297153713"/>
              </p:ext>
            </p:extLst>
          </p:nvPr>
        </p:nvGraphicFramePr>
        <p:xfrm>
          <a:off x="731979" y="1338479"/>
          <a:ext cx="7680041" cy="1679041"/>
        </p:xfrm>
        <a:graphic>
          <a:graphicData uri="http://schemas.openxmlformats.org/drawingml/2006/table">
            <a:tbl>
              <a:tblPr firstRow="1" bandRow="1">
                <a:tableStyleId>{D684870F-A004-4B67-BCAE-CC6D8447F5C1}</a:tableStyleId>
              </a:tblPr>
              <a:tblGrid>
                <a:gridCol w="1013772">
                  <a:extLst>
                    <a:ext uri="{9D8B030D-6E8A-4147-A177-3AD203B41FA5}">
                      <a16:colId xmlns:a16="http://schemas.microsoft.com/office/drawing/2014/main" val="3517371590"/>
                    </a:ext>
                  </a:extLst>
                </a:gridCol>
                <a:gridCol w="2197404">
                  <a:extLst>
                    <a:ext uri="{9D8B030D-6E8A-4147-A177-3AD203B41FA5}">
                      <a16:colId xmlns:a16="http://schemas.microsoft.com/office/drawing/2014/main" val="3516334091"/>
                    </a:ext>
                  </a:extLst>
                </a:gridCol>
                <a:gridCol w="818641">
                  <a:extLst>
                    <a:ext uri="{9D8B030D-6E8A-4147-A177-3AD203B41FA5}">
                      <a16:colId xmlns:a16="http://schemas.microsoft.com/office/drawing/2014/main" val="584840168"/>
                    </a:ext>
                  </a:extLst>
                </a:gridCol>
                <a:gridCol w="2234381">
                  <a:extLst>
                    <a:ext uri="{9D8B030D-6E8A-4147-A177-3AD203B41FA5}">
                      <a16:colId xmlns:a16="http://schemas.microsoft.com/office/drawing/2014/main" val="3653557921"/>
                    </a:ext>
                  </a:extLst>
                </a:gridCol>
                <a:gridCol w="1415843">
                  <a:extLst>
                    <a:ext uri="{9D8B030D-6E8A-4147-A177-3AD203B41FA5}">
                      <a16:colId xmlns:a16="http://schemas.microsoft.com/office/drawing/2014/main" val="686202593"/>
                    </a:ext>
                  </a:extLst>
                </a:gridCol>
              </a:tblGrid>
              <a:tr h="512623">
                <a:tc>
                  <a:txBody>
                    <a:bodyPr/>
                    <a:lstStyle/>
                    <a:p>
                      <a:pPr algn="ctr"/>
                      <a:r>
                        <a:rPr lang="en-US" sz="2200" b="1" dirty="0">
                          <a:latin typeface="Times New Roman" panose="02020603050405020304" pitchFamily="18" charset="0"/>
                          <a:cs typeface="Times New Roman" panose="02020603050405020304" pitchFamily="18" charset="0"/>
                        </a:rPr>
                        <a:t>Name </a:t>
                      </a:r>
                    </a:p>
                  </a:txBody>
                  <a:tcPr/>
                </a:tc>
                <a:tc>
                  <a:txBody>
                    <a:bodyPr/>
                    <a:lstStyle/>
                    <a:p>
                      <a:pPr algn="ctr"/>
                      <a:r>
                        <a:rPr lang="en-US" sz="2200" b="1" dirty="0">
                          <a:latin typeface="Times New Roman" panose="02020603050405020304" pitchFamily="18" charset="0"/>
                          <a:cs typeface="Times New Roman" panose="02020603050405020304" pitchFamily="18" charset="0"/>
                        </a:rPr>
                        <a:t>Stands for</a:t>
                      </a:r>
                    </a:p>
                  </a:txBody>
                  <a:tcPr/>
                </a:tc>
                <a:tc>
                  <a:txBody>
                    <a:bodyPr/>
                    <a:lstStyle/>
                    <a:p>
                      <a:pPr algn="ctr"/>
                      <a:r>
                        <a:rPr lang="en-US" sz="2200" b="1" dirty="0">
                          <a:latin typeface="Times New Roman" panose="02020603050405020304" pitchFamily="18" charset="0"/>
                          <a:cs typeface="Times New Roman" panose="02020603050405020304" pitchFamily="18" charset="0"/>
                        </a:rPr>
                        <a:t>Size</a:t>
                      </a:r>
                    </a:p>
                  </a:txBody>
                  <a:tcPr/>
                </a:tc>
                <a:tc>
                  <a:txBody>
                    <a:bodyPr/>
                    <a:lstStyle/>
                    <a:p>
                      <a:pPr algn="ctr"/>
                      <a:r>
                        <a:rPr lang="en-US" sz="2200" b="1" i="0" u="none" strike="noStrike" cap="none" baseline="0" dirty="0">
                          <a:solidFill>
                            <a:srgbClr val="000000"/>
                          </a:solidFill>
                          <a:latin typeface="Times New Roman" panose="02020603050405020304" pitchFamily="18" charset="0"/>
                          <a:ea typeface="Arial"/>
                          <a:cs typeface="Times New Roman" panose="02020603050405020304" pitchFamily="18" charset="0"/>
                          <a:sym typeface="Arial"/>
                        </a:rPr>
                        <a:t>Accuracy</a:t>
                      </a:r>
                      <a:endParaRPr lang="en-US" sz="2200" b="1" dirty="0">
                        <a:latin typeface="Times New Roman" panose="02020603050405020304" pitchFamily="18" charset="0"/>
                        <a:cs typeface="Times New Roman" panose="02020603050405020304" pitchFamily="18" charset="0"/>
                      </a:endParaRPr>
                    </a:p>
                  </a:txBody>
                  <a:tcPr/>
                </a:tc>
                <a:tc>
                  <a:txBody>
                    <a:bodyPr/>
                    <a:lstStyle/>
                    <a:p>
                      <a:pPr algn="ctr"/>
                      <a:r>
                        <a:rPr lang="en-US" sz="2200" b="1" u="none" strike="noStrike" cap="none" baseline="0" dirty="0">
                          <a:solidFill>
                            <a:schemeClr val="tx1"/>
                          </a:solidFill>
                          <a:latin typeface="Times New Roman" panose="02020603050405020304" pitchFamily="18" charset="0"/>
                          <a:cs typeface="Times New Roman" panose="02020603050405020304" pitchFamily="18" charset="0"/>
                          <a:sym typeface="Arial"/>
                        </a:rPr>
                        <a:t>Reference</a:t>
                      </a:r>
                      <a:endParaRPr lang="en-US" sz="2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6702803"/>
                  </a:ext>
                </a:extLst>
              </a:tr>
              <a:tr h="587298">
                <a:tc>
                  <a:txBody>
                    <a:bodyPr/>
                    <a:lstStyle/>
                    <a:p>
                      <a:pPr algn="ctr"/>
                      <a:r>
                        <a:rPr lang="en-US" sz="1600" dirty="0">
                          <a:latin typeface="Times New Roman" panose="02020603050405020304" pitchFamily="18" charset="0"/>
                          <a:cs typeface="Times New Roman" panose="02020603050405020304" pitchFamily="18" charset="0"/>
                        </a:rPr>
                        <a:t>BRAD</a:t>
                      </a:r>
                    </a:p>
                  </a:txBody>
                  <a:tcPr/>
                </a:tc>
                <a:tc>
                  <a:txBody>
                    <a:bodyPr/>
                    <a:lstStyle/>
                    <a:p>
                      <a:pPr algn="ctr"/>
                      <a:r>
                        <a:rPr lang="en-US" sz="1600" dirty="0">
                          <a:latin typeface="Times New Roman" panose="02020603050405020304" pitchFamily="18" charset="0"/>
                          <a:cs typeface="Times New Roman" panose="02020603050405020304" pitchFamily="18" charset="0"/>
                        </a:rPr>
                        <a:t>Book Reviews in Arabic dataset </a:t>
                      </a:r>
                    </a:p>
                  </a:txBody>
                  <a:tcPr/>
                </a:tc>
                <a:tc>
                  <a:txBody>
                    <a:bodyPr/>
                    <a:lstStyle/>
                    <a:p>
                      <a:pPr algn="ctr"/>
                      <a:r>
                        <a:rPr lang="en-US" sz="1600" b="1" dirty="0">
                          <a:latin typeface="Times New Roman" panose="02020603050405020304" pitchFamily="18" charset="0"/>
                          <a:cs typeface="Times New Roman" panose="02020603050405020304" pitchFamily="18" charset="0"/>
                        </a:rPr>
                        <a:t>500K</a:t>
                      </a:r>
                    </a:p>
                  </a:txBody>
                  <a:tcPr/>
                </a:tc>
                <a:tc>
                  <a:txBody>
                    <a:bodyPr/>
                    <a:lstStyle/>
                    <a:p>
                      <a:pPr algn="l"/>
                      <a:r>
                        <a:rPr lang="en-US" sz="1400" dirty="0">
                          <a:latin typeface="Times New Roman" panose="02020603050405020304" pitchFamily="18" charset="0"/>
                          <a:cs typeface="Times New Roman" panose="02020603050405020304" pitchFamily="18" charset="0"/>
                        </a:rPr>
                        <a:t>MNB = 86% , SVM = 90%</a:t>
                      </a:r>
                    </a:p>
                  </a:txBody>
                  <a:tcPr/>
                </a:tc>
                <a:tc>
                  <a:txBody>
                    <a:bodyPr/>
                    <a:lstStyle/>
                    <a:p>
                      <a:pPr algn="ctr"/>
                      <a:r>
                        <a:rPr lang="en-US" sz="1600" dirty="0">
                          <a:latin typeface="Times New Roman" panose="02020603050405020304" pitchFamily="18" charset="0"/>
                          <a:cs typeface="Times New Roman" panose="02020603050405020304" pitchFamily="18" charset="0"/>
                          <a:hlinkClick r:id="rId2"/>
                        </a:rPr>
                        <a:t>[3]</a:t>
                      </a:r>
                      <a:r>
                        <a:rPr lang="en-US" sz="1600" dirty="0">
                          <a:latin typeface="Times New Roman" panose="02020603050405020304" pitchFamily="18" charset="0"/>
                          <a:cs typeface="Times New Roman" panose="02020603050405020304" pitchFamily="18" charset="0"/>
                        </a:rPr>
                        <a:t>   </a:t>
                      </a:r>
                      <a:r>
                        <a:rPr lang="en-US" sz="1600" dirty="0">
                          <a:solidFill>
                            <a:schemeClr val="bg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[7]</a:t>
                      </a:r>
                      <a:r>
                        <a:rPr lang="en-US" sz="1600" dirty="0">
                          <a:solidFill>
                            <a:schemeClr val="bg2">
                              <a:lumMod val="50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4"/>
                        </a:rPr>
                        <a:t>[11]</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2929321"/>
                  </a:ext>
                </a:extLst>
              </a:tr>
              <a:tr h="505522">
                <a:tc>
                  <a:txBody>
                    <a:bodyPr/>
                    <a:lstStyle/>
                    <a:p>
                      <a:pPr algn="ctr"/>
                      <a:r>
                        <a:rPr lang="en-US" sz="1600" dirty="0">
                          <a:latin typeface="Times New Roman" panose="02020603050405020304" pitchFamily="18" charset="0"/>
                          <a:cs typeface="Times New Roman" panose="02020603050405020304" pitchFamily="18" charset="0"/>
                        </a:rPr>
                        <a:t>Amazon</a:t>
                      </a:r>
                    </a:p>
                  </a:txBody>
                  <a:tcPr/>
                </a:tc>
                <a:tc>
                  <a:txBody>
                    <a:bodyPr/>
                    <a:lstStyle/>
                    <a:p>
                      <a:pPr algn="ctr"/>
                      <a:r>
                        <a:rPr lang="en-US" sz="1600" dirty="0">
                          <a:latin typeface="Times New Roman" panose="02020603050405020304" pitchFamily="18" charset="0"/>
                          <a:cs typeface="Times New Roman" panose="02020603050405020304" pitchFamily="18" charset="0"/>
                        </a:rPr>
                        <a:t>Amazon Book Reviews for English </a:t>
                      </a:r>
                    </a:p>
                  </a:txBody>
                  <a:tcPr/>
                </a:tc>
                <a:tc>
                  <a:txBody>
                    <a:bodyPr/>
                    <a:lstStyle/>
                    <a:p>
                      <a:pPr algn="ctr"/>
                      <a:r>
                        <a:rPr lang="en-US" sz="1600" b="1" dirty="0">
                          <a:latin typeface="Times New Roman" panose="02020603050405020304" pitchFamily="18" charset="0"/>
                          <a:cs typeface="Times New Roman" panose="02020603050405020304" pitchFamily="18" charset="0"/>
                        </a:rPr>
                        <a:t>2M</a:t>
                      </a:r>
                    </a:p>
                  </a:txBody>
                  <a:tcPr/>
                </a:tc>
                <a:tc>
                  <a:txBody>
                    <a:bodyPr/>
                    <a:lstStyle/>
                    <a:p>
                      <a:pPr algn="l"/>
                      <a:r>
                        <a:rPr lang="en-US" sz="1400" dirty="0">
                          <a:latin typeface="Times New Roman" panose="02020603050405020304" pitchFamily="18" charset="0"/>
                          <a:cs typeface="Times New Roman" panose="02020603050405020304" pitchFamily="18" charset="0"/>
                        </a:rPr>
                        <a:t>SVM = 81%</a:t>
                      </a:r>
                    </a:p>
                  </a:txBody>
                  <a:tcPr/>
                </a:tc>
                <a:tc>
                  <a:txBody>
                    <a:bodyPr/>
                    <a:lstStyle/>
                    <a:p>
                      <a:pPr algn="ctr"/>
                      <a:r>
                        <a:rPr lang="en-US" sz="1600" dirty="0">
                          <a:latin typeface="Times New Roman" panose="02020603050405020304" pitchFamily="18" charset="0"/>
                          <a:cs typeface="Times New Roman" panose="02020603050405020304" pitchFamily="18" charset="0"/>
                          <a:hlinkClick r:id="rId5"/>
                        </a:rPr>
                        <a:t>[5]</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0124222"/>
                  </a:ext>
                </a:extLst>
              </a:tr>
            </a:tbl>
          </a:graphicData>
        </a:graphic>
      </p:graphicFrame>
    </p:spTree>
    <p:extLst>
      <p:ext uri="{BB962C8B-B14F-4D97-AF65-F5344CB8AC3E}">
        <p14:creationId xmlns:p14="http://schemas.microsoft.com/office/powerpoint/2010/main" val="195834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7" y="1540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Preprocessing</a:t>
            </a:r>
            <a:endParaRPr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D38CF0-9C03-EC2C-09A2-3102579BEF9E}"/>
              </a:ext>
            </a:extLst>
          </p:cNvPr>
          <p:cNvSpPr txBox="1"/>
          <p:nvPr/>
        </p:nvSpPr>
        <p:spPr>
          <a:xfrm>
            <a:off x="399369" y="1181646"/>
            <a:ext cx="5159298" cy="384721"/>
          </a:xfrm>
          <a:prstGeom prst="rect">
            <a:avLst/>
          </a:prstGeom>
          <a:noFill/>
        </p:spPr>
        <p:txBody>
          <a:bodyPr wrap="square" rtlCol="0">
            <a:spAutoFit/>
          </a:bodyPr>
          <a:lstStyle/>
          <a:p>
            <a:r>
              <a:rPr lang="en-US" sz="1900" b="1" i="0" strike="noStrike" baseline="0" dirty="0">
                <a:latin typeface="Times New Roman" panose="02020603050405020304" pitchFamily="18" charset="0"/>
              </a:rPr>
              <a:t>Text Tokenization and remove punctuations</a:t>
            </a:r>
          </a:p>
        </p:txBody>
      </p:sp>
      <p:sp>
        <p:nvSpPr>
          <p:cNvPr id="13" name="TextBox 12">
            <a:extLst>
              <a:ext uri="{FF2B5EF4-FFF2-40B4-BE49-F238E27FC236}">
                <a16:creationId xmlns:a16="http://schemas.microsoft.com/office/drawing/2014/main" id="{EF520F25-A865-E7D7-EA54-311B8131AFBA}"/>
              </a:ext>
            </a:extLst>
          </p:cNvPr>
          <p:cNvSpPr txBox="1"/>
          <p:nvPr/>
        </p:nvSpPr>
        <p:spPr>
          <a:xfrm>
            <a:off x="399369" y="1774781"/>
            <a:ext cx="4371278" cy="384721"/>
          </a:xfrm>
          <a:prstGeom prst="rect">
            <a:avLst/>
          </a:prstGeom>
          <a:noFill/>
        </p:spPr>
        <p:txBody>
          <a:bodyPr wrap="square" rtlCol="0">
            <a:spAutoFit/>
          </a:bodyPr>
          <a:lstStyle/>
          <a:p>
            <a:r>
              <a:rPr lang="en-US" sz="1900" b="1" i="0" u="none" strike="noStrike" baseline="0" dirty="0">
                <a:solidFill>
                  <a:srgbClr val="000000"/>
                </a:solidFill>
                <a:latin typeface="Times New Roman" panose="02020603050405020304" pitchFamily="18" charset="0"/>
              </a:rPr>
              <a:t>Digits and English letters Removal</a:t>
            </a:r>
          </a:p>
        </p:txBody>
      </p:sp>
      <p:sp>
        <p:nvSpPr>
          <p:cNvPr id="2" name="TextBox 1">
            <a:extLst>
              <a:ext uri="{FF2B5EF4-FFF2-40B4-BE49-F238E27FC236}">
                <a16:creationId xmlns:a16="http://schemas.microsoft.com/office/drawing/2014/main" id="{F9D354C9-FE7F-E39F-C510-5F26FBEF1501}"/>
              </a:ext>
            </a:extLst>
          </p:cNvPr>
          <p:cNvSpPr txBox="1"/>
          <p:nvPr/>
        </p:nvSpPr>
        <p:spPr>
          <a:xfrm>
            <a:off x="399369" y="2367916"/>
            <a:ext cx="5159298" cy="384721"/>
          </a:xfrm>
          <a:prstGeom prst="rect">
            <a:avLst/>
          </a:prstGeom>
          <a:noFill/>
        </p:spPr>
        <p:txBody>
          <a:bodyPr wrap="square" rtlCol="0">
            <a:spAutoFit/>
          </a:bodyPr>
          <a:lstStyle/>
          <a:p>
            <a:r>
              <a:rPr lang="en-US" sz="1900" b="1" i="0" u="none" strike="noStrike" baseline="0" dirty="0">
                <a:solidFill>
                  <a:srgbClr val="000000"/>
                </a:solidFill>
                <a:latin typeface="Times New Roman" panose="02020603050405020304" pitchFamily="18" charset="0"/>
              </a:rPr>
              <a:t>Emoji Removal</a:t>
            </a:r>
          </a:p>
        </p:txBody>
      </p:sp>
      <p:sp>
        <p:nvSpPr>
          <p:cNvPr id="11" name="TextBox 10">
            <a:extLst>
              <a:ext uri="{FF2B5EF4-FFF2-40B4-BE49-F238E27FC236}">
                <a16:creationId xmlns:a16="http://schemas.microsoft.com/office/drawing/2014/main" id="{0C16856C-A4CB-484C-8FDD-0AB5BCFCDDD5}"/>
              </a:ext>
            </a:extLst>
          </p:cNvPr>
          <p:cNvSpPr txBox="1"/>
          <p:nvPr/>
        </p:nvSpPr>
        <p:spPr>
          <a:xfrm>
            <a:off x="399369" y="2961051"/>
            <a:ext cx="5159298" cy="384721"/>
          </a:xfrm>
          <a:prstGeom prst="rect">
            <a:avLst/>
          </a:prstGeom>
          <a:noFill/>
        </p:spPr>
        <p:txBody>
          <a:bodyPr wrap="square" rtlCol="0">
            <a:spAutoFit/>
          </a:bodyPr>
          <a:lstStyle/>
          <a:p>
            <a:r>
              <a:rPr lang="en-US" sz="1900" b="1" i="0" u="none" strike="noStrike" baseline="0" dirty="0">
                <a:solidFill>
                  <a:srgbClr val="000000"/>
                </a:solidFill>
                <a:latin typeface="Times New Roman" panose="02020603050405020304" pitchFamily="18" charset="0"/>
              </a:rPr>
              <a:t>Stop Words Removal</a:t>
            </a:r>
          </a:p>
        </p:txBody>
      </p:sp>
      <p:sp>
        <p:nvSpPr>
          <p:cNvPr id="12" name="TextBox 11">
            <a:extLst>
              <a:ext uri="{FF2B5EF4-FFF2-40B4-BE49-F238E27FC236}">
                <a16:creationId xmlns:a16="http://schemas.microsoft.com/office/drawing/2014/main" id="{13EF0BCC-8170-44F6-821F-89DF3E214FAB}"/>
              </a:ext>
            </a:extLst>
          </p:cNvPr>
          <p:cNvSpPr txBox="1"/>
          <p:nvPr/>
        </p:nvSpPr>
        <p:spPr>
          <a:xfrm>
            <a:off x="399369" y="3554186"/>
            <a:ext cx="4371278" cy="384721"/>
          </a:xfrm>
          <a:prstGeom prst="rect">
            <a:avLst/>
          </a:prstGeom>
          <a:noFill/>
        </p:spPr>
        <p:txBody>
          <a:bodyPr wrap="square" rtlCol="0">
            <a:spAutoFit/>
          </a:bodyPr>
          <a:lstStyle/>
          <a:p>
            <a:r>
              <a:rPr lang="en-US" sz="1900" b="1" i="0" u="none" strike="noStrike" baseline="0" dirty="0">
                <a:solidFill>
                  <a:srgbClr val="000000"/>
                </a:solidFill>
                <a:latin typeface="Times New Roman" panose="02020603050405020304" pitchFamily="18" charset="0"/>
              </a:rPr>
              <a:t>Word Stemming / Lemmatization</a:t>
            </a:r>
          </a:p>
        </p:txBody>
      </p:sp>
    </p:spTree>
    <p:extLst>
      <p:ext uri="{BB962C8B-B14F-4D97-AF65-F5344CB8AC3E}">
        <p14:creationId xmlns:p14="http://schemas.microsoft.com/office/powerpoint/2010/main" val="25519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2"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38346594-50F4-1764-4C3C-40FD4BD26D92}"/>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Challenge 1</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4343EB-51E8-AB24-510A-9450BDB1F779}"/>
              </a:ext>
            </a:extLst>
          </p:cNvPr>
          <p:cNvSpPr txBox="1"/>
          <p:nvPr/>
        </p:nvSpPr>
        <p:spPr>
          <a:xfrm>
            <a:off x="951571" y="959005"/>
            <a:ext cx="2951356" cy="400110"/>
          </a:xfrm>
          <a:prstGeom prst="rect">
            <a:avLst/>
          </a:prstGeom>
          <a:noFill/>
        </p:spPr>
        <p:txBody>
          <a:bodyPr wrap="square" rtlCol="0">
            <a:spAutoFit/>
          </a:bodyPr>
          <a:lstStyle/>
          <a:p>
            <a:r>
              <a:rPr lang="en-US" sz="2000" dirty="0"/>
              <a:t>Challenge </a:t>
            </a:r>
          </a:p>
        </p:txBody>
      </p:sp>
      <p:sp>
        <p:nvSpPr>
          <p:cNvPr id="3" name="TextBox 2">
            <a:extLst>
              <a:ext uri="{FF2B5EF4-FFF2-40B4-BE49-F238E27FC236}">
                <a16:creationId xmlns:a16="http://schemas.microsoft.com/office/drawing/2014/main" id="{500FF2B5-DC62-FEA5-DB2D-74564BBB91C3}"/>
              </a:ext>
            </a:extLst>
          </p:cNvPr>
          <p:cNvSpPr txBox="1"/>
          <p:nvPr/>
        </p:nvSpPr>
        <p:spPr>
          <a:xfrm>
            <a:off x="5255941" y="959005"/>
            <a:ext cx="2951356" cy="400110"/>
          </a:xfrm>
          <a:prstGeom prst="rect">
            <a:avLst/>
          </a:prstGeom>
          <a:noFill/>
        </p:spPr>
        <p:txBody>
          <a:bodyPr wrap="square" rtlCol="0">
            <a:spAutoFit/>
          </a:bodyPr>
          <a:lstStyle/>
          <a:p>
            <a:r>
              <a:rPr lang="en-US" sz="2000" dirty="0"/>
              <a:t>Solution</a:t>
            </a:r>
            <a:endParaRPr lang="en-US" dirty="0"/>
          </a:p>
        </p:txBody>
      </p:sp>
      <p:sp>
        <p:nvSpPr>
          <p:cNvPr id="4" name="TextBox 3">
            <a:extLst>
              <a:ext uri="{FF2B5EF4-FFF2-40B4-BE49-F238E27FC236}">
                <a16:creationId xmlns:a16="http://schemas.microsoft.com/office/drawing/2014/main" id="{DD319BBA-CC03-3AFD-8483-6EA5464758B9}"/>
              </a:ext>
            </a:extLst>
          </p:cNvPr>
          <p:cNvSpPr txBox="1"/>
          <p:nvPr/>
        </p:nvSpPr>
        <p:spPr>
          <a:xfrm>
            <a:off x="951571" y="1359115"/>
            <a:ext cx="2951356" cy="523220"/>
          </a:xfrm>
          <a:prstGeom prst="rect">
            <a:avLst/>
          </a:prstGeom>
          <a:noFill/>
        </p:spPr>
        <p:txBody>
          <a:bodyPr wrap="square" rtlCol="0">
            <a:spAutoFit/>
          </a:bodyPr>
          <a:lstStyle/>
          <a:p>
            <a:r>
              <a:rPr lang="en-US" dirty="0"/>
              <a:t>Dataset is not balanced for classes and biased for positive class</a:t>
            </a:r>
          </a:p>
        </p:txBody>
      </p:sp>
      <p:pic>
        <p:nvPicPr>
          <p:cNvPr id="6" name="Picture 5">
            <a:extLst>
              <a:ext uri="{FF2B5EF4-FFF2-40B4-BE49-F238E27FC236}">
                <a16:creationId xmlns:a16="http://schemas.microsoft.com/office/drawing/2014/main" id="{EEFDA7A6-CBF6-6571-C083-3DD698E10B44}"/>
              </a:ext>
            </a:extLst>
          </p:cNvPr>
          <p:cNvPicPr>
            <a:picLocks noChangeAspect="1"/>
          </p:cNvPicPr>
          <p:nvPr/>
        </p:nvPicPr>
        <p:blipFill>
          <a:blip r:embed="rId3"/>
          <a:stretch>
            <a:fillRect/>
          </a:stretch>
        </p:blipFill>
        <p:spPr>
          <a:xfrm>
            <a:off x="1178838" y="2157399"/>
            <a:ext cx="2047267" cy="1953684"/>
          </a:xfrm>
          <a:prstGeom prst="rect">
            <a:avLst/>
          </a:prstGeom>
        </p:spPr>
      </p:pic>
      <p:pic>
        <p:nvPicPr>
          <p:cNvPr id="8" name="Picture 7">
            <a:extLst>
              <a:ext uri="{FF2B5EF4-FFF2-40B4-BE49-F238E27FC236}">
                <a16:creationId xmlns:a16="http://schemas.microsoft.com/office/drawing/2014/main" id="{F4730D25-CD73-8C1B-1CBE-DD6BAEA65F19}"/>
              </a:ext>
            </a:extLst>
          </p:cNvPr>
          <p:cNvPicPr>
            <a:picLocks noChangeAspect="1"/>
          </p:cNvPicPr>
          <p:nvPr/>
        </p:nvPicPr>
        <p:blipFill>
          <a:blip r:embed="rId4"/>
          <a:stretch>
            <a:fillRect/>
          </a:stretch>
        </p:blipFill>
        <p:spPr>
          <a:xfrm>
            <a:off x="5642831" y="2157399"/>
            <a:ext cx="2047267" cy="1953684"/>
          </a:xfrm>
          <a:prstGeom prst="rect">
            <a:avLst/>
          </a:prstGeom>
        </p:spPr>
      </p:pic>
      <p:sp>
        <p:nvSpPr>
          <p:cNvPr id="11" name="TextBox 10">
            <a:extLst>
              <a:ext uri="{FF2B5EF4-FFF2-40B4-BE49-F238E27FC236}">
                <a16:creationId xmlns:a16="http://schemas.microsoft.com/office/drawing/2014/main" id="{E6DB8F02-E35B-A4FB-2625-08699CE507A3}"/>
              </a:ext>
            </a:extLst>
          </p:cNvPr>
          <p:cNvSpPr txBox="1"/>
          <p:nvPr/>
        </p:nvSpPr>
        <p:spPr>
          <a:xfrm>
            <a:off x="5255941" y="1370984"/>
            <a:ext cx="2951356" cy="523220"/>
          </a:xfrm>
          <a:prstGeom prst="rect">
            <a:avLst/>
          </a:prstGeom>
          <a:noFill/>
        </p:spPr>
        <p:txBody>
          <a:bodyPr wrap="square" rtlCol="0">
            <a:spAutoFit/>
          </a:bodyPr>
          <a:lstStyle/>
          <a:p>
            <a:r>
              <a:rPr lang="en-US" dirty="0"/>
              <a:t>We solve this problem by balance all labels </a:t>
            </a:r>
          </a:p>
        </p:txBody>
      </p:sp>
      <p:cxnSp>
        <p:nvCxnSpPr>
          <p:cNvPr id="13" name="Straight Arrow Connector 12">
            <a:extLst>
              <a:ext uri="{FF2B5EF4-FFF2-40B4-BE49-F238E27FC236}">
                <a16:creationId xmlns:a16="http://schemas.microsoft.com/office/drawing/2014/main" id="{C86C5FBB-297D-14BD-8F13-9C4EB47B1BBF}"/>
              </a:ext>
            </a:extLst>
          </p:cNvPr>
          <p:cNvCxnSpPr/>
          <p:nvPr/>
        </p:nvCxnSpPr>
        <p:spPr>
          <a:xfrm>
            <a:off x="3612995" y="2822007"/>
            <a:ext cx="164294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88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38346594-50F4-1764-4C3C-40FD4BD26D92}"/>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Challenge 2</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4343EB-51E8-AB24-510A-9450BDB1F779}"/>
              </a:ext>
            </a:extLst>
          </p:cNvPr>
          <p:cNvSpPr txBox="1"/>
          <p:nvPr/>
        </p:nvSpPr>
        <p:spPr>
          <a:xfrm>
            <a:off x="951571" y="959005"/>
            <a:ext cx="2951356" cy="400110"/>
          </a:xfrm>
          <a:prstGeom prst="rect">
            <a:avLst/>
          </a:prstGeom>
          <a:noFill/>
        </p:spPr>
        <p:txBody>
          <a:bodyPr wrap="square" rtlCol="0">
            <a:spAutoFit/>
          </a:bodyPr>
          <a:lstStyle/>
          <a:p>
            <a:r>
              <a:rPr lang="en-US" sz="2000" dirty="0"/>
              <a:t>Challenge</a:t>
            </a:r>
          </a:p>
        </p:txBody>
      </p:sp>
      <p:sp>
        <p:nvSpPr>
          <p:cNvPr id="3" name="TextBox 2">
            <a:extLst>
              <a:ext uri="{FF2B5EF4-FFF2-40B4-BE49-F238E27FC236}">
                <a16:creationId xmlns:a16="http://schemas.microsoft.com/office/drawing/2014/main" id="{500FF2B5-DC62-FEA5-DB2D-74564BBB91C3}"/>
              </a:ext>
            </a:extLst>
          </p:cNvPr>
          <p:cNvSpPr txBox="1"/>
          <p:nvPr/>
        </p:nvSpPr>
        <p:spPr>
          <a:xfrm>
            <a:off x="5255941" y="959005"/>
            <a:ext cx="2951356" cy="400110"/>
          </a:xfrm>
          <a:prstGeom prst="rect">
            <a:avLst/>
          </a:prstGeom>
          <a:noFill/>
        </p:spPr>
        <p:txBody>
          <a:bodyPr wrap="square" rtlCol="0">
            <a:spAutoFit/>
          </a:bodyPr>
          <a:lstStyle/>
          <a:p>
            <a:r>
              <a:rPr lang="en-US" sz="2000" dirty="0"/>
              <a:t>Solution</a:t>
            </a:r>
            <a:endParaRPr lang="en-US" dirty="0"/>
          </a:p>
        </p:txBody>
      </p:sp>
      <p:sp>
        <p:nvSpPr>
          <p:cNvPr id="4" name="TextBox 3">
            <a:extLst>
              <a:ext uri="{FF2B5EF4-FFF2-40B4-BE49-F238E27FC236}">
                <a16:creationId xmlns:a16="http://schemas.microsoft.com/office/drawing/2014/main" id="{DD319BBA-CC03-3AFD-8483-6EA5464758B9}"/>
              </a:ext>
            </a:extLst>
          </p:cNvPr>
          <p:cNvSpPr txBox="1"/>
          <p:nvPr/>
        </p:nvSpPr>
        <p:spPr>
          <a:xfrm>
            <a:off x="951571" y="1359115"/>
            <a:ext cx="2951356" cy="738664"/>
          </a:xfrm>
          <a:prstGeom prst="rect">
            <a:avLst/>
          </a:prstGeom>
          <a:noFill/>
        </p:spPr>
        <p:txBody>
          <a:bodyPr wrap="square" rtlCol="0">
            <a:spAutoFit/>
          </a:bodyPr>
          <a:lstStyle/>
          <a:p>
            <a:r>
              <a:rPr lang="en-US" dirty="0"/>
              <a:t>After training the accuracies was less than 75% and neutral class biased with positive class</a:t>
            </a:r>
          </a:p>
        </p:txBody>
      </p:sp>
      <p:sp>
        <p:nvSpPr>
          <p:cNvPr id="11" name="TextBox 10">
            <a:extLst>
              <a:ext uri="{FF2B5EF4-FFF2-40B4-BE49-F238E27FC236}">
                <a16:creationId xmlns:a16="http://schemas.microsoft.com/office/drawing/2014/main" id="{E6DB8F02-E35B-A4FB-2625-08699CE507A3}"/>
              </a:ext>
            </a:extLst>
          </p:cNvPr>
          <p:cNvSpPr txBox="1"/>
          <p:nvPr/>
        </p:nvSpPr>
        <p:spPr>
          <a:xfrm>
            <a:off x="5255941" y="1370984"/>
            <a:ext cx="2951356" cy="523220"/>
          </a:xfrm>
          <a:prstGeom prst="rect">
            <a:avLst/>
          </a:prstGeom>
          <a:noFill/>
        </p:spPr>
        <p:txBody>
          <a:bodyPr wrap="square" rtlCol="0">
            <a:spAutoFit/>
          </a:bodyPr>
          <a:lstStyle/>
          <a:p>
            <a:r>
              <a:rPr lang="en-US" dirty="0"/>
              <a:t>We use 2 sequences model for objective – subjective </a:t>
            </a:r>
          </a:p>
        </p:txBody>
      </p:sp>
      <p:cxnSp>
        <p:nvCxnSpPr>
          <p:cNvPr id="13" name="Straight Arrow Connector 12">
            <a:extLst>
              <a:ext uri="{FF2B5EF4-FFF2-40B4-BE49-F238E27FC236}">
                <a16:creationId xmlns:a16="http://schemas.microsoft.com/office/drawing/2014/main" id="{C86C5FBB-297D-14BD-8F13-9C4EB47B1BBF}"/>
              </a:ext>
            </a:extLst>
          </p:cNvPr>
          <p:cNvCxnSpPr/>
          <p:nvPr/>
        </p:nvCxnSpPr>
        <p:spPr>
          <a:xfrm>
            <a:off x="3687337" y="2435432"/>
            <a:ext cx="164294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E4B09EE-D395-B696-8886-E4DEEB9B7C3C}"/>
              </a:ext>
            </a:extLst>
          </p:cNvPr>
          <p:cNvGrpSpPr/>
          <p:nvPr/>
        </p:nvGrpSpPr>
        <p:grpSpPr>
          <a:xfrm>
            <a:off x="5011033" y="2267561"/>
            <a:ext cx="3775710" cy="1753233"/>
            <a:chOff x="0" y="0"/>
            <a:chExt cx="4781550" cy="2319337"/>
          </a:xfrm>
        </p:grpSpPr>
        <p:sp>
          <p:nvSpPr>
            <p:cNvPr id="7" name="Rectangle 6">
              <a:extLst>
                <a:ext uri="{FF2B5EF4-FFF2-40B4-BE49-F238E27FC236}">
                  <a16:creationId xmlns:a16="http://schemas.microsoft.com/office/drawing/2014/main" id="{388DDD18-116E-1F44-AFBB-A611619858CD}"/>
                </a:ext>
              </a:extLst>
            </p:cNvPr>
            <p:cNvSpPr/>
            <p:nvPr/>
          </p:nvSpPr>
          <p:spPr>
            <a:xfrm>
              <a:off x="990600" y="0"/>
              <a:ext cx="1314450" cy="409575"/>
            </a:xfrm>
            <a:prstGeom prst="rect">
              <a:avLst/>
            </a:prstGeom>
            <a:solidFill>
              <a:schemeClr val="bg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marL="0" marR="0" algn="ctr">
                <a:lnSpc>
                  <a:spcPct val="107000"/>
                </a:lnSpc>
                <a:spcBef>
                  <a:spcPts val="0"/>
                </a:spcBef>
                <a:spcAft>
                  <a:spcPts val="200"/>
                </a:spcAft>
              </a:pPr>
              <a:r>
                <a:rPr lang="en-US" sz="1600" kern="100">
                  <a:solidFill>
                    <a:srgbClr val="000000"/>
                  </a:solidFill>
                  <a:effectLst/>
                  <a:ea typeface="Calibri" panose="020F0502020204030204" pitchFamily="34" charset="0"/>
                  <a:cs typeface="Arial" panose="020B0604020202020204" pitchFamily="34" charset="0"/>
                </a:rPr>
                <a:t>Data</a:t>
              </a:r>
              <a:endParaRPr lang="en-US" sz="1400" kern="1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18395C4C-E176-7F40-D3AA-1A99C48E7AEC}"/>
                </a:ext>
              </a:extLst>
            </p:cNvPr>
            <p:cNvCxnSpPr>
              <a:cxnSpLocks/>
              <a:endCxn id="12" idx="0"/>
            </p:cNvCxnSpPr>
            <p:nvPr/>
          </p:nvCxnSpPr>
          <p:spPr>
            <a:xfrm flipH="1">
              <a:off x="852529" y="409575"/>
              <a:ext cx="900072" cy="561975"/>
            </a:xfrm>
            <a:prstGeom prst="straightConnector1">
              <a:avLst/>
            </a:prstGeom>
            <a:ln w="19050">
              <a:solidFill>
                <a:srgbClr val="4472C4"/>
              </a:solidFill>
              <a:tailEnd type="triangle" w="med" len="med"/>
            </a:ln>
          </p:spPr>
          <p:style>
            <a:lnRef idx="1">
              <a:schemeClr val="accent1"/>
            </a:lnRef>
            <a:fillRef idx="0">
              <a:schemeClr val="accent1"/>
            </a:fillRef>
            <a:effectRef idx="0">
              <a:scrgbClr r="0" g="0" b="0"/>
            </a:effectRef>
            <a:fontRef idx="minor">
              <a:schemeClr val="tx1"/>
            </a:fontRef>
          </p:style>
        </p:cxnSp>
        <p:sp>
          <p:nvSpPr>
            <p:cNvPr id="12" name="Rectangle 11">
              <a:extLst>
                <a:ext uri="{FF2B5EF4-FFF2-40B4-BE49-F238E27FC236}">
                  <a16:creationId xmlns:a16="http://schemas.microsoft.com/office/drawing/2014/main" id="{9608BF0C-307A-C36A-39BD-DC536A5971AD}"/>
                </a:ext>
              </a:extLst>
            </p:cNvPr>
            <p:cNvSpPr/>
            <p:nvPr/>
          </p:nvSpPr>
          <p:spPr>
            <a:xfrm>
              <a:off x="133350" y="971550"/>
              <a:ext cx="1438357" cy="409575"/>
            </a:xfrm>
            <a:prstGeom prst="rect">
              <a:avLst/>
            </a:prstGeom>
            <a:solidFill>
              <a:schemeClr val="bg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marL="0" marR="0" algn="ctr">
                <a:lnSpc>
                  <a:spcPct val="107000"/>
                </a:lnSpc>
                <a:spcBef>
                  <a:spcPts val="0"/>
                </a:spcBef>
                <a:spcAft>
                  <a:spcPts val="200"/>
                </a:spcAft>
              </a:pPr>
              <a:r>
                <a:rPr lang="en-US" sz="1600" kern="100" dirty="0">
                  <a:solidFill>
                    <a:srgbClr val="000000"/>
                  </a:solidFill>
                  <a:effectLst/>
                  <a:ea typeface="Calibri" panose="020F0502020204030204" pitchFamily="34" charset="0"/>
                  <a:cs typeface="Arial" panose="020B0604020202020204" pitchFamily="34" charset="0"/>
                </a:rPr>
                <a:t>Objective</a:t>
              </a:r>
              <a:endParaRPr lang="en-US" sz="1400" kern="1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D0ED594-4823-FBCC-9DC0-26BC2DCE0A69}"/>
                </a:ext>
              </a:extLst>
            </p:cNvPr>
            <p:cNvSpPr/>
            <p:nvPr/>
          </p:nvSpPr>
          <p:spPr>
            <a:xfrm>
              <a:off x="2152650" y="971550"/>
              <a:ext cx="1438357" cy="409575"/>
            </a:xfrm>
            <a:prstGeom prst="rect">
              <a:avLst/>
            </a:prstGeom>
            <a:solidFill>
              <a:schemeClr val="bg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marL="0" marR="0" algn="ctr">
                <a:lnSpc>
                  <a:spcPct val="107000"/>
                </a:lnSpc>
                <a:spcBef>
                  <a:spcPts val="0"/>
                </a:spcBef>
                <a:spcAft>
                  <a:spcPts val="200"/>
                </a:spcAft>
              </a:pPr>
              <a:r>
                <a:rPr lang="en-US" sz="1600" kern="100" dirty="0">
                  <a:solidFill>
                    <a:srgbClr val="000000"/>
                  </a:solidFill>
                  <a:effectLst/>
                  <a:ea typeface="Calibri" panose="020F0502020204030204" pitchFamily="34" charset="0"/>
                  <a:cs typeface="Arial" panose="020B0604020202020204" pitchFamily="34" charset="0"/>
                </a:rPr>
                <a:t>Subjective</a:t>
              </a:r>
              <a:endParaRPr lang="en-US" sz="1400" kern="100" dirty="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AC4171F3-EBF3-7DD6-79FB-FB075F3BFB1D}"/>
                </a:ext>
              </a:extLst>
            </p:cNvPr>
            <p:cNvCxnSpPr>
              <a:cxnSpLocks/>
              <a:endCxn id="14" idx="0"/>
            </p:cNvCxnSpPr>
            <p:nvPr/>
          </p:nvCxnSpPr>
          <p:spPr>
            <a:xfrm>
              <a:off x="1752601" y="419099"/>
              <a:ext cx="1119228" cy="552451"/>
            </a:xfrm>
            <a:prstGeom prst="straightConnector1">
              <a:avLst/>
            </a:prstGeom>
            <a:ln w="19050">
              <a:solidFill>
                <a:srgbClr val="4472C4"/>
              </a:solidFill>
              <a:tailEnd type="triangle" w="med" len="med"/>
            </a:ln>
          </p:spPr>
          <p:style>
            <a:lnRef idx="1">
              <a:schemeClr val="accent1"/>
            </a:lnRef>
            <a:fillRef idx="0">
              <a:schemeClr val="accent1"/>
            </a:fillRef>
            <a:effectRef idx="0">
              <a:scrgbClr r="0" g="0" b="0"/>
            </a:effectRef>
            <a:fontRef idx="minor">
              <a:schemeClr val="tx1"/>
            </a:fontRef>
          </p:style>
        </p:cxnSp>
        <p:sp>
          <p:nvSpPr>
            <p:cNvPr id="16" name="Rectangle 15">
              <a:extLst>
                <a:ext uri="{FF2B5EF4-FFF2-40B4-BE49-F238E27FC236}">
                  <a16:creationId xmlns:a16="http://schemas.microsoft.com/office/drawing/2014/main" id="{E28B0C64-606D-E07D-C4FF-B7C0F5AAC49A}"/>
                </a:ext>
              </a:extLst>
            </p:cNvPr>
            <p:cNvSpPr/>
            <p:nvPr/>
          </p:nvSpPr>
          <p:spPr>
            <a:xfrm>
              <a:off x="1752600" y="1909762"/>
              <a:ext cx="1314450" cy="409575"/>
            </a:xfrm>
            <a:prstGeom prst="rect">
              <a:avLst/>
            </a:prstGeom>
            <a:solidFill>
              <a:schemeClr val="bg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marL="0" marR="0" algn="ctr">
                <a:lnSpc>
                  <a:spcPct val="107000"/>
                </a:lnSpc>
                <a:spcBef>
                  <a:spcPts val="0"/>
                </a:spcBef>
                <a:spcAft>
                  <a:spcPts val="200"/>
                </a:spcAft>
              </a:pPr>
              <a:r>
                <a:rPr lang="en-US" sz="1600" kern="100">
                  <a:solidFill>
                    <a:srgbClr val="000000"/>
                  </a:solidFill>
                  <a:effectLst/>
                  <a:ea typeface="Calibri" panose="020F0502020204030204" pitchFamily="34" charset="0"/>
                  <a:cs typeface="Arial" panose="020B0604020202020204" pitchFamily="34" charset="0"/>
                </a:rPr>
                <a:t>Positive</a:t>
              </a:r>
              <a:endParaRPr lang="en-US" sz="1400" kern="1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99A7FF7A-6DAB-D177-659C-9893AAE2A9D7}"/>
                </a:ext>
              </a:extLst>
            </p:cNvPr>
            <p:cNvSpPr/>
            <p:nvPr/>
          </p:nvSpPr>
          <p:spPr>
            <a:xfrm>
              <a:off x="3467100" y="1909761"/>
              <a:ext cx="1314450" cy="409574"/>
            </a:xfrm>
            <a:prstGeom prst="rect">
              <a:avLst/>
            </a:prstGeom>
            <a:solidFill>
              <a:schemeClr val="bg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marL="0" marR="0" algn="ctr">
                <a:lnSpc>
                  <a:spcPct val="107000"/>
                </a:lnSpc>
                <a:spcBef>
                  <a:spcPts val="0"/>
                </a:spcBef>
                <a:spcAft>
                  <a:spcPts val="200"/>
                </a:spcAft>
              </a:pPr>
              <a:r>
                <a:rPr lang="en-US" sz="1600" kern="100">
                  <a:solidFill>
                    <a:srgbClr val="000000"/>
                  </a:solidFill>
                  <a:effectLst/>
                  <a:ea typeface="Calibri" panose="020F0502020204030204" pitchFamily="34" charset="0"/>
                  <a:cs typeface="Arial" panose="020B0604020202020204" pitchFamily="34" charset="0"/>
                </a:rPr>
                <a:t>Negative</a:t>
              </a:r>
              <a:endParaRPr lang="en-US" sz="1400" kern="1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91E425EE-98A4-17C4-7E1A-F3401F12D196}"/>
                </a:ext>
              </a:extLst>
            </p:cNvPr>
            <p:cNvCxnSpPr>
              <a:cxnSpLocks/>
              <a:stCxn id="14" idx="2"/>
            </p:cNvCxnSpPr>
            <p:nvPr/>
          </p:nvCxnSpPr>
          <p:spPr>
            <a:xfrm flipH="1">
              <a:off x="2476503" y="1381125"/>
              <a:ext cx="395326" cy="533400"/>
            </a:xfrm>
            <a:prstGeom prst="straightConnector1">
              <a:avLst/>
            </a:prstGeom>
            <a:ln w="19050">
              <a:tailEnd type="triangle" w="med" len="med"/>
            </a:ln>
          </p:spPr>
          <p:style>
            <a:lnRef idx="1">
              <a:schemeClr val="accent1"/>
            </a:lnRef>
            <a:fillRef idx="0">
              <a:schemeClr val="accent1"/>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13D355BA-BA4F-5707-528B-2F84E3C48AE5}"/>
                </a:ext>
              </a:extLst>
            </p:cNvPr>
            <p:cNvCxnSpPr>
              <a:cxnSpLocks/>
              <a:stCxn id="14" idx="2"/>
            </p:cNvCxnSpPr>
            <p:nvPr/>
          </p:nvCxnSpPr>
          <p:spPr>
            <a:xfrm>
              <a:off x="2871829" y="1381125"/>
              <a:ext cx="1281071" cy="495299"/>
            </a:xfrm>
            <a:prstGeom prst="straightConnector1">
              <a:avLst/>
            </a:prstGeom>
            <a:ln w="19050">
              <a:tailEnd type="triangle" w="med" len="med"/>
            </a:ln>
          </p:spPr>
          <p:style>
            <a:lnRef idx="1">
              <a:schemeClr val="accent1"/>
            </a:lnRef>
            <a:fillRef idx="0">
              <a:schemeClr val="accent1"/>
            </a:fillRef>
            <a:effectRef idx="0">
              <a:scrgbClr r="0" g="0" b="0"/>
            </a:effectRef>
            <a:fontRef idx="minor">
              <a:schemeClr val="tx1"/>
            </a:fontRef>
          </p:style>
        </p:cxnSp>
        <p:sp>
          <p:nvSpPr>
            <p:cNvPr id="20" name="Rectangle 19">
              <a:extLst>
                <a:ext uri="{FF2B5EF4-FFF2-40B4-BE49-F238E27FC236}">
                  <a16:creationId xmlns:a16="http://schemas.microsoft.com/office/drawing/2014/main" id="{094A91B0-12B8-A46F-BE4E-4E053B009362}"/>
                </a:ext>
              </a:extLst>
            </p:cNvPr>
            <p:cNvSpPr/>
            <p:nvPr/>
          </p:nvSpPr>
          <p:spPr>
            <a:xfrm>
              <a:off x="0" y="1909762"/>
              <a:ext cx="1314450" cy="409575"/>
            </a:xfrm>
            <a:prstGeom prst="rect">
              <a:avLst/>
            </a:prstGeom>
            <a:solidFill>
              <a:schemeClr val="bg1"/>
            </a:solidFill>
            <a:ln/>
          </p:spPr>
          <p:style>
            <a:lnRef idx="2">
              <a:schemeClr val="accent1">
                <a:shade val="50000"/>
              </a:schemeClr>
            </a:lnRef>
            <a:fillRef idx="1">
              <a:schemeClr val="accent1"/>
            </a:fillRef>
            <a:effectRef idx="0">
              <a:scrgbClr r="0" g="0" b="0"/>
            </a:effectRef>
            <a:fontRef idx="minor">
              <a:schemeClr val="lt1"/>
            </a:fontRef>
          </p:style>
          <p:txBody>
            <a:bodyPr anchor="ctr"/>
            <a:lstStyle/>
            <a:p>
              <a:pPr marL="0" marR="0" algn="ctr">
                <a:lnSpc>
                  <a:spcPct val="107000"/>
                </a:lnSpc>
                <a:spcBef>
                  <a:spcPts val="0"/>
                </a:spcBef>
                <a:spcAft>
                  <a:spcPts val="200"/>
                </a:spcAft>
              </a:pPr>
              <a:r>
                <a:rPr lang="en-US" sz="1600" kern="100">
                  <a:solidFill>
                    <a:srgbClr val="000000"/>
                  </a:solidFill>
                  <a:effectLst/>
                  <a:ea typeface="Calibri" panose="020F0502020204030204" pitchFamily="34" charset="0"/>
                  <a:cs typeface="Arial" panose="020B0604020202020204" pitchFamily="34" charset="0"/>
                </a:rPr>
                <a:t>Neutral</a:t>
              </a:r>
              <a:endParaRPr lang="en-US" sz="1400" kern="100">
                <a:effectLst/>
                <a:latin typeface="Times New Roman" panose="02020603050405020304" pitchFamily="18" charset="0"/>
                <a:ea typeface="Calibri" panose="020F050202020403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AB581717-8942-2FA6-1559-39B806FE0BC6}"/>
                </a:ext>
              </a:extLst>
            </p:cNvPr>
            <p:cNvCxnSpPr>
              <a:cxnSpLocks/>
              <a:stCxn id="12" idx="2"/>
              <a:endCxn id="20" idx="0"/>
            </p:cNvCxnSpPr>
            <p:nvPr/>
          </p:nvCxnSpPr>
          <p:spPr>
            <a:xfrm flipH="1">
              <a:off x="657225" y="1381125"/>
              <a:ext cx="195304" cy="528637"/>
            </a:xfrm>
            <a:prstGeom prst="straightConnector1">
              <a:avLst/>
            </a:prstGeom>
            <a:ln w="19050">
              <a:tailEnd type="triangle" w="med" len="med"/>
            </a:ln>
          </p:spPr>
          <p:style>
            <a:lnRef idx="1">
              <a:schemeClr val="accent1"/>
            </a:lnRef>
            <a:fillRef idx="0">
              <a:schemeClr val="accent1"/>
            </a:fillRef>
            <a:effectRef idx="0">
              <a:scrgbClr r="0" g="0" b="0"/>
            </a:effectRef>
            <a:fontRef idx="minor">
              <a:schemeClr val="tx1"/>
            </a:fontRef>
          </p:style>
        </p:cxnSp>
      </p:grpSp>
    </p:spTree>
    <p:extLst>
      <p:ext uri="{BB962C8B-B14F-4D97-AF65-F5344CB8AC3E}">
        <p14:creationId xmlns:p14="http://schemas.microsoft.com/office/powerpoint/2010/main" val="155016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38346594-50F4-1764-4C3C-40FD4BD26D92}"/>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Challenge 3</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4343EB-51E8-AB24-510A-9450BDB1F779}"/>
              </a:ext>
            </a:extLst>
          </p:cNvPr>
          <p:cNvSpPr txBox="1"/>
          <p:nvPr/>
        </p:nvSpPr>
        <p:spPr>
          <a:xfrm>
            <a:off x="1018479" y="1584524"/>
            <a:ext cx="2951356" cy="400110"/>
          </a:xfrm>
          <a:prstGeom prst="rect">
            <a:avLst/>
          </a:prstGeom>
          <a:noFill/>
        </p:spPr>
        <p:txBody>
          <a:bodyPr wrap="square" rtlCol="0">
            <a:spAutoFit/>
          </a:bodyPr>
          <a:lstStyle/>
          <a:p>
            <a:r>
              <a:rPr lang="en-US" sz="2000" dirty="0"/>
              <a:t>Challenge</a:t>
            </a:r>
          </a:p>
        </p:txBody>
      </p:sp>
      <p:sp>
        <p:nvSpPr>
          <p:cNvPr id="3" name="TextBox 2">
            <a:extLst>
              <a:ext uri="{FF2B5EF4-FFF2-40B4-BE49-F238E27FC236}">
                <a16:creationId xmlns:a16="http://schemas.microsoft.com/office/drawing/2014/main" id="{500FF2B5-DC62-FEA5-DB2D-74564BBB91C3}"/>
              </a:ext>
            </a:extLst>
          </p:cNvPr>
          <p:cNvSpPr txBox="1"/>
          <p:nvPr/>
        </p:nvSpPr>
        <p:spPr>
          <a:xfrm>
            <a:off x="5322849" y="1584524"/>
            <a:ext cx="2951356" cy="400110"/>
          </a:xfrm>
          <a:prstGeom prst="rect">
            <a:avLst/>
          </a:prstGeom>
          <a:noFill/>
        </p:spPr>
        <p:txBody>
          <a:bodyPr wrap="square" rtlCol="0">
            <a:spAutoFit/>
          </a:bodyPr>
          <a:lstStyle/>
          <a:p>
            <a:r>
              <a:rPr lang="en-US" sz="2000" dirty="0"/>
              <a:t>Solution</a:t>
            </a:r>
            <a:endParaRPr lang="en-US" dirty="0"/>
          </a:p>
        </p:txBody>
      </p:sp>
      <p:sp>
        <p:nvSpPr>
          <p:cNvPr id="4" name="TextBox 3">
            <a:extLst>
              <a:ext uri="{FF2B5EF4-FFF2-40B4-BE49-F238E27FC236}">
                <a16:creationId xmlns:a16="http://schemas.microsoft.com/office/drawing/2014/main" id="{DD319BBA-CC03-3AFD-8483-6EA5464758B9}"/>
              </a:ext>
            </a:extLst>
          </p:cNvPr>
          <p:cNvSpPr txBox="1"/>
          <p:nvPr/>
        </p:nvSpPr>
        <p:spPr>
          <a:xfrm>
            <a:off x="1018479" y="2082827"/>
            <a:ext cx="2951356" cy="954107"/>
          </a:xfrm>
          <a:prstGeom prst="rect">
            <a:avLst/>
          </a:prstGeom>
          <a:noFill/>
        </p:spPr>
        <p:txBody>
          <a:bodyPr wrap="square" rtlCol="0">
            <a:spAutoFit/>
          </a:bodyPr>
          <a:lstStyle/>
          <a:p>
            <a:r>
              <a:rPr lang="en-US" dirty="0"/>
              <a:t>diacritical marks in brad dataset for Arabic language when count it in dataset was </a:t>
            </a:r>
            <a:r>
              <a:rPr lang="en-US" b="1" dirty="0"/>
              <a:t>1345161</a:t>
            </a:r>
            <a:r>
              <a:rPr lang="en-US" dirty="0"/>
              <a:t> diacritical marks.</a:t>
            </a:r>
          </a:p>
        </p:txBody>
      </p:sp>
      <p:sp>
        <p:nvSpPr>
          <p:cNvPr id="11" name="TextBox 10">
            <a:extLst>
              <a:ext uri="{FF2B5EF4-FFF2-40B4-BE49-F238E27FC236}">
                <a16:creationId xmlns:a16="http://schemas.microsoft.com/office/drawing/2014/main" id="{E6DB8F02-E35B-A4FB-2625-08699CE507A3}"/>
              </a:ext>
            </a:extLst>
          </p:cNvPr>
          <p:cNvSpPr txBox="1"/>
          <p:nvPr/>
        </p:nvSpPr>
        <p:spPr>
          <a:xfrm>
            <a:off x="5322849" y="2094696"/>
            <a:ext cx="2951356" cy="954107"/>
          </a:xfrm>
          <a:prstGeom prst="rect">
            <a:avLst/>
          </a:prstGeom>
          <a:noFill/>
        </p:spPr>
        <p:txBody>
          <a:bodyPr wrap="square" rtlCol="0">
            <a:spAutoFit/>
          </a:bodyPr>
          <a:lstStyle/>
          <a:p>
            <a:r>
              <a:rPr lang="en-US" dirty="0"/>
              <a:t>We </a:t>
            </a:r>
            <a:r>
              <a:rPr lang="en-US" b="1" dirty="0"/>
              <a:t>does not </a:t>
            </a:r>
            <a:r>
              <a:rPr lang="en-US" dirty="0"/>
              <a:t>remove the diacritical marks in cleaning phase, and it makes result better in evaluation and testing phase.</a:t>
            </a:r>
          </a:p>
        </p:txBody>
      </p:sp>
      <p:cxnSp>
        <p:nvCxnSpPr>
          <p:cNvPr id="13" name="Straight Arrow Connector 12">
            <a:extLst>
              <a:ext uri="{FF2B5EF4-FFF2-40B4-BE49-F238E27FC236}">
                <a16:creationId xmlns:a16="http://schemas.microsoft.com/office/drawing/2014/main" id="{C86C5FBB-297D-14BD-8F13-9C4EB47B1BBF}"/>
              </a:ext>
            </a:extLst>
          </p:cNvPr>
          <p:cNvCxnSpPr>
            <a:cxnSpLocks/>
          </p:cNvCxnSpPr>
          <p:nvPr/>
        </p:nvCxnSpPr>
        <p:spPr>
          <a:xfrm>
            <a:off x="3969835" y="2559880"/>
            <a:ext cx="12192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47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38346594-50F4-1764-4C3C-40FD4BD26D92}"/>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Challenge 4</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4343EB-51E8-AB24-510A-9450BDB1F779}"/>
              </a:ext>
            </a:extLst>
          </p:cNvPr>
          <p:cNvSpPr txBox="1"/>
          <p:nvPr/>
        </p:nvSpPr>
        <p:spPr>
          <a:xfrm>
            <a:off x="656150" y="875445"/>
            <a:ext cx="2951356" cy="400110"/>
          </a:xfrm>
          <a:prstGeom prst="rect">
            <a:avLst/>
          </a:prstGeom>
          <a:noFill/>
        </p:spPr>
        <p:txBody>
          <a:bodyPr wrap="square" rtlCol="0">
            <a:spAutoFit/>
          </a:bodyPr>
          <a:lstStyle/>
          <a:p>
            <a:r>
              <a:rPr lang="en-US" sz="2000" dirty="0"/>
              <a:t>Challenge</a:t>
            </a:r>
          </a:p>
        </p:txBody>
      </p:sp>
      <p:sp>
        <p:nvSpPr>
          <p:cNvPr id="3" name="TextBox 2">
            <a:extLst>
              <a:ext uri="{FF2B5EF4-FFF2-40B4-BE49-F238E27FC236}">
                <a16:creationId xmlns:a16="http://schemas.microsoft.com/office/drawing/2014/main" id="{500FF2B5-DC62-FEA5-DB2D-74564BBB91C3}"/>
              </a:ext>
            </a:extLst>
          </p:cNvPr>
          <p:cNvSpPr txBox="1"/>
          <p:nvPr/>
        </p:nvSpPr>
        <p:spPr>
          <a:xfrm>
            <a:off x="5079294" y="875445"/>
            <a:ext cx="2951356" cy="400110"/>
          </a:xfrm>
          <a:prstGeom prst="rect">
            <a:avLst/>
          </a:prstGeom>
          <a:noFill/>
        </p:spPr>
        <p:txBody>
          <a:bodyPr wrap="square" rtlCol="0">
            <a:spAutoFit/>
          </a:bodyPr>
          <a:lstStyle/>
          <a:p>
            <a:r>
              <a:rPr lang="en-US" sz="2000" dirty="0"/>
              <a:t>Solution</a:t>
            </a:r>
            <a:endParaRPr lang="en-US" dirty="0"/>
          </a:p>
        </p:txBody>
      </p:sp>
      <p:sp>
        <p:nvSpPr>
          <p:cNvPr id="4" name="TextBox 3">
            <a:extLst>
              <a:ext uri="{FF2B5EF4-FFF2-40B4-BE49-F238E27FC236}">
                <a16:creationId xmlns:a16="http://schemas.microsoft.com/office/drawing/2014/main" id="{DD319BBA-CC03-3AFD-8483-6EA5464758B9}"/>
              </a:ext>
            </a:extLst>
          </p:cNvPr>
          <p:cNvSpPr txBox="1"/>
          <p:nvPr/>
        </p:nvSpPr>
        <p:spPr>
          <a:xfrm>
            <a:off x="656150" y="1291975"/>
            <a:ext cx="2951356" cy="954107"/>
          </a:xfrm>
          <a:prstGeom prst="rect">
            <a:avLst/>
          </a:prstGeom>
          <a:noFill/>
        </p:spPr>
        <p:txBody>
          <a:bodyPr wrap="square" rtlCol="0">
            <a:spAutoFit/>
          </a:bodyPr>
          <a:lstStyle/>
          <a:p>
            <a:r>
              <a:rPr lang="en-US" b="1" dirty="0"/>
              <a:t>BRAD</a:t>
            </a:r>
            <a:r>
              <a:rPr lang="en-US" dirty="0"/>
              <a:t> dataset contains </a:t>
            </a:r>
            <a:r>
              <a:rPr lang="en-US" u="sng" dirty="0"/>
              <a:t>more than one </a:t>
            </a:r>
            <a:r>
              <a:rPr lang="en-US" dirty="0"/>
              <a:t>Arabic dialect that prevents the model from determining the correct label of the review.</a:t>
            </a:r>
          </a:p>
        </p:txBody>
      </p:sp>
      <p:sp>
        <p:nvSpPr>
          <p:cNvPr id="11" name="TextBox 10">
            <a:extLst>
              <a:ext uri="{FF2B5EF4-FFF2-40B4-BE49-F238E27FC236}">
                <a16:creationId xmlns:a16="http://schemas.microsoft.com/office/drawing/2014/main" id="{E6DB8F02-E35B-A4FB-2625-08699CE507A3}"/>
              </a:ext>
            </a:extLst>
          </p:cNvPr>
          <p:cNvSpPr txBox="1"/>
          <p:nvPr/>
        </p:nvSpPr>
        <p:spPr>
          <a:xfrm>
            <a:off x="5079294" y="1283765"/>
            <a:ext cx="2951356" cy="1169551"/>
          </a:xfrm>
          <a:prstGeom prst="rect">
            <a:avLst/>
          </a:prstGeom>
          <a:noFill/>
        </p:spPr>
        <p:txBody>
          <a:bodyPr wrap="square" rtlCol="0">
            <a:spAutoFit/>
          </a:bodyPr>
          <a:lstStyle/>
          <a:p>
            <a:r>
              <a:rPr lang="en-US" dirty="0"/>
              <a:t>for dialect detection, we use pre-trained model from hugging face called Arabic Bert Dialect identification, with F1 score equal to 0.92 .</a:t>
            </a:r>
          </a:p>
        </p:txBody>
      </p:sp>
      <p:cxnSp>
        <p:nvCxnSpPr>
          <p:cNvPr id="13" name="Straight Arrow Connector 12">
            <a:extLst>
              <a:ext uri="{FF2B5EF4-FFF2-40B4-BE49-F238E27FC236}">
                <a16:creationId xmlns:a16="http://schemas.microsoft.com/office/drawing/2014/main" id="{C86C5FBB-297D-14BD-8F13-9C4EB47B1BBF}"/>
              </a:ext>
            </a:extLst>
          </p:cNvPr>
          <p:cNvCxnSpPr>
            <a:cxnSpLocks/>
          </p:cNvCxnSpPr>
          <p:nvPr/>
        </p:nvCxnSpPr>
        <p:spPr>
          <a:xfrm>
            <a:off x="3607506" y="1876750"/>
            <a:ext cx="1308409"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ie chart with different colored circles&#10;&#10;Description automatically generated">
            <a:extLst>
              <a:ext uri="{FF2B5EF4-FFF2-40B4-BE49-F238E27FC236}">
                <a16:creationId xmlns:a16="http://schemas.microsoft.com/office/drawing/2014/main" id="{E3D7567B-D681-577B-28C0-111FFDFF5F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9294" y="2453316"/>
            <a:ext cx="2815928" cy="2370726"/>
          </a:xfrm>
          <a:prstGeom prst="rect">
            <a:avLst/>
          </a:prstGeom>
        </p:spPr>
      </p:pic>
    </p:spTree>
    <p:extLst>
      <p:ext uri="{BB962C8B-B14F-4D97-AF65-F5344CB8AC3E}">
        <p14:creationId xmlns:p14="http://schemas.microsoft.com/office/powerpoint/2010/main" val="295806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38346594-50F4-1764-4C3C-40FD4BD26D92}"/>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Challenge 5</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4343EB-51E8-AB24-510A-9450BDB1F779}"/>
              </a:ext>
            </a:extLst>
          </p:cNvPr>
          <p:cNvSpPr txBox="1"/>
          <p:nvPr/>
        </p:nvSpPr>
        <p:spPr>
          <a:xfrm>
            <a:off x="1070518" y="1354066"/>
            <a:ext cx="2951356" cy="400110"/>
          </a:xfrm>
          <a:prstGeom prst="rect">
            <a:avLst/>
          </a:prstGeom>
          <a:noFill/>
        </p:spPr>
        <p:txBody>
          <a:bodyPr wrap="square" rtlCol="0">
            <a:spAutoFit/>
          </a:bodyPr>
          <a:lstStyle/>
          <a:p>
            <a:r>
              <a:rPr lang="en-US" sz="2000" dirty="0"/>
              <a:t>Challenge</a:t>
            </a:r>
          </a:p>
        </p:txBody>
      </p:sp>
      <p:sp>
        <p:nvSpPr>
          <p:cNvPr id="3" name="TextBox 2">
            <a:extLst>
              <a:ext uri="{FF2B5EF4-FFF2-40B4-BE49-F238E27FC236}">
                <a16:creationId xmlns:a16="http://schemas.microsoft.com/office/drawing/2014/main" id="{500FF2B5-DC62-FEA5-DB2D-74564BBB91C3}"/>
              </a:ext>
            </a:extLst>
          </p:cNvPr>
          <p:cNvSpPr txBox="1"/>
          <p:nvPr/>
        </p:nvSpPr>
        <p:spPr>
          <a:xfrm>
            <a:off x="5374888" y="1354066"/>
            <a:ext cx="2951356" cy="400110"/>
          </a:xfrm>
          <a:prstGeom prst="rect">
            <a:avLst/>
          </a:prstGeom>
          <a:noFill/>
        </p:spPr>
        <p:txBody>
          <a:bodyPr wrap="square" rtlCol="0">
            <a:spAutoFit/>
          </a:bodyPr>
          <a:lstStyle/>
          <a:p>
            <a:r>
              <a:rPr lang="en-US" sz="2000" dirty="0"/>
              <a:t>Solution</a:t>
            </a:r>
            <a:endParaRPr lang="en-US" dirty="0"/>
          </a:p>
        </p:txBody>
      </p:sp>
      <p:sp>
        <p:nvSpPr>
          <p:cNvPr id="4" name="TextBox 3">
            <a:extLst>
              <a:ext uri="{FF2B5EF4-FFF2-40B4-BE49-F238E27FC236}">
                <a16:creationId xmlns:a16="http://schemas.microsoft.com/office/drawing/2014/main" id="{DD319BBA-CC03-3AFD-8483-6EA5464758B9}"/>
              </a:ext>
            </a:extLst>
          </p:cNvPr>
          <p:cNvSpPr txBox="1"/>
          <p:nvPr/>
        </p:nvSpPr>
        <p:spPr>
          <a:xfrm>
            <a:off x="1070518" y="1852369"/>
            <a:ext cx="2951356" cy="738664"/>
          </a:xfrm>
          <a:prstGeom prst="rect">
            <a:avLst/>
          </a:prstGeom>
          <a:noFill/>
        </p:spPr>
        <p:txBody>
          <a:bodyPr wrap="square" rtlCol="0">
            <a:spAutoFit/>
          </a:bodyPr>
          <a:lstStyle/>
          <a:p>
            <a:r>
              <a:rPr lang="en-US" dirty="0"/>
              <a:t>Challenge review may be a combination of 2 language (Arabic and English).</a:t>
            </a:r>
          </a:p>
        </p:txBody>
      </p:sp>
      <p:sp>
        <p:nvSpPr>
          <p:cNvPr id="11" name="TextBox 10">
            <a:extLst>
              <a:ext uri="{FF2B5EF4-FFF2-40B4-BE49-F238E27FC236}">
                <a16:creationId xmlns:a16="http://schemas.microsoft.com/office/drawing/2014/main" id="{E6DB8F02-E35B-A4FB-2625-08699CE507A3}"/>
              </a:ext>
            </a:extLst>
          </p:cNvPr>
          <p:cNvSpPr txBox="1"/>
          <p:nvPr/>
        </p:nvSpPr>
        <p:spPr>
          <a:xfrm>
            <a:off x="5374888" y="1864238"/>
            <a:ext cx="2951356" cy="1600438"/>
          </a:xfrm>
          <a:prstGeom prst="rect">
            <a:avLst/>
          </a:prstGeom>
          <a:noFill/>
        </p:spPr>
        <p:txBody>
          <a:bodyPr wrap="square" rtlCol="0">
            <a:spAutoFit/>
          </a:bodyPr>
          <a:lstStyle/>
          <a:p>
            <a:r>
              <a:rPr lang="en-US" dirty="0"/>
              <a:t>Make a language detection to determine the language of review based on the number of words of that language. Then apply review to its language model as we create two different models for each language.</a:t>
            </a:r>
          </a:p>
        </p:txBody>
      </p:sp>
      <p:cxnSp>
        <p:nvCxnSpPr>
          <p:cNvPr id="13" name="Straight Arrow Connector 12">
            <a:extLst>
              <a:ext uri="{FF2B5EF4-FFF2-40B4-BE49-F238E27FC236}">
                <a16:creationId xmlns:a16="http://schemas.microsoft.com/office/drawing/2014/main" id="{C86C5FBB-297D-14BD-8F13-9C4EB47B1BBF}"/>
              </a:ext>
            </a:extLst>
          </p:cNvPr>
          <p:cNvCxnSpPr>
            <a:cxnSpLocks/>
          </p:cNvCxnSpPr>
          <p:nvPr/>
        </p:nvCxnSpPr>
        <p:spPr>
          <a:xfrm>
            <a:off x="4021874" y="2426066"/>
            <a:ext cx="12192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6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38346594-50F4-1764-4C3C-40FD4BD26D92}"/>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Challenge 6</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4343EB-51E8-AB24-510A-9450BDB1F779}"/>
              </a:ext>
            </a:extLst>
          </p:cNvPr>
          <p:cNvSpPr txBox="1"/>
          <p:nvPr/>
        </p:nvSpPr>
        <p:spPr>
          <a:xfrm>
            <a:off x="1011045" y="1316895"/>
            <a:ext cx="2951356" cy="400110"/>
          </a:xfrm>
          <a:prstGeom prst="rect">
            <a:avLst/>
          </a:prstGeom>
          <a:noFill/>
        </p:spPr>
        <p:txBody>
          <a:bodyPr wrap="square" rtlCol="0">
            <a:spAutoFit/>
          </a:bodyPr>
          <a:lstStyle/>
          <a:p>
            <a:r>
              <a:rPr lang="en-US" sz="2000" dirty="0"/>
              <a:t>Challenge</a:t>
            </a:r>
          </a:p>
        </p:txBody>
      </p:sp>
      <p:sp>
        <p:nvSpPr>
          <p:cNvPr id="3" name="TextBox 2">
            <a:extLst>
              <a:ext uri="{FF2B5EF4-FFF2-40B4-BE49-F238E27FC236}">
                <a16:creationId xmlns:a16="http://schemas.microsoft.com/office/drawing/2014/main" id="{500FF2B5-DC62-FEA5-DB2D-74564BBB91C3}"/>
              </a:ext>
            </a:extLst>
          </p:cNvPr>
          <p:cNvSpPr txBox="1"/>
          <p:nvPr/>
        </p:nvSpPr>
        <p:spPr>
          <a:xfrm>
            <a:off x="5315415" y="1316895"/>
            <a:ext cx="2951356" cy="400110"/>
          </a:xfrm>
          <a:prstGeom prst="rect">
            <a:avLst/>
          </a:prstGeom>
          <a:noFill/>
        </p:spPr>
        <p:txBody>
          <a:bodyPr wrap="square" rtlCol="0">
            <a:spAutoFit/>
          </a:bodyPr>
          <a:lstStyle/>
          <a:p>
            <a:r>
              <a:rPr lang="en-US" sz="2000" dirty="0"/>
              <a:t>Solution</a:t>
            </a:r>
            <a:endParaRPr lang="en-US" dirty="0"/>
          </a:p>
        </p:txBody>
      </p:sp>
      <p:sp>
        <p:nvSpPr>
          <p:cNvPr id="4" name="TextBox 3">
            <a:extLst>
              <a:ext uri="{FF2B5EF4-FFF2-40B4-BE49-F238E27FC236}">
                <a16:creationId xmlns:a16="http://schemas.microsoft.com/office/drawing/2014/main" id="{DD319BBA-CC03-3AFD-8483-6EA5464758B9}"/>
              </a:ext>
            </a:extLst>
          </p:cNvPr>
          <p:cNvSpPr txBox="1"/>
          <p:nvPr/>
        </p:nvSpPr>
        <p:spPr>
          <a:xfrm>
            <a:off x="1011045" y="1815198"/>
            <a:ext cx="2951356" cy="738664"/>
          </a:xfrm>
          <a:prstGeom prst="rect">
            <a:avLst/>
          </a:prstGeom>
          <a:noFill/>
        </p:spPr>
        <p:txBody>
          <a:bodyPr wrap="square" rtlCol="0">
            <a:spAutoFit/>
          </a:bodyPr>
          <a:lstStyle/>
          <a:p>
            <a:r>
              <a:rPr lang="en-US" dirty="0"/>
              <a:t>the review contains an equal number of words of the two languages.</a:t>
            </a:r>
          </a:p>
        </p:txBody>
      </p:sp>
      <p:sp>
        <p:nvSpPr>
          <p:cNvPr id="11" name="TextBox 10">
            <a:extLst>
              <a:ext uri="{FF2B5EF4-FFF2-40B4-BE49-F238E27FC236}">
                <a16:creationId xmlns:a16="http://schemas.microsoft.com/office/drawing/2014/main" id="{E6DB8F02-E35B-A4FB-2625-08699CE507A3}"/>
              </a:ext>
            </a:extLst>
          </p:cNvPr>
          <p:cNvSpPr txBox="1"/>
          <p:nvPr/>
        </p:nvSpPr>
        <p:spPr>
          <a:xfrm>
            <a:off x="5315415" y="1827067"/>
            <a:ext cx="2951356" cy="1169551"/>
          </a:xfrm>
          <a:prstGeom prst="rect">
            <a:avLst/>
          </a:prstGeom>
          <a:noFill/>
        </p:spPr>
        <p:txBody>
          <a:bodyPr wrap="square" rtlCol="0">
            <a:spAutoFit/>
          </a:bodyPr>
          <a:lstStyle/>
          <a:p>
            <a:r>
              <a:rPr lang="en-US" dirty="0"/>
              <a:t>we apply the review to the Arabic model as it was multilingual and can accept any language or any combination of words of different languages.</a:t>
            </a:r>
          </a:p>
        </p:txBody>
      </p:sp>
      <p:cxnSp>
        <p:nvCxnSpPr>
          <p:cNvPr id="13" name="Straight Arrow Connector 12">
            <a:extLst>
              <a:ext uri="{FF2B5EF4-FFF2-40B4-BE49-F238E27FC236}">
                <a16:creationId xmlns:a16="http://schemas.microsoft.com/office/drawing/2014/main" id="{C86C5FBB-297D-14BD-8F13-9C4EB47B1BBF}"/>
              </a:ext>
            </a:extLst>
          </p:cNvPr>
          <p:cNvCxnSpPr>
            <a:cxnSpLocks/>
          </p:cNvCxnSpPr>
          <p:nvPr/>
        </p:nvCxnSpPr>
        <p:spPr>
          <a:xfrm>
            <a:off x="3962401" y="2292251"/>
            <a:ext cx="12192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86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499"/>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KNN Model</a:t>
            </a:r>
          </a:p>
        </p:txBody>
      </p:sp>
      <p:pic>
        <p:nvPicPr>
          <p:cNvPr id="1026" name="Picture 2" descr="Image">
            <a:extLst>
              <a:ext uri="{FF2B5EF4-FFF2-40B4-BE49-F238E27FC236}">
                <a16:creationId xmlns:a16="http://schemas.microsoft.com/office/drawing/2014/main" id="{99A11942-9292-E9E6-7302-446A482D5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425" y="678165"/>
            <a:ext cx="2314575" cy="19716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737A2AF-5A2B-9C31-06CC-99D776517EE4}"/>
              </a:ext>
            </a:extLst>
          </p:cNvPr>
          <p:cNvSpPr txBox="1"/>
          <p:nvPr/>
        </p:nvSpPr>
        <p:spPr>
          <a:xfrm>
            <a:off x="304799" y="906720"/>
            <a:ext cx="6278137" cy="830997"/>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we tried K-nearest neighbors to make sentiment analysis classifier that predicts the sentiment based on the similar reviews and convert review into numerical for using </a:t>
            </a:r>
            <a:r>
              <a:rPr lang="en-US" sz="1600" b="1" i="0" u="none" strike="noStrike" baseline="0" dirty="0">
                <a:solidFill>
                  <a:srgbClr val="000000"/>
                </a:solidFill>
                <a:latin typeface="Times New Roman" panose="02020603050405020304" pitchFamily="18" charset="0"/>
              </a:rPr>
              <a:t>TF-IDF</a:t>
            </a:r>
            <a:r>
              <a:rPr lang="en-US" sz="1600" b="0" i="0" u="none" strike="noStrike" baseline="0" dirty="0">
                <a:solidFill>
                  <a:srgbClr val="000000"/>
                </a:solidFill>
                <a:latin typeface="Times New Roman" panose="02020603050405020304" pitchFamily="18" charset="0"/>
              </a:rPr>
              <a:t> vectorizer. </a:t>
            </a:r>
            <a:endParaRPr lang="en-US" sz="1600" dirty="0"/>
          </a:p>
        </p:txBody>
      </p:sp>
      <p:graphicFrame>
        <p:nvGraphicFramePr>
          <p:cNvPr id="15" name="Table 14">
            <a:extLst>
              <a:ext uri="{FF2B5EF4-FFF2-40B4-BE49-F238E27FC236}">
                <a16:creationId xmlns:a16="http://schemas.microsoft.com/office/drawing/2014/main" id="{871B8DE6-BC59-3B55-B3ED-7EDC23EA3C3F}"/>
              </a:ext>
            </a:extLst>
          </p:cNvPr>
          <p:cNvGraphicFramePr>
            <a:graphicFrameLocks noGrp="1"/>
          </p:cNvGraphicFramePr>
          <p:nvPr>
            <p:extLst>
              <p:ext uri="{D42A27DB-BD31-4B8C-83A1-F6EECF244321}">
                <p14:modId xmlns:p14="http://schemas.microsoft.com/office/powerpoint/2010/main" val="4142995342"/>
              </p:ext>
            </p:extLst>
          </p:nvPr>
        </p:nvGraphicFramePr>
        <p:xfrm>
          <a:off x="1405054" y="2913036"/>
          <a:ext cx="6333892" cy="1323744"/>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441248">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sp>
        <p:nvSpPr>
          <p:cNvPr id="18" name="TextBox 17">
            <a:extLst>
              <a:ext uri="{FF2B5EF4-FFF2-40B4-BE49-F238E27FC236}">
                <a16:creationId xmlns:a16="http://schemas.microsoft.com/office/drawing/2014/main" id="{099D4120-2062-5681-8362-BAB697CB4408}"/>
              </a:ext>
            </a:extLst>
          </p:cNvPr>
          <p:cNvSpPr txBox="1"/>
          <p:nvPr/>
        </p:nvSpPr>
        <p:spPr>
          <a:xfrm>
            <a:off x="3866366" y="2499295"/>
            <a:ext cx="1411268" cy="307777"/>
          </a:xfrm>
          <a:prstGeom prst="rect">
            <a:avLst/>
          </a:prstGeom>
          <a:noFill/>
        </p:spPr>
        <p:txBody>
          <a:bodyPr wrap="square" rtlCol="0">
            <a:spAutoFit/>
          </a:bodyPr>
          <a:lstStyle/>
          <a:p>
            <a:r>
              <a:rPr lang="en-US" dirty="0"/>
              <a:t>Testing results </a:t>
            </a:r>
          </a:p>
        </p:txBody>
      </p:sp>
    </p:spTree>
    <p:extLst>
      <p:ext uri="{BB962C8B-B14F-4D97-AF65-F5344CB8AC3E}">
        <p14:creationId xmlns:p14="http://schemas.microsoft.com/office/powerpoint/2010/main" val="378971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499"/>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Decision Tree Model</a:t>
            </a:r>
          </a:p>
        </p:txBody>
      </p:sp>
      <p:sp>
        <p:nvSpPr>
          <p:cNvPr id="13" name="TextBox 12">
            <a:extLst>
              <a:ext uri="{FF2B5EF4-FFF2-40B4-BE49-F238E27FC236}">
                <a16:creationId xmlns:a16="http://schemas.microsoft.com/office/drawing/2014/main" id="{8737A2AF-5A2B-9C31-06CC-99D776517EE4}"/>
              </a:ext>
            </a:extLst>
          </p:cNvPr>
          <p:cNvSpPr txBox="1"/>
          <p:nvPr/>
        </p:nvSpPr>
        <p:spPr>
          <a:xfrm>
            <a:off x="304799" y="906720"/>
            <a:ext cx="4267201" cy="1077218"/>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we used decision tree to make sentiment analysis classifier that predicts the sentiment based on the similar reviews and convert review into numerical for using </a:t>
            </a:r>
            <a:r>
              <a:rPr lang="en-US" sz="1600" b="1" i="0" u="none" strike="noStrike" baseline="0" dirty="0">
                <a:solidFill>
                  <a:srgbClr val="000000"/>
                </a:solidFill>
                <a:latin typeface="Times New Roman" panose="02020603050405020304" pitchFamily="18" charset="0"/>
              </a:rPr>
              <a:t>TF-IDF</a:t>
            </a:r>
            <a:r>
              <a:rPr lang="en-US" sz="1600" b="0" i="0" u="none" strike="noStrike" baseline="0" dirty="0">
                <a:solidFill>
                  <a:srgbClr val="000000"/>
                </a:solidFill>
                <a:latin typeface="Times New Roman" panose="02020603050405020304" pitchFamily="18" charset="0"/>
              </a:rPr>
              <a:t> vectorizer. </a:t>
            </a:r>
            <a:endParaRPr lang="en-US" sz="1600" dirty="0"/>
          </a:p>
        </p:txBody>
      </p:sp>
      <p:sp>
        <p:nvSpPr>
          <p:cNvPr id="18" name="TextBox 17">
            <a:extLst>
              <a:ext uri="{FF2B5EF4-FFF2-40B4-BE49-F238E27FC236}">
                <a16:creationId xmlns:a16="http://schemas.microsoft.com/office/drawing/2014/main" id="{099D4120-2062-5681-8362-BAB697CB4408}"/>
              </a:ext>
            </a:extLst>
          </p:cNvPr>
          <p:cNvSpPr txBox="1"/>
          <p:nvPr/>
        </p:nvSpPr>
        <p:spPr>
          <a:xfrm>
            <a:off x="3866366" y="2499295"/>
            <a:ext cx="1411268" cy="307777"/>
          </a:xfrm>
          <a:prstGeom prst="rect">
            <a:avLst/>
          </a:prstGeom>
          <a:noFill/>
        </p:spPr>
        <p:txBody>
          <a:bodyPr wrap="square" rtlCol="0">
            <a:spAutoFit/>
          </a:bodyPr>
          <a:lstStyle/>
          <a:p>
            <a:r>
              <a:rPr lang="en-US" dirty="0"/>
              <a:t>Testing results </a:t>
            </a:r>
          </a:p>
        </p:txBody>
      </p:sp>
      <p:sp>
        <p:nvSpPr>
          <p:cNvPr id="2" name="Oval 1">
            <a:extLst>
              <a:ext uri="{FF2B5EF4-FFF2-40B4-BE49-F238E27FC236}">
                <a16:creationId xmlns:a16="http://schemas.microsoft.com/office/drawing/2014/main" id="{EEB860BF-8D37-1516-1AAE-3CA580016FBE}"/>
              </a:ext>
            </a:extLst>
          </p:cNvPr>
          <p:cNvSpPr/>
          <p:nvPr/>
        </p:nvSpPr>
        <p:spPr>
          <a:xfrm>
            <a:off x="6556917" y="692959"/>
            <a:ext cx="271951" cy="26555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477BA08-EF8F-928A-8896-871105D2D9A8}"/>
              </a:ext>
            </a:extLst>
          </p:cNvPr>
          <p:cNvSpPr/>
          <p:nvPr/>
        </p:nvSpPr>
        <p:spPr>
          <a:xfrm>
            <a:off x="5653668" y="1179775"/>
            <a:ext cx="271951" cy="2655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6CEF7C-F445-51F6-1621-5DEF59655F67}"/>
              </a:ext>
            </a:extLst>
          </p:cNvPr>
          <p:cNvSpPr/>
          <p:nvPr/>
        </p:nvSpPr>
        <p:spPr>
          <a:xfrm>
            <a:off x="7466995" y="1179775"/>
            <a:ext cx="271951" cy="265554"/>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8F523C34-7537-258C-B854-C1D44B39CADF}"/>
              </a:ext>
            </a:extLst>
          </p:cNvPr>
          <p:cNvSpPr/>
          <p:nvPr/>
        </p:nvSpPr>
        <p:spPr>
          <a:xfrm>
            <a:off x="5141658" y="1718384"/>
            <a:ext cx="271951" cy="2655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A1FF1F8-65A8-DEDF-F268-39CA05E5D219}"/>
              </a:ext>
            </a:extLst>
          </p:cNvPr>
          <p:cNvSpPr/>
          <p:nvPr/>
        </p:nvSpPr>
        <p:spPr>
          <a:xfrm>
            <a:off x="5983267" y="1719463"/>
            <a:ext cx="271951" cy="2655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0C783738-194F-8D67-1B3A-1111B84DC98A}"/>
              </a:ext>
            </a:extLst>
          </p:cNvPr>
          <p:cNvSpPr/>
          <p:nvPr/>
        </p:nvSpPr>
        <p:spPr>
          <a:xfrm>
            <a:off x="7466994" y="1718384"/>
            <a:ext cx="271951" cy="265554"/>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2D228BC-4C9F-556E-1FD3-EA14F2AFE445}"/>
              </a:ext>
            </a:extLst>
          </p:cNvPr>
          <p:cNvCxnSpPr>
            <a:stCxn id="2" idx="2"/>
            <a:endCxn id="3" idx="7"/>
          </p:cNvCxnSpPr>
          <p:nvPr/>
        </p:nvCxnSpPr>
        <p:spPr>
          <a:xfrm flipH="1">
            <a:off x="5885793" y="825736"/>
            <a:ext cx="671124" cy="392928"/>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9FDA1E4-AF99-26D2-119E-49AC5D333948}"/>
              </a:ext>
            </a:extLst>
          </p:cNvPr>
          <p:cNvCxnSpPr>
            <a:stCxn id="2" idx="6"/>
            <a:endCxn id="4" idx="1"/>
          </p:cNvCxnSpPr>
          <p:nvPr/>
        </p:nvCxnSpPr>
        <p:spPr>
          <a:xfrm>
            <a:off x="6828868" y="825736"/>
            <a:ext cx="677953" cy="392928"/>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BAD5537-E5E7-FD9D-98E1-20BCE2CFC97A}"/>
              </a:ext>
            </a:extLst>
          </p:cNvPr>
          <p:cNvCxnSpPr>
            <a:stCxn id="3" idx="3"/>
            <a:endCxn id="5" idx="0"/>
          </p:cNvCxnSpPr>
          <p:nvPr/>
        </p:nvCxnSpPr>
        <p:spPr>
          <a:xfrm flipH="1">
            <a:off x="5277634" y="1406440"/>
            <a:ext cx="415860" cy="311944"/>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47BFC5A-D2FF-E9B8-7167-DE77ABB21CC6}"/>
              </a:ext>
            </a:extLst>
          </p:cNvPr>
          <p:cNvCxnSpPr>
            <a:stCxn id="3" idx="5"/>
            <a:endCxn id="6" idx="0"/>
          </p:cNvCxnSpPr>
          <p:nvPr/>
        </p:nvCxnSpPr>
        <p:spPr>
          <a:xfrm>
            <a:off x="5885793" y="1406440"/>
            <a:ext cx="233450" cy="313023"/>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1E9259A-5C9F-A625-AB6E-D13B7DE6C4E6}"/>
              </a:ext>
            </a:extLst>
          </p:cNvPr>
          <p:cNvCxnSpPr>
            <a:stCxn id="4" idx="4"/>
            <a:endCxn id="7" idx="0"/>
          </p:cNvCxnSpPr>
          <p:nvPr/>
        </p:nvCxnSpPr>
        <p:spPr>
          <a:xfrm flipH="1">
            <a:off x="7602970" y="1445329"/>
            <a:ext cx="1" cy="273055"/>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3C894C2-D186-7F82-0D31-E8272E294775}"/>
              </a:ext>
            </a:extLst>
          </p:cNvPr>
          <p:cNvSpPr txBox="1"/>
          <p:nvPr/>
        </p:nvSpPr>
        <p:spPr>
          <a:xfrm>
            <a:off x="5141659" y="2033039"/>
            <a:ext cx="344742" cy="307777"/>
          </a:xfrm>
          <a:prstGeom prst="rect">
            <a:avLst/>
          </a:prstGeom>
          <a:noFill/>
        </p:spPr>
        <p:txBody>
          <a:bodyPr wrap="square" rtlCol="0">
            <a:spAutoFit/>
          </a:bodyPr>
          <a:lstStyle/>
          <a:p>
            <a:r>
              <a:rPr lang="en-US" dirty="0"/>
              <a:t>is</a:t>
            </a:r>
          </a:p>
        </p:txBody>
      </p:sp>
      <p:sp>
        <p:nvSpPr>
          <p:cNvPr id="23" name="TextBox 22">
            <a:extLst>
              <a:ext uri="{FF2B5EF4-FFF2-40B4-BE49-F238E27FC236}">
                <a16:creationId xmlns:a16="http://schemas.microsoft.com/office/drawing/2014/main" id="{8050E219-7D10-D472-87A2-ED830DA16C29}"/>
              </a:ext>
            </a:extLst>
          </p:cNvPr>
          <p:cNvSpPr txBox="1"/>
          <p:nvPr/>
        </p:nvSpPr>
        <p:spPr>
          <a:xfrm>
            <a:off x="5832417" y="2024112"/>
            <a:ext cx="573650" cy="307777"/>
          </a:xfrm>
          <a:prstGeom prst="rect">
            <a:avLst/>
          </a:prstGeom>
          <a:noFill/>
        </p:spPr>
        <p:txBody>
          <a:bodyPr wrap="square" rtlCol="0">
            <a:spAutoFit/>
          </a:bodyPr>
          <a:lstStyle/>
          <a:p>
            <a:r>
              <a:rPr lang="en-US" dirty="0"/>
              <a:t>very</a:t>
            </a:r>
          </a:p>
        </p:txBody>
      </p:sp>
      <p:sp>
        <p:nvSpPr>
          <p:cNvPr id="24" name="TextBox 23">
            <a:extLst>
              <a:ext uri="{FF2B5EF4-FFF2-40B4-BE49-F238E27FC236}">
                <a16:creationId xmlns:a16="http://schemas.microsoft.com/office/drawing/2014/main" id="{4603B765-791C-C16D-FEE9-7F761CFB11BC}"/>
              </a:ext>
            </a:extLst>
          </p:cNvPr>
          <p:cNvSpPr txBox="1"/>
          <p:nvPr/>
        </p:nvSpPr>
        <p:spPr>
          <a:xfrm>
            <a:off x="7263992" y="2024112"/>
            <a:ext cx="677953" cy="307777"/>
          </a:xfrm>
          <a:prstGeom prst="rect">
            <a:avLst/>
          </a:prstGeom>
          <a:noFill/>
        </p:spPr>
        <p:txBody>
          <a:bodyPr wrap="square" rtlCol="0">
            <a:spAutoFit/>
          </a:bodyPr>
          <a:lstStyle/>
          <a:p>
            <a:r>
              <a:rPr lang="en-US" dirty="0"/>
              <a:t>good</a:t>
            </a:r>
          </a:p>
        </p:txBody>
      </p:sp>
      <p:graphicFrame>
        <p:nvGraphicFramePr>
          <p:cNvPr id="26" name="Table 25">
            <a:extLst>
              <a:ext uri="{FF2B5EF4-FFF2-40B4-BE49-F238E27FC236}">
                <a16:creationId xmlns:a16="http://schemas.microsoft.com/office/drawing/2014/main" id="{791FF120-BDF3-6100-7CD7-647D37E0FD7E}"/>
              </a:ext>
            </a:extLst>
          </p:cNvPr>
          <p:cNvGraphicFramePr>
            <a:graphicFrameLocks noGrp="1"/>
          </p:cNvGraphicFramePr>
          <p:nvPr>
            <p:extLst>
              <p:ext uri="{D42A27DB-BD31-4B8C-83A1-F6EECF244321}">
                <p14:modId xmlns:p14="http://schemas.microsoft.com/office/powerpoint/2010/main" val="3287552086"/>
              </p:ext>
            </p:extLst>
          </p:nvPr>
        </p:nvGraphicFramePr>
        <p:xfrm>
          <a:off x="1405053" y="2913036"/>
          <a:ext cx="6333892" cy="1323744"/>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441248">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spTree>
    <p:extLst>
      <p:ext uri="{BB962C8B-B14F-4D97-AF65-F5344CB8AC3E}">
        <p14:creationId xmlns:p14="http://schemas.microsoft.com/office/powerpoint/2010/main" val="406545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40412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Motivation</a:t>
            </a:r>
            <a:endParaRPr dirty="0"/>
          </a:p>
        </p:txBody>
      </p:sp>
      <p:sp>
        <p:nvSpPr>
          <p:cNvPr id="223" name="Google Shape;223;p34"/>
          <p:cNvSpPr txBox="1">
            <a:spLocks noGrp="1"/>
          </p:cNvSpPr>
          <p:nvPr>
            <p:ph type="subTitle" idx="1"/>
          </p:nvPr>
        </p:nvSpPr>
        <p:spPr>
          <a:xfrm>
            <a:off x="3968350" y="35421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2"/>
              </a:solidFill>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Tree>
    <p:extLst>
      <p:ext uri="{BB962C8B-B14F-4D97-AF65-F5344CB8AC3E}">
        <p14:creationId xmlns:p14="http://schemas.microsoft.com/office/powerpoint/2010/main" val="3831950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499"/>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effectLst/>
                <a:latin typeface="Times New Roman" panose="02020603050405020304" pitchFamily="18" charset="0"/>
                <a:ea typeface="Calibri" panose="020F0502020204030204" pitchFamily="34" charset="0"/>
                <a:cs typeface="Arial" panose="020B0604020202020204" pitchFamily="34" charset="0"/>
              </a:rPr>
              <a:t>Naïve bayes </a:t>
            </a:r>
            <a:r>
              <a:rPr lang="en-US" dirty="0">
                <a:latin typeface="Times New Roman" panose="02020603050405020304" pitchFamily="18" charset="0"/>
                <a:cs typeface="Times New Roman" panose="02020603050405020304" pitchFamily="18" charset="0"/>
              </a:rPr>
              <a:t>Model</a:t>
            </a:r>
          </a:p>
        </p:txBody>
      </p:sp>
      <p:sp>
        <p:nvSpPr>
          <p:cNvPr id="13" name="TextBox 12">
            <a:extLst>
              <a:ext uri="{FF2B5EF4-FFF2-40B4-BE49-F238E27FC236}">
                <a16:creationId xmlns:a16="http://schemas.microsoft.com/office/drawing/2014/main" id="{8737A2AF-5A2B-9C31-06CC-99D776517EE4}"/>
              </a:ext>
            </a:extLst>
          </p:cNvPr>
          <p:cNvSpPr txBox="1"/>
          <p:nvPr/>
        </p:nvSpPr>
        <p:spPr>
          <a:xfrm>
            <a:off x="304799" y="906720"/>
            <a:ext cx="4972835" cy="1077218"/>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we used </a:t>
            </a:r>
            <a:r>
              <a:rPr lang="en-US" sz="1600" dirty="0">
                <a:effectLst/>
                <a:latin typeface="Times New Roman" panose="02020603050405020304" pitchFamily="18" charset="0"/>
                <a:ea typeface="Calibri" panose="020F0502020204030204" pitchFamily="34" charset="0"/>
                <a:cs typeface="Arial" panose="020B0604020202020204" pitchFamily="34" charset="0"/>
              </a:rPr>
              <a:t>Naïve bayes </a:t>
            </a:r>
            <a:r>
              <a:rPr lang="en-US" sz="1600" b="0" i="0" u="none" strike="noStrike" baseline="0" dirty="0">
                <a:solidFill>
                  <a:srgbClr val="000000"/>
                </a:solidFill>
                <a:latin typeface="Times New Roman" panose="02020603050405020304" pitchFamily="18" charset="0"/>
              </a:rPr>
              <a:t>to make sentiment analysis classifier that predicts the sentiment based on the similar reviews and convert review into numerical for using </a:t>
            </a:r>
            <a:r>
              <a:rPr lang="en-US" sz="1600" b="1" i="0" u="none" strike="noStrike" baseline="0" dirty="0">
                <a:solidFill>
                  <a:srgbClr val="000000"/>
                </a:solidFill>
                <a:latin typeface="Times New Roman" panose="02020603050405020304" pitchFamily="18" charset="0"/>
              </a:rPr>
              <a:t>TF-IDF</a:t>
            </a:r>
            <a:r>
              <a:rPr lang="en-US" sz="1600" b="0" i="0" u="none" strike="noStrike" baseline="0" dirty="0">
                <a:solidFill>
                  <a:srgbClr val="000000"/>
                </a:solidFill>
                <a:latin typeface="Times New Roman" panose="02020603050405020304" pitchFamily="18" charset="0"/>
              </a:rPr>
              <a:t> vectorizer. </a:t>
            </a:r>
            <a:endParaRPr lang="en-US" sz="1600" dirty="0"/>
          </a:p>
        </p:txBody>
      </p:sp>
      <p:sp>
        <p:nvSpPr>
          <p:cNvPr id="18" name="TextBox 17">
            <a:extLst>
              <a:ext uri="{FF2B5EF4-FFF2-40B4-BE49-F238E27FC236}">
                <a16:creationId xmlns:a16="http://schemas.microsoft.com/office/drawing/2014/main" id="{099D4120-2062-5681-8362-BAB697CB4408}"/>
              </a:ext>
            </a:extLst>
          </p:cNvPr>
          <p:cNvSpPr txBox="1"/>
          <p:nvPr/>
        </p:nvSpPr>
        <p:spPr>
          <a:xfrm>
            <a:off x="3866366" y="2499295"/>
            <a:ext cx="1411268" cy="307777"/>
          </a:xfrm>
          <a:prstGeom prst="rect">
            <a:avLst/>
          </a:prstGeom>
          <a:noFill/>
        </p:spPr>
        <p:txBody>
          <a:bodyPr wrap="square" rtlCol="0">
            <a:spAutoFit/>
          </a:bodyPr>
          <a:lstStyle/>
          <a:p>
            <a:r>
              <a:rPr lang="en-US" dirty="0"/>
              <a:t>Testing results </a:t>
            </a:r>
          </a:p>
        </p:txBody>
      </p:sp>
      <p:graphicFrame>
        <p:nvGraphicFramePr>
          <p:cNvPr id="26" name="Table 25">
            <a:extLst>
              <a:ext uri="{FF2B5EF4-FFF2-40B4-BE49-F238E27FC236}">
                <a16:creationId xmlns:a16="http://schemas.microsoft.com/office/drawing/2014/main" id="{791FF120-BDF3-6100-7CD7-647D37E0FD7E}"/>
              </a:ext>
            </a:extLst>
          </p:cNvPr>
          <p:cNvGraphicFramePr>
            <a:graphicFrameLocks noGrp="1"/>
          </p:cNvGraphicFramePr>
          <p:nvPr>
            <p:extLst>
              <p:ext uri="{D42A27DB-BD31-4B8C-83A1-F6EECF244321}">
                <p14:modId xmlns:p14="http://schemas.microsoft.com/office/powerpoint/2010/main" val="1201630829"/>
              </p:ext>
            </p:extLst>
          </p:nvPr>
        </p:nvGraphicFramePr>
        <p:xfrm>
          <a:off x="1405053" y="2913036"/>
          <a:ext cx="6333892" cy="1323744"/>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441248">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graphicFrame>
        <p:nvGraphicFramePr>
          <p:cNvPr id="3" name="Table 3">
            <a:extLst>
              <a:ext uri="{FF2B5EF4-FFF2-40B4-BE49-F238E27FC236}">
                <a16:creationId xmlns:a16="http://schemas.microsoft.com/office/drawing/2014/main" id="{E2929F64-48D0-2A01-6449-DA2D880C0970}"/>
              </a:ext>
            </a:extLst>
          </p:cNvPr>
          <p:cNvGraphicFramePr>
            <a:graphicFrameLocks noGrp="1"/>
          </p:cNvGraphicFramePr>
          <p:nvPr>
            <p:extLst>
              <p:ext uri="{D42A27DB-BD31-4B8C-83A1-F6EECF244321}">
                <p14:modId xmlns:p14="http://schemas.microsoft.com/office/powerpoint/2010/main" val="2837475347"/>
              </p:ext>
            </p:extLst>
          </p:nvPr>
        </p:nvGraphicFramePr>
        <p:xfrm>
          <a:off x="5866921" y="906720"/>
          <a:ext cx="1872024" cy="1323744"/>
        </p:xfrm>
        <a:graphic>
          <a:graphicData uri="http://schemas.openxmlformats.org/drawingml/2006/table">
            <a:tbl>
              <a:tblPr firstRow="1" bandRow="1"/>
              <a:tblGrid>
                <a:gridCol w="468006">
                  <a:extLst>
                    <a:ext uri="{9D8B030D-6E8A-4147-A177-3AD203B41FA5}">
                      <a16:colId xmlns:a16="http://schemas.microsoft.com/office/drawing/2014/main" val="731264472"/>
                    </a:ext>
                  </a:extLst>
                </a:gridCol>
                <a:gridCol w="468006">
                  <a:extLst>
                    <a:ext uri="{9D8B030D-6E8A-4147-A177-3AD203B41FA5}">
                      <a16:colId xmlns:a16="http://schemas.microsoft.com/office/drawing/2014/main" val="430189982"/>
                    </a:ext>
                  </a:extLst>
                </a:gridCol>
                <a:gridCol w="468006">
                  <a:extLst>
                    <a:ext uri="{9D8B030D-6E8A-4147-A177-3AD203B41FA5}">
                      <a16:colId xmlns:a16="http://schemas.microsoft.com/office/drawing/2014/main" val="3899550869"/>
                    </a:ext>
                  </a:extLst>
                </a:gridCol>
                <a:gridCol w="468006">
                  <a:extLst>
                    <a:ext uri="{9D8B030D-6E8A-4147-A177-3AD203B41FA5}">
                      <a16:colId xmlns:a16="http://schemas.microsoft.com/office/drawing/2014/main" val="3258197894"/>
                    </a:ext>
                  </a:extLst>
                </a:gridCol>
              </a:tblGrid>
              <a:tr h="330936">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tc>
                  <a:txBody>
                    <a:bodyPr/>
                    <a:lstStyle/>
                    <a:p>
                      <a:endParaRPr lang="en-US" dirty="0"/>
                    </a:p>
                  </a:txBody>
                  <a:tcPr>
                    <a:solidFill>
                      <a:srgbClr val="00B050"/>
                    </a:solidFill>
                  </a:tcPr>
                </a:tc>
                <a:extLst>
                  <a:ext uri="{0D108BD9-81ED-4DB2-BD59-A6C34878D82A}">
                    <a16:rowId xmlns:a16="http://schemas.microsoft.com/office/drawing/2014/main" val="3679905959"/>
                  </a:ext>
                </a:extLst>
              </a:tr>
              <a:tr h="330936">
                <a:tc>
                  <a:txBody>
                    <a:bodyPr/>
                    <a:lstStyle/>
                    <a:p>
                      <a:endParaRPr lang="en-US"/>
                    </a:p>
                  </a:txBody>
                  <a:tcPr>
                    <a:solidFill>
                      <a:srgbClr val="00B050"/>
                    </a:solidFill>
                  </a:tcPr>
                </a:tc>
                <a:tc>
                  <a:txBody>
                    <a:bodyPr/>
                    <a:lstStyle/>
                    <a:p>
                      <a:endParaRPr lang="en-US"/>
                    </a:p>
                  </a:txBody>
                  <a:tcPr>
                    <a:solidFill>
                      <a:srgbClr val="00B050"/>
                    </a:solidFill>
                  </a:tcPr>
                </a:tc>
                <a:tc>
                  <a:txBody>
                    <a:bodyPr/>
                    <a:lstStyle/>
                    <a:p>
                      <a:endParaRPr lang="en-US" dirty="0"/>
                    </a:p>
                  </a:txBody>
                  <a:tcPr>
                    <a:solidFill>
                      <a:srgbClr val="00B050"/>
                    </a:solidFill>
                  </a:tcPr>
                </a:tc>
                <a:tc>
                  <a:txBody>
                    <a:bodyPr/>
                    <a:lstStyle/>
                    <a:p>
                      <a:endParaRPr lang="en-US" dirty="0">
                        <a:solidFill>
                          <a:srgbClr val="FF0000"/>
                        </a:solidFill>
                      </a:endParaRPr>
                    </a:p>
                  </a:txBody>
                  <a:tcPr>
                    <a:solidFill>
                      <a:srgbClr val="FF0000"/>
                    </a:solidFill>
                  </a:tcPr>
                </a:tc>
                <a:extLst>
                  <a:ext uri="{0D108BD9-81ED-4DB2-BD59-A6C34878D82A}">
                    <a16:rowId xmlns:a16="http://schemas.microsoft.com/office/drawing/2014/main" val="1412098997"/>
                  </a:ext>
                </a:extLst>
              </a:tr>
              <a:tr h="330936">
                <a:tc>
                  <a:txBody>
                    <a:bodyPr/>
                    <a:lstStyle/>
                    <a:p>
                      <a:endParaRPr lang="en-US" dirty="0"/>
                    </a:p>
                  </a:txBody>
                  <a:tcPr>
                    <a:solidFill>
                      <a:schemeClr val="bg2"/>
                    </a:solidFill>
                  </a:tcPr>
                </a:tc>
                <a:tc>
                  <a:txBody>
                    <a:bodyPr/>
                    <a:lstStyle/>
                    <a:p>
                      <a:endParaRPr lang="en-US"/>
                    </a:p>
                  </a:txBody>
                  <a:tcPr>
                    <a:solidFill>
                      <a:srgbClr val="FF0000"/>
                    </a:solidFill>
                  </a:tcPr>
                </a:tc>
                <a:tc>
                  <a:txBody>
                    <a:bodyPr/>
                    <a:lstStyle/>
                    <a:p>
                      <a:endParaRPr lang="en-US" dirty="0"/>
                    </a:p>
                  </a:txBody>
                  <a:tcPr>
                    <a:solidFill>
                      <a:srgbClr val="FF0000"/>
                    </a:solidFill>
                  </a:tcPr>
                </a:tc>
                <a:tc>
                  <a:txBody>
                    <a:bodyPr/>
                    <a:lstStyle/>
                    <a:p>
                      <a:endParaRPr lang="en-US" dirty="0">
                        <a:solidFill>
                          <a:srgbClr val="FF0000"/>
                        </a:solidFill>
                      </a:endParaRPr>
                    </a:p>
                  </a:txBody>
                  <a:tcPr>
                    <a:solidFill>
                      <a:srgbClr val="FF0000"/>
                    </a:solidFill>
                  </a:tcPr>
                </a:tc>
                <a:extLst>
                  <a:ext uri="{0D108BD9-81ED-4DB2-BD59-A6C34878D82A}">
                    <a16:rowId xmlns:a16="http://schemas.microsoft.com/office/drawing/2014/main" val="3872017702"/>
                  </a:ext>
                </a:extLst>
              </a:tr>
              <a:tr h="330936">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74706654"/>
                  </a:ext>
                </a:extLst>
              </a:tr>
            </a:tbl>
          </a:graphicData>
        </a:graphic>
      </p:graphicFrame>
      <p:sp>
        <p:nvSpPr>
          <p:cNvPr id="4" name="TextBox 3">
            <a:extLst>
              <a:ext uri="{FF2B5EF4-FFF2-40B4-BE49-F238E27FC236}">
                <a16:creationId xmlns:a16="http://schemas.microsoft.com/office/drawing/2014/main" id="{2595A43A-432D-47B0-9D43-F54EFAD9108E}"/>
              </a:ext>
            </a:extLst>
          </p:cNvPr>
          <p:cNvSpPr txBox="1"/>
          <p:nvPr/>
        </p:nvSpPr>
        <p:spPr>
          <a:xfrm>
            <a:off x="6061765" y="1029983"/>
            <a:ext cx="973873" cy="338554"/>
          </a:xfrm>
          <a:prstGeom prst="rect">
            <a:avLst/>
          </a:prstGeom>
          <a:noFill/>
        </p:spPr>
        <p:txBody>
          <a:bodyPr wrap="square" rtlCol="0">
            <a:spAutoFit/>
          </a:bodyPr>
          <a:lstStyle/>
          <a:p>
            <a:r>
              <a:rPr lang="en-US" sz="1600" b="1" dirty="0">
                <a:solidFill>
                  <a:schemeClr val="bg1"/>
                </a:solidFill>
              </a:rPr>
              <a:t>Positive</a:t>
            </a:r>
          </a:p>
        </p:txBody>
      </p:sp>
      <p:sp>
        <p:nvSpPr>
          <p:cNvPr id="5" name="TextBox 4">
            <a:extLst>
              <a:ext uri="{FF2B5EF4-FFF2-40B4-BE49-F238E27FC236}">
                <a16:creationId xmlns:a16="http://schemas.microsoft.com/office/drawing/2014/main" id="{C2ED5EB4-ADAB-AA65-AA08-5BBC2273A7D1}"/>
              </a:ext>
            </a:extLst>
          </p:cNvPr>
          <p:cNvSpPr txBox="1"/>
          <p:nvPr/>
        </p:nvSpPr>
        <p:spPr>
          <a:xfrm>
            <a:off x="6601518" y="1563877"/>
            <a:ext cx="1069739" cy="338554"/>
          </a:xfrm>
          <a:prstGeom prst="rect">
            <a:avLst/>
          </a:prstGeom>
          <a:noFill/>
        </p:spPr>
        <p:txBody>
          <a:bodyPr wrap="square" rtlCol="0">
            <a:spAutoFit/>
          </a:bodyPr>
          <a:lstStyle/>
          <a:p>
            <a:r>
              <a:rPr lang="en-US" sz="1600" b="1" dirty="0">
                <a:solidFill>
                  <a:schemeClr val="bg1"/>
                </a:solidFill>
              </a:rPr>
              <a:t>negative</a:t>
            </a:r>
          </a:p>
        </p:txBody>
      </p:sp>
      <p:sp>
        <p:nvSpPr>
          <p:cNvPr id="8" name="TextBox 7">
            <a:extLst>
              <a:ext uri="{FF2B5EF4-FFF2-40B4-BE49-F238E27FC236}">
                <a16:creationId xmlns:a16="http://schemas.microsoft.com/office/drawing/2014/main" id="{AFBCDB95-1C0F-7E47-38A2-4D67D22912CE}"/>
              </a:ext>
            </a:extLst>
          </p:cNvPr>
          <p:cNvSpPr txBox="1"/>
          <p:nvPr/>
        </p:nvSpPr>
        <p:spPr>
          <a:xfrm>
            <a:off x="5866143" y="1897171"/>
            <a:ext cx="1069739" cy="338554"/>
          </a:xfrm>
          <a:prstGeom prst="rect">
            <a:avLst/>
          </a:prstGeom>
          <a:noFill/>
        </p:spPr>
        <p:txBody>
          <a:bodyPr wrap="square" rtlCol="0">
            <a:spAutoFit/>
          </a:bodyPr>
          <a:lstStyle/>
          <a:p>
            <a:r>
              <a:rPr lang="en-US" sz="1600" b="1" dirty="0">
                <a:solidFill>
                  <a:schemeClr val="bg1"/>
                </a:solidFill>
              </a:rPr>
              <a:t>neutral</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8376679-9A3D-34D4-A5E0-260E4179D40A}"/>
                  </a:ext>
                </a:extLst>
              </p:cNvPr>
              <p:cNvSpPr txBox="1"/>
              <p:nvPr/>
            </p:nvSpPr>
            <p:spPr>
              <a:xfrm>
                <a:off x="6267674" y="2221034"/>
                <a:ext cx="106973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dirty="0" smtClean="0">
                          <a:solidFill>
                            <a:schemeClr val="accent6"/>
                          </a:solidFill>
                          <a:latin typeface="Cambria Math" panose="02040503050406030204" pitchFamily="18" charset="0"/>
                        </a:rPr>
                        <m:t>𝑃</m:t>
                      </m:r>
                      <m:r>
                        <a:rPr lang="en-US" sz="1600" i="1" dirty="0" smtClean="0">
                          <a:solidFill>
                            <a:schemeClr val="accent6"/>
                          </a:solidFill>
                          <a:latin typeface="Cambria Math" panose="02040503050406030204" pitchFamily="18" charset="0"/>
                        </a:rPr>
                        <m:t>(</m:t>
                      </m:r>
                      <m:r>
                        <a:rPr lang="en-US" sz="1600" i="1" dirty="0" smtClean="0">
                          <a:solidFill>
                            <a:schemeClr val="accent6"/>
                          </a:solidFill>
                          <a:latin typeface="Cambria Math" panose="02040503050406030204" pitchFamily="18" charset="0"/>
                        </a:rPr>
                        <m:t>𝑊</m:t>
                      </m:r>
                      <m:r>
                        <a:rPr lang="en-US" sz="1600" i="1" dirty="0" smtClean="0">
                          <a:solidFill>
                            <a:schemeClr val="accent6"/>
                          </a:solidFill>
                          <a:latin typeface="Cambria Math" panose="02040503050406030204" pitchFamily="18" charset="0"/>
                        </a:rPr>
                        <m:t>|</m:t>
                      </m:r>
                      <m:r>
                        <a:rPr lang="en-US" sz="1600" i="1" dirty="0" smtClean="0">
                          <a:solidFill>
                            <a:schemeClr val="accent6"/>
                          </a:solidFill>
                          <a:latin typeface="Cambria Math" panose="02040503050406030204" pitchFamily="18" charset="0"/>
                        </a:rPr>
                        <m:t>𝑃</m:t>
                      </m:r>
                      <m:r>
                        <a:rPr lang="en-US" sz="1600" i="1" dirty="0" smtClean="0">
                          <a:solidFill>
                            <a:schemeClr val="accent6"/>
                          </a:solidFill>
                          <a:latin typeface="Cambria Math" panose="02040503050406030204" pitchFamily="18" charset="0"/>
                        </a:rPr>
                        <m:t>)</m:t>
                      </m:r>
                    </m:oMath>
                  </m:oMathPara>
                </a14:m>
                <a:endParaRPr lang="en-US" sz="1600" dirty="0">
                  <a:solidFill>
                    <a:schemeClr val="accent6"/>
                  </a:solidFill>
                </a:endParaRPr>
              </a:p>
            </p:txBody>
          </p:sp>
        </mc:Choice>
        <mc:Fallback xmlns="">
          <p:sp>
            <p:nvSpPr>
              <p:cNvPr id="10" name="TextBox 9">
                <a:extLst>
                  <a:ext uri="{FF2B5EF4-FFF2-40B4-BE49-F238E27FC236}">
                    <a16:creationId xmlns:a16="http://schemas.microsoft.com/office/drawing/2014/main" id="{B8376679-9A3D-34D4-A5E0-260E4179D40A}"/>
                  </a:ext>
                </a:extLst>
              </p:cNvPr>
              <p:cNvSpPr txBox="1">
                <a:spLocks noRot="1" noChangeAspect="1" noMove="1" noResize="1" noEditPoints="1" noAdjustHandles="1" noChangeArrowheads="1" noChangeShapeType="1" noTextEdit="1"/>
              </p:cNvSpPr>
              <p:nvPr/>
            </p:nvSpPr>
            <p:spPr>
              <a:xfrm>
                <a:off x="6267674" y="2221034"/>
                <a:ext cx="1069739" cy="338554"/>
              </a:xfrm>
              <a:prstGeom prst="rect">
                <a:avLst/>
              </a:prstGeom>
              <a:blipFill>
                <a:blip r:embed="rId2"/>
                <a:stretch>
                  <a:fillRect b="-10714"/>
                </a:stretch>
              </a:blipFill>
            </p:spPr>
            <p:txBody>
              <a:bodyPr/>
              <a:lstStyle/>
              <a:p>
                <a:r>
                  <a:rPr lang="en-US">
                    <a:noFill/>
                  </a:rPr>
                  <a:t> </a:t>
                </a:r>
              </a:p>
            </p:txBody>
          </p:sp>
        </mc:Fallback>
      </mc:AlternateContent>
    </p:spTree>
    <p:extLst>
      <p:ext uri="{BB962C8B-B14F-4D97-AF65-F5344CB8AC3E}">
        <p14:creationId xmlns:p14="http://schemas.microsoft.com/office/powerpoint/2010/main" val="828551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499"/>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Logistic Regression Model</a:t>
            </a:r>
          </a:p>
        </p:txBody>
      </p:sp>
      <p:sp>
        <p:nvSpPr>
          <p:cNvPr id="13" name="TextBox 12">
            <a:extLst>
              <a:ext uri="{FF2B5EF4-FFF2-40B4-BE49-F238E27FC236}">
                <a16:creationId xmlns:a16="http://schemas.microsoft.com/office/drawing/2014/main" id="{8737A2AF-5A2B-9C31-06CC-99D776517EE4}"/>
              </a:ext>
            </a:extLst>
          </p:cNvPr>
          <p:cNvSpPr txBox="1"/>
          <p:nvPr/>
        </p:nvSpPr>
        <p:spPr>
          <a:xfrm>
            <a:off x="304799" y="906720"/>
            <a:ext cx="4267201" cy="1077218"/>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We used </a:t>
            </a:r>
            <a:r>
              <a:rPr lang="en-US" sz="1600" dirty="0">
                <a:latin typeface="Times New Roman" panose="02020603050405020304" pitchFamily="18" charset="0"/>
              </a:rPr>
              <a:t>logistic regression</a:t>
            </a:r>
            <a:r>
              <a:rPr lang="en-US" sz="1600" b="0" i="0" u="none" strike="noStrike" baseline="0" dirty="0">
                <a:solidFill>
                  <a:srgbClr val="000000"/>
                </a:solidFill>
                <a:latin typeface="Times New Roman" panose="02020603050405020304" pitchFamily="18" charset="0"/>
              </a:rPr>
              <a:t> to make sentiment analysis classifier that predicts the sentiment based on the similar reviews and convert review into numerical for using </a:t>
            </a:r>
            <a:r>
              <a:rPr lang="en-US" sz="1600" b="1" i="0" u="none" strike="noStrike" baseline="0" dirty="0">
                <a:solidFill>
                  <a:srgbClr val="000000"/>
                </a:solidFill>
                <a:latin typeface="Times New Roman" panose="02020603050405020304" pitchFamily="18" charset="0"/>
              </a:rPr>
              <a:t>TF-IDF</a:t>
            </a:r>
            <a:r>
              <a:rPr lang="en-US" sz="1600" b="0" i="0" u="none" strike="noStrike" baseline="0" dirty="0">
                <a:solidFill>
                  <a:srgbClr val="000000"/>
                </a:solidFill>
                <a:latin typeface="Times New Roman" panose="02020603050405020304" pitchFamily="18" charset="0"/>
              </a:rPr>
              <a:t> vectorizer. </a:t>
            </a:r>
            <a:endParaRPr lang="en-US" sz="1600" dirty="0"/>
          </a:p>
        </p:txBody>
      </p:sp>
      <p:sp>
        <p:nvSpPr>
          <p:cNvPr id="18" name="TextBox 17">
            <a:extLst>
              <a:ext uri="{FF2B5EF4-FFF2-40B4-BE49-F238E27FC236}">
                <a16:creationId xmlns:a16="http://schemas.microsoft.com/office/drawing/2014/main" id="{099D4120-2062-5681-8362-BAB697CB4408}"/>
              </a:ext>
            </a:extLst>
          </p:cNvPr>
          <p:cNvSpPr txBox="1"/>
          <p:nvPr/>
        </p:nvSpPr>
        <p:spPr>
          <a:xfrm>
            <a:off x="3866366" y="2499295"/>
            <a:ext cx="1411268" cy="307777"/>
          </a:xfrm>
          <a:prstGeom prst="rect">
            <a:avLst/>
          </a:prstGeom>
          <a:noFill/>
        </p:spPr>
        <p:txBody>
          <a:bodyPr wrap="square" rtlCol="0">
            <a:spAutoFit/>
          </a:bodyPr>
          <a:lstStyle/>
          <a:p>
            <a:r>
              <a:rPr lang="en-US" dirty="0"/>
              <a:t>Testing results </a:t>
            </a:r>
          </a:p>
        </p:txBody>
      </p:sp>
      <p:graphicFrame>
        <p:nvGraphicFramePr>
          <p:cNvPr id="26" name="Table 25">
            <a:extLst>
              <a:ext uri="{FF2B5EF4-FFF2-40B4-BE49-F238E27FC236}">
                <a16:creationId xmlns:a16="http://schemas.microsoft.com/office/drawing/2014/main" id="{791FF120-BDF3-6100-7CD7-647D37E0FD7E}"/>
              </a:ext>
            </a:extLst>
          </p:cNvPr>
          <p:cNvGraphicFramePr>
            <a:graphicFrameLocks noGrp="1"/>
          </p:cNvGraphicFramePr>
          <p:nvPr>
            <p:extLst>
              <p:ext uri="{D42A27DB-BD31-4B8C-83A1-F6EECF244321}">
                <p14:modId xmlns:p14="http://schemas.microsoft.com/office/powerpoint/2010/main" val="3340587869"/>
              </p:ext>
            </p:extLst>
          </p:nvPr>
        </p:nvGraphicFramePr>
        <p:xfrm>
          <a:off x="1405053" y="2913036"/>
          <a:ext cx="6333892" cy="1323744"/>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441248">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cxnSp>
        <p:nvCxnSpPr>
          <p:cNvPr id="11" name="Straight Arrow Connector 10">
            <a:extLst>
              <a:ext uri="{FF2B5EF4-FFF2-40B4-BE49-F238E27FC236}">
                <a16:creationId xmlns:a16="http://schemas.microsoft.com/office/drawing/2014/main" id="{8D6925EE-4E69-DDA9-D5CB-2CA4968AC031}"/>
              </a:ext>
            </a:extLst>
          </p:cNvPr>
          <p:cNvCxnSpPr>
            <a:cxnSpLocks/>
          </p:cNvCxnSpPr>
          <p:nvPr/>
        </p:nvCxnSpPr>
        <p:spPr>
          <a:xfrm>
            <a:off x="5508703" y="2230415"/>
            <a:ext cx="250530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2CF88A2-611D-275D-AC6B-CAA659887CE9}"/>
              </a:ext>
            </a:extLst>
          </p:cNvPr>
          <p:cNvCxnSpPr>
            <a:cxnSpLocks/>
          </p:cNvCxnSpPr>
          <p:nvPr/>
        </p:nvCxnSpPr>
        <p:spPr>
          <a:xfrm flipV="1">
            <a:off x="5508703" y="818905"/>
            <a:ext cx="0" cy="14199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 name="Freeform: Shape 35">
            <a:extLst>
              <a:ext uri="{FF2B5EF4-FFF2-40B4-BE49-F238E27FC236}">
                <a16:creationId xmlns:a16="http://schemas.microsoft.com/office/drawing/2014/main" id="{67184706-07A1-2071-C121-6CD8A8450735}"/>
              </a:ext>
            </a:extLst>
          </p:cNvPr>
          <p:cNvSpPr/>
          <p:nvPr/>
        </p:nvSpPr>
        <p:spPr>
          <a:xfrm>
            <a:off x="5513442" y="1064604"/>
            <a:ext cx="2388870" cy="1165860"/>
          </a:xfrm>
          <a:custGeom>
            <a:avLst/>
            <a:gdLst>
              <a:gd name="connsiteX0" fmla="*/ 0 w 2388870"/>
              <a:gd name="connsiteY0" fmla="*/ 1165860 h 1165860"/>
              <a:gd name="connsiteX1" fmla="*/ 358140 w 2388870"/>
              <a:gd name="connsiteY1" fmla="*/ 925830 h 1165860"/>
              <a:gd name="connsiteX2" fmla="*/ 925830 w 2388870"/>
              <a:gd name="connsiteY2" fmla="*/ 685800 h 1165860"/>
              <a:gd name="connsiteX3" fmla="*/ 1165860 w 2388870"/>
              <a:gd name="connsiteY3" fmla="*/ 491490 h 1165860"/>
              <a:gd name="connsiteX4" fmla="*/ 1405890 w 2388870"/>
              <a:gd name="connsiteY4" fmla="*/ 228600 h 1165860"/>
              <a:gd name="connsiteX5" fmla="*/ 1809750 w 2388870"/>
              <a:gd name="connsiteY5" fmla="*/ 68580 h 1165860"/>
              <a:gd name="connsiteX6" fmla="*/ 1985010 w 2388870"/>
              <a:gd name="connsiteY6" fmla="*/ 11430 h 1165860"/>
              <a:gd name="connsiteX7" fmla="*/ 2388870 w 2388870"/>
              <a:gd name="connsiteY7" fmla="*/ 0 h 116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8870" h="1165860">
                <a:moveTo>
                  <a:pt x="0" y="1165860"/>
                </a:moveTo>
                <a:cubicBezTo>
                  <a:pt x="101917" y="1085850"/>
                  <a:pt x="203835" y="1005840"/>
                  <a:pt x="358140" y="925830"/>
                </a:cubicBezTo>
                <a:cubicBezTo>
                  <a:pt x="512445" y="845820"/>
                  <a:pt x="791210" y="758190"/>
                  <a:pt x="925830" y="685800"/>
                </a:cubicBezTo>
                <a:cubicBezTo>
                  <a:pt x="1060450" y="613410"/>
                  <a:pt x="1085850" y="567690"/>
                  <a:pt x="1165860" y="491490"/>
                </a:cubicBezTo>
                <a:cubicBezTo>
                  <a:pt x="1245870" y="415290"/>
                  <a:pt x="1298575" y="299085"/>
                  <a:pt x="1405890" y="228600"/>
                </a:cubicBezTo>
                <a:cubicBezTo>
                  <a:pt x="1513205" y="158115"/>
                  <a:pt x="1713230" y="104775"/>
                  <a:pt x="1809750" y="68580"/>
                </a:cubicBezTo>
                <a:cubicBezTo>
                  <a:pt x="1906270" y="32385"/>
                  <a:pt x="1888490" y="22860"/>
                  <a:pt x="1985010" y="11430"/>
                </a:cubicBezTo>
                <a:cubicBezTo>
                  <a:pt x="2081530" y="0"/>
                  <a:pt x="2388870" y="0"/>
                  <a:pt x="238887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3B336DD-6356-141D-99A7-3FFC92807521}"/>
              </a:ext>
            </a:extLst>
          </p:cNvPr>
          <p:cNvSpPr txBox="1"/>
          <p:nvPr/>
        </p:nvSpPr>
        <p:spPr>
          <a:xfrm>
            <a:off x="7083162" y="681216"/>
            <a:ext cx="1402078" cy="307777"/>
          </a:xfrm>
          <a:prstGeom prst="rect">
            <a:avLst/>
          </a:prstGeom>
          <a:noFill/>
        </p:spPr>
        <p:txBody>
          <a:bodyPr wrap="square" rtlCol="0">
            <a:spAutoFit/>
          </a:bodyPr>
          <a:lstStyle/>
          <a:p>
            <a:r>
              <a:rPr lang="en-US" dirty="0">
                <a:solidFill>
                  <a:srgbClr val="00B050"/>
                </a:solidFill>
              </a:rPr>
              <a:t>I am happy</a:t>
            </a:r>
          </a:p>
        </p:txBody>
      </p:sp>
      <p:sp>
        <p:nvSpPr>
          <p:cNvPr id="38" name="TextBox 37">
            <a:extLst>
              <a:ext uri="{FF2B5EF4-FFF2-40B4-BE49-F238E27FC236}">
                <a16:creationId xmlns:a16="http://schemas.microsoft.com/office/drawing/2014/main" id="{5712DFD4-162D-E428-1D96-BB8DEC644F7C}"/>
              </a:ext>
            </a:extLst>
          </p:cNvPr>
          <p:cNvSpPr txBox="1"/>
          <p:nvPr/>
        </p:nvSpPr>
        <p:spPr>
          <a:xfrm>
            <a:off x="5503964" y="1613441"/>
            <a:ext cx="771477" cy="307777"/>
          </a:xfrm>
          <a:prstGeom prst="rect">
            <a:avLst/>
          </a:prstGeom>
          <a:noFill/>
        </p:spPr>
        <p:txBody>
          <a:bodyPr wrap="square" rtlCol="0">
            <a:spAutoFit/>
          </a:bodyPr>
          <a:lstStyle/>
          <a:p>
            <a:r>
              <a:rPr lang="en-US" dirty="0">
                <a:solidFill>
                  <a:srgbClr val="FF0000"/>
                </a:solidFill>
              </a:rPr>
              <a:t>So bad</a:t>
            </a:r>
          </a:p>
        </p:txBody>
      </p:sp>
    </p:spTree>
    <p:extLst>
      <p:ext uri="{BB962C8B-B14F-4D97-AF65-F5344CB8AC3E}">
        <p14:creationId xmlns:p14="http://schemas.microsoft.com/office/powerpoint/2010/main" val="2469377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499"/>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Support Vector Machine Model</a:t>
            </a:r>
          </a:p>
        </p:txBody>
      </p:sp>
      <p:sp>
        <p:nvSpPr>
          <p:cNvPr id="13" name="TextBox 12">
            <a:extLst>
              <a:ext uri="{FF2B5EF4-FFF2-40B4-BE49-F238E27FC236}">
                <a16:creationId xmlns:a16="http://schemas.microsoft.com/office/drawing/2014/main" id="{8737A2AF-5A2B-9C31-06CC-99D776517EE4}"/>
              </a:ext>
            </a:extLst>
          </p:cNvPr>
          <p:cNvSpPr txBox="1"/>
          <p:nvPr/>
        </p:nvSpPr>
        <p:spPr>
          <a:xfrm>
            <a:off x="364273" y="906720"/>
            <a:ext cx="4735549" cy="1077218"/>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We used </a:t>
            </a:r>
            <a:r>
              <a:rPr lang="en-US" sz="1600" dirty="0">
                <a:latin typeface="Times New Roman" panose="02020603050405020304" pitchFamily="18" charset="0"/>
              </a:rPr>
              <a:t>SVM </a:t>
            </a:r>
            <a:r>
              <a:rPr lang="en-US" sz="1600" b="0" i="0" u="none" strike="noStrike" baseline="0" dirty="0">
                <a:solidFill>
                  <a:srgbClr val="000000"/>
                </a:solidFill>
                <a:latin typeface="Times New Roman" panose="02020603050405020304" pitchFamily="18" charset="0"/>
              </a:rPr>
              <a:t>to make sentiment analysis classifier that predicts the sentiment based on the similar reviews and convert review into numerical for using </a:t>
            </a:r>
            <a:r>
              <a:rPr lang="en-US" sz="1600" b="1" i="0" u="none" strike="noStrike" baseline="0" dirty="0">
                <a:solidFill>
                  <a:srgbClr val="000000"/>
                </a:solidFill>
                <a:latin typeface="Times New Roman" panose="02020603050405020304" pitchFamily="18" charset="0"/>
              </a:rPr>
              <a:t>TF-IDF</a:t>
            </a:r>
            <a:r>
              <a:rPr lang="en-US" sz="1600" b="0" i="0" u="none" strike="noStrike" baseline="0" dirty="0">
                <a:solidFill>
                  <a:srgbClr val="000000"/>
                </a:solidFill>
                <a:latin typeface="Times New Roman" panose="02020603050405020304" pitchFamily="18" charset="0"/>
              </a:rPr>
              <a:t> vectorizer. </a:t>
            </a:r>
            <a:endParaRPr lang="en-US" sz="1600" dirty="0"/>
          </a:p>
        </p:txBody>
      </p:sp>
      <p:sp>
        <p:nvSpPr>
          <p:cNvPr id="18" name="TextBox 17">
            <a:extLst>
              <a:ext uri="{FF2B5EF4-FFF2-40B4-BE49-F238E27FC236}">
                <a16:creationId xmlns:a16="http://schemas.microsoft.com/office/drawing/2014/main" id="{099D4120-2062-5681-8362-BAB697CB4408}"/>
              </a:ext>
            </a:extLst>
          </p:cNvPr>
          <p:cNvSpPr txBox="1"/>
          <p:nvPr/>
        </p:nvSpPr>
        <p:spPr>
          <a:xfrm>
            <a:off x="3866366" y="2499295"/>
            <a:ext cx="1411268" cy="307777"/>
          </a:xfrm>
          <a:prstGeom prst="rect">
            <a:avLst/>
          </a:prstGeom>
          <a:noFill/>
        </p:spPr>
        <p:txBody>
          <a:bodyPr wrap="square" rtlCol="0">
            <a:spAutoFit/>
          </a:bodyPr>
          <a:lstStyle/>
          <a:p>
            <a:r>
              <a:rPr lang="en-US" dirty="0"/>
              <a:t>Testing results </a:t>
            </a:r>
          </a:p>
        </p:txBody>
      </p:sp>
      <p:graphicFrame>
        <p:nvGraphicFramePr>
          <p:cNvPr id="26" name="Table 25">
            <a:extLst>
              <a:ext uri="{FF2B5EF4-FFF2-40B4-BE49-F238E27FC236}">
                <a16:creationId xmlns:a16="http://schemas.microsoft.com/office/drawing/2014/main" id="{791FF120-BDF3-6100-7CD7-647D37E0FD7E}"/>
              </a:ext>
            </a:extLst>
          </p:cNvPr>
          <p:cNvGraphicFramePr>
            <a:graphicFrameLocks noGrp="1"/>
          </p:cNvGraphicFramePr>
          <p:nvPr>
            <p:extLst>
              <p:ext uri="{D42A27DB-BD31-4B8C-83A1-F6EECF244321}">
                <p14:modId xmlns:p14="http://schemas.microsoft.com/office/powerpoint/2010/main" val="896319196"/>
              </p:ext>
            </p:extLst>
          </p:nvPr>
        </p:nvGraphicFramePr>
        <p:xfrm>
          <a:off x="1405053" y="2913036"/>
          <a:ext cx="6333892" cy="1323744"/>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441248">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441248">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cxnSp>
        <p:nvCxnSpPr>
          <p:cNvPr id="11" name="Straight Arrow Connector 10">
            <a:extLst>
              <a:ext uri="{FF2B5EF4-FFF2-40B4-BE49-F238E27FC236}">
                <a16:creationId xmlns:a16="http://schemas.microsoft.com/office/drawing/2014/main" id="{8D6925EE-4E69-DDA9-D5CB-2CA4968AC031}"/>
              </a:ext>
            </a:extLst>
          </p:cNvPr>
          <p:cNvCxnSpPr>
            <a:cxnSpLocks/>
          </p:cNvCxnSpPr>
          <p:nvPr/>
        </p:nvCxnSpPr>
        <p:spPr>
          <a:xfrm>
            <a:off x="5508703" y="2230415"/>
            <a:ext cx="2505307"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2CF88A2-611D-275D-AC6B-CAA659887CE9}"/>
              </a:ext>
            </a:extLst>
          </p:cNvPr>
          <p:cNvCxnSpPr>
            <a:cxnSpLocks/>
          </p:cNvCxnSpPr>
          <p:nvPr/>
        </p:nvCxnSpPr>
        <p:spPr>
          <a:xfrm flipV="1">
            <a:off x="5508703" y="818905"/>
            <a:ext cx="0" cy="141992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7BEA414-C48B-F79F-EF89-D408DEED1BA0}"/>
              </a:ext>
            </a:extLst>
          </p:cNvPr>
          <p:cNvCxnSpPr/>
          <p:nvPr/>
        </p:nvCxnSpPr>
        <p:spPr>
          <a:xfrm flipV="1">
            <a:off x="5508703" y="1100254"/>
            <a:ext cx="2096429" cy="1130161"/>
          </a:xfrm>
          <a:prstGeom prst="line">
            <a:avLst/>
          </a:prstGeom>
          <a:ln w="1905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0C285B35-311B-9557-B224-362A555918E2}"/>
              </a:ext>
            </a:extLst>
          </p:cNvPr>
          <p:cNvCxnSpPr>
            <a:cxnSpLocks/>
          </p:cNvCxnSpPr>
          <p:nvPr/>
        </p:nvCxnSpPr>
        <p:spPr>
          <a:xfrm flipV="1">
            <a:off x="5568176" y="833284"/>
            <a:ext cx="1925443" cy="10768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62D979EA-544B-1CD7-52FD-8DEE2B6458A6}"/>
              </a:ext>
            </a:extLst>
          </p:cNvPr>
          <p:cNvCxnSpPr>
            <a:cxnSpLocks/>
          </p:cNvCxnSpPr>
          <p:nvPr/>
        </p:nvCxnSpPr>
        <p:spPr>
          <a:xfrm flipV="1">
            <a:off x="6088567" y="1162025"/>
            <a:ext cx="1925443" cy="10768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2BB49DE0-ED1F-BA02-9398-6D2D62E9154A}"/>
              </a:ext>
            </a:extLst>
          </p:cNvPr>
          <p:cNvSpPr txBox="1"/>
          <p:nvPr/>
        </p:nvSpPr>
        <p:spPr>
          <a:xfrm>
            <a:off x="5508702" y="1063908"/>
            <a:ext cx="1402078" cy="307777"/>
          </a:xfrm>
          <a:prstGeom prst="rect">
            <a:avLst/>
          </a:prstGeom>
          <a:noFill/>
        </p:spPr>
        <p:txBody>
          <a:bodyPr wrap="square" rtlCol="0">
            <a:spAutoFit/>
          </a:bodyPr>
          <a:lstStyle/>
          <a:p>
            <a:r>
              <a:rPr lang="en-US" dirty="0">
                <a:solidFill>
                  <a:srgbClr val="00B050"/>
                </a:solidFill>
              </a:rPr>
              <a:t>I am happy</a:t>
            </a:r>
          </a:p>
        </p:txBody>
      </p:sp>
      <p:sp>
        <p:nvSpPr>
          <p:cNvPr id="10" name="TextBox 9">
            <a:extLst>
              <a:ext uri="{FF2B5EF4-FFF2-40B4-BE49-F238E27FC236}">
                <a16:creationId xmlns:a16="http://schemas.microsoft.com/office/drawing/2014/main" id="{AE96F132-3B28-0A44-1CD9-5ED85019C310}"/>
              </a:ext>
            </a:extLst>
          </p:cNvPr>
          <p:cNvSpPr txBox="1"/>
          <p:nvPr/>
        </p:nvSpPr>
        <p:spPr>
          <a:xfrm>
            <a:off x="6967468" y="1830049"/>
            <a:ext cx="771477" cy="307777"/>
          </a:xfrm>
          <a:prstGeom prst="rect">
            <a:avLst/>
          </a:prstGeom>
          <a:noFill/>
        </p:spPr>
        <p:txBody>
          <a:bodyPr wrap="square" rtlCol="0">
            <a:spAutoFit/>
          </a:bodyPr>
          <a:lstStyle/>
          <a:p>
            <a:r>
              <a:rPr lang="en-US" dirty="0">
                <a:solidFill>
                  <a:srgbClr val="FF0000"/>
                </a:solidFill>
              </a:rPr>
              <a:t>So bad</a:t>
            </a:r>
          </a:p>
        </p:txBody>
      </p:sp>
    </p:spTree>
    <p:extLst>
      <p:ext uri="{BB962C8B-B14F-4D97-AF65-F5344CB8AC3E}">
        <p14:creationId xmlns:p14="http://schemas.microsoft.com/office/powerpoint/2010/main" val="556329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Long Short-Term Memory Model</a:t>
            </a:r>
          </a:p>
        </p:txBody>
      </p:sp>
      <p:sp>
        <p:nvSpPr>
          <p:cNvPr id="6" name="Rectangle: Rounded Corners 5">
            <a:extLst>
              <a:ext uri="{FF2B5EF4-FFF2-40B4-BE49-F238E27FC236}">
                <a16:creationId xmlns:a16="http://schemas.microsoft.com/office/drawing/2014/main" id="{FD650C9C-C16C-1062-16A6-A7E25717120C}"/>
              </a:ext>
            </a:extLst>
          </p:cNvPr>
          <p:cNvSpPr/>
          <p:nvPr/>
        </p:nvSpPr>
        <p:spPr>
          <a:xfrm>
            <a:off x="1154151" y="967329"/>
            <a:ext cx="1449659" cy="160442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647E153-4BEF-8E5D-CD67-469A8D658CC2}"/>
              </a:ext>
            </a:extLst>
          </p:cNvPr>
          <p:cNvSpPr/>
          <p:nvPr/>
        </p:nvSpPr>
        <p:spPr>
          <a:xfrm>
            <a:off x="1273098" y="1035948"/>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6A330AC-5E9E-7F9B-28B6-E80E14629A89}"/>
              </a:ext>
            </a:extLst>
          </p:cNvPr>
          <p:cNvSpPr/>
          <p:nvPr/>
        </p:nvSpPr>
        <p:spPr>
          <a:xfrm>
            <a:off x="1273098" y="1619296"/>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F8AB1C1-77CF-E96A-5694-5CDDEEAF5BE8}"/>
              </a:ext>
            </a:extLst>
          </p:cNvPr>
          <p:cNvSpPr/>
          <p:nvPr/>
        </p:nvSpPr>
        <p:spPr>
          <a:xfrm>
            <a:off x="1273098" y="220264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16" name="Table 16">
            <a:extLst>
              <a:ext uri="{FF2B5EF4-FFF2-40B4-BE49-F238E27FC236}">
                <a16:creationId xmlns:a16="http://schemas.microsoft.com/office/drawing/2014/main" id="{D3C80169-E167-C0DE-66C7-FEDCB7D940B6}"/>
              </a:ext>
            </a:extLst>
          </p:cNvPr>
          <p:cNvGraphicFramePr>
            <a:graphicFrameLocks noGrp="1"/>
          </p:cNvGraphicFramePr>
          <p:nvPr/>
        </p:nvGraphicFramePr>
        <p:xfrm>
          <a:off x="1949605" y="1030759"/>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graphicFrame>
        <p:nvGraphicFramePr>
          <p:cNvPr id="17" name="Table 16">
            <a:extLst>
              <a:ext uri="{FF2B5EF4-FFF2-40B4-BE49-F238E27FC236}">
                <a16:creationId xmlns:a16="http://schemas.microsoft.com/office/drawing/2014/main" id="{7E3488A3-D4FB-44F5-AA06-ACC3D486DF45}"/>
              </a:ext>
            </a:extLst>
          </p:cNvPr>
          <p:cNvGraphicFramePr>
            <a:graphicFrameLocks noGrp="1"/>
          </p:cNvGraphicFramePr>
          <p:nvPr/>
        </p:nvGraphicFramePr>
        <p:xfrm>
          <a:off x="1949605" y="1614107"/>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graphicFrame>
        <p:nvGraphicFramePr>
          <p:cNvPr id="29" name="Table 16">
            <a:extLst>
              <a:ext uri="{FF2B5EF4-FFF2-40B4-BE49-F238E27FC236}">
                <a16:creationId xmlns:a16="http://schemas.microsoft.com/office/drawing/2014/main" id="{9540EB08-8257-85ED-A4B2-D5BE1526A7F0}"/>
              </a:ext>
            </a:extLst>
          </p:cNvPr>
          <p:cNvGraphicFramePr>
            <a:graphicFrameLocks noGrp="1"/>
          </p:cNvGraphicFramePr>
          <p:nvPr/>
        </p:nvGraphicFramePr>
        <p:xfrm>
          <a:off x="1949605" y="2192267"/>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cxnSp>
        <p:nvCxnSpPr>
          <p:cNvPr id="46" name="Straight Arrow Connector 45">
            <a:extLst>
              <a:ext uri="{FF2B5EF4-FFF2-40B4-BE49-F238E27FC236}">
                <a16:creationId xmlns:a16="http://schemas.microsoft.com/office/drawing/2014/main" id="{8B10BDDE-ACC7-3B3D-B2E4-3E479E91B7A1}"/>
              </a:ext>
            </a:extLst>
          </p:cNvPr>
          <p:cNvCxnSpPr>
            <a:stCxn id="10" idx="6"/>
            <a:endCxn id="16" idx="1"/>
          </p:cNvCxnSpPr>
          <p:nvPr/>
        </p:nvCxnSpPr>
        <p:spPr>
          <a:xfrm flipV="1">
            <a:off x="1577898" y="1184630"/>
            <a:ext cx="3717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D3AE5F7-9709-551C-21F7-BAC5B7D4C940}"/>
              </a:ext>
            </a:extLst>
          </p:cNvPr>
          <p:cNvCxnSpPr>
            <a:stCxn id="12" idx="6"/>
            <a:endCxn id="17" idx="1"/>
          </p:cNvCxnSpPr>
          <p:nvPr/>
        </p:nvCxnSpPr>
        <p:spPr>
          <a:xfrm flipV="1">
            <a:off x="1577898" y="1767978"/>
            <a:ext cx="3717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C6F667-86FF-DBE4-07C5-099F11098382}"/>
              </a:ext>
            </a:extLst>
          </p:cNvPr>
          <p:cNvCxnSpPr>
            <a:stCxn id="14" idx="6"/>
            <a:endCxn id="29" idx="1"/>
          </p:cNvCxnSpPr>
          <p:nvPr/>
        </p:nvCxnSpPr>
        <p:spPr>
          <a:xfrm flipV="1">
            <a:off x="1577898" y="2346138"/>
            <a:ext cx="371707" cy="5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76628235-8768-F30B-2206-016FE5AAD03E}"/>
              </a:ext>
            </a:extLst>
          </p:cNvPr>
          <p:cNvSpPr/>
          <p:nvPr/>
        </p:nvSpPr>
        <p:spPr>
          <a:xfrm>
            <a:off x="3923370" y="800105"/>
            <a:ext cx="1449659" cy="2015234"/>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60">
            <a:extLst>
              <a:ext uri="{FF2B5EF4-FFF2-40B4-BE49-F238E27FC236}">
                <a16:creationId xmlns:a16="http://schemas.microsoft.com/office/drawing/2014/main" id="{921BCC8F-0B5D-74CB-9224-5E96E1DEDD1C}"/>
              </a:ext>
            </a:extLst>
          </p:cNvPr>
          <p:cNvGraphicFramePr>
            <a:graphicFrameLocks noGrp="1"/>
          </p:cNvGraphicFramePr>
          <p:nvPr/>
        </p:nvGraphicFramePr>
        <p:xfrm>
          <a:off x="2977376" y="857527"/>
          <a:ext cx="349405" cy="1820900"/>
        </p:xfrm>
        <a:graphic>
          <a:graphicData uri="http://schemas.openxmlformats.org/drawingml/2006/table">
            <a:tbl>
              <a:tblPr firstRow="1" bandRow="1"/>
              <a:tblGrid>
                <a:gridCol w="349405">
                  <a:extLst>
                    <a:ext uri="{9D8B030D-6E8A-4147-A177-3AD203B41FA5}">
                      <a16:colId xmlns:a16="http://schemas.microsoft.com/office/drawing/2014/main" val="4234823771"/>
                    </a:ext>
                  </a:extLst>
                </a:gridCol>
              </a:tblGrid>
              <a:tr h="364180">
                <a:tc>
                  <a:txBody>
                    <a:bodyPr/>
                    <a:lstStyle/>
                    <a:p>
                      <a:endParaRPr lang="en-US"/>
                    </a:p>
                  </a:txBody>
                  <a:tcPr/>
                </a:tc>
                <a:extLst>
                  <a:ext uri="{0D108BD9-81ED-4DB2-BD59-A6C34878D82A}">
                    <a16:rowId xmlns:a16="http://schemas.microsoft.com/office/drawing/2014/main" val="2107175009"/>
                  </a:ext>
                </a:extLst>
              </a:tr>
              <a:tr h="364180">
                <a:tc>
                  <a:txBody>
                    <a:bodyPr/>
                    <a:lstStyle/>
                    <a:p>
                      <a:endParaRPr lang="en-US"/>
                    </a:p>
                  </a:txBody>
                  <a:tcPr/>
                </a:tc>
                <a:extLst>
                  <a:ext uri="{0D108BD9-81ED-4DB2-BD59-A6C34878D82A}">
                    <a16:rowId xmlns:a16="http://schemas.microsoft.com/office/drawing/2014/main" val="2800857621"/>
                  </a:ext>
                </a:extLst>
              </a:tr>
              <a:tr h="364180">
                <a:tc>
                  <a:txBody>
                    <a:bodyPr/>
                    <a:lstStyle/>
                    <a:p>
                      <a:endParaRPr lang="en-US" dirty="0"/>
                    </a:p>
                  </a:txBody>
                  <a:tcPr/>
                </a:tc>
                <a:extLst>
                  <a:ext uri="{0D108BD9-81ED-4DB2-BD59-A6C34878D82A}">
                    <a16:rowId xmlns:a16="http://schemas.microsoft.com/office/drawing/2014/main" val="672914044"/>
                  </a:ext>
                </a:extLst>
              </a:tr>
              <a:tr h="364180">
                <a:tc>
                  <a:txBody>
                    <a:bodyPr/>
                    <a:lstStyle/>
                    <a:p>
                      <a:endParaRPr lang="en-US" dirty="0"/>
                    </a:p>
                  </a:txBody>
                  <a:tcPr/>
                </a:tc>
                <a:extLst>
                  <a:ext uri="{0D108BD9-81ED-4DB2-BD59-A6C34878D82A}">
                    <a16:rowId xmlns:a16="http://schemas.microsoft.com/office/drawing/2014/main" val="2485635536"/>
                  </a:ext>
                </a:extLst>
              </a:tr>
              <a:tr h="364180">
                <a:tc>
                  <a:txBody>
                    <a:bodyPr/>
                    <a:lstStyle/>
                    <a:p>
                      <a:endParaRPr lang="en-US" dirty="0"/>
                    </a:p>
                  </a:txBody>
                  <a:tcPr/>
                </a:tc>
                <a:extLst>
                  <a:ext uri="{0D108BD9-81ED-4DB2-BD59-A6C34878D82A}">
                    <a16:rowId xmlns:a16="http://schemas.microsoft.com/office/drawing/2014/main" val="3541499241"/>
                  </a:ext>
                </a:extLst>
              </a:tr>
            </a:tbl>
          </a:graphicData>
        </a:graphic>
      </p:graphicFrame>
      <p:cxnSp>
        <p:nvCxnSpPr>
          <p:cNvPr id="62" name="Straight Arrow Connector 61">
            <a:extLst>
              <a:ext uri="{FF2B5EF4-FFF2-40B4-BE49-F238E27FC236}">
                <a16:creationId xmlns:a16="http://schemas.microsoft.com/office/drawing/2014/main" id="{78CC6C03-7E8A-B67E-C78F-6A2972B20473}"/>
              </a:ext>
            </a:extLst>
          </p:cNvPr>
          <p:cNvCxnSpPr>
            <a:cxnSpLocks/>
            <a:stCxn id="6" idx="3"/>
            <a:endCxn id="60" idx="1"/>
          </p:cNvCxnSpPr>
          <p:nvPr/>
        </p:nvCxnSpPr>
        <p:spPr>
          <a:xfrm flipV="1">
            <a:off x="2603810" y="1767977"/>
            <a:ext cx="373566" cy="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C6B9390F-561B-7CA8-3989-7E51E8BC2EFE}"/>
              </a:ext>
            </a:extLst>
          </p:cNvPr>
          <p:cNvSpPr/>
          <p:nvPr/>
        </p:nvSpPr>
        <p:spPr>
          <a:xfrm>
            <a:off x="4376512" y="882679"/>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h1</a:t>
            </a:r>
          </a:p>
        </p:txBody>
      </p:sp>
      <p:sp>
        <p:nvSpPr>
          <p:cNvPr id="66" name="Rectangle: Rounded Corners 65">
            <a:extLst>
              <a:ext uri="{FF2B5EF4-FFF2-40B4-BE49-F238E27FC236}">
                <a16:creationId xmlns:a16="http://schemas.microsoft.com/office/drawing/2014/main" id="{9781F847-52F3-6586-D8E0-1C19DBF8014E}"/>
              </a:ext>
            </a:extLst>
          </p:cNvPr>
          <p:cNvSpPr/>
          <p:nvPr/>
        </p:nvSpPr>
        <p:spPr>
          <a:xfrm>
            <a:off x="4376512" y="1257386"/>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h2</a:t>
            </a:r>
          </a:p>
        </p:txBody>
      </p:sp>
      <p:sp>
        <p:nvSpPr>
          <p:cNvPr id="68" name="Rectangle: Rounded Corners 67">
            <a:extLst>
              <a:ext uri="{FF2B5EF4-FFF2-40B4-BE49-F238E27FC236}">
                <a16:creationId xmlns:a16="http://schemas.microsoft.com/office/drawing/2014/main" id="{717D155A-33D0-93B4-4726-8C46F9C95134}"/>
              </a:ext>
            </a:extLst>
          </p:cNvPr>
          <p:cNvSpPr/>
          <p:nvPr/>
        </p:nvSpPr>
        <p:spPr>
          <a:xfrm>
            <a:off x="4376512" y="2017354"/>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h4</a:t>
            </a:r>
          </a:p>
        </p:txBody>
      </p:sp>
      <p:sp>
        <p:nvSpPr>
          <p:cNvPr id="81" name="Rectangle: Rounded Corners 80">
            <a:extLst>
              <a:ext uri="{FF2B5EF4-FFF2-40B4-BE49-F238E27FC236}">
                <a16:creationId xmlns:a16="http://schemas.microsoft.com/office/drawing/2014/main" id="{B954F892-FCBA-9D47-FBA5-6CD0085DBEAF}"/>
              </a:ext>
            </a:extLst>
          </p:cNvPr>
          <p:cNvSpPr/>
          <p:nvPr/>
        </p:nvSpPr>
        <p:spPr>
          <a:xfrm>
            <a:off x="4376512" y="1637370"/>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h3</a:t>
            </a:r>
          </a:p>
        </p:txBody>
      </p:sp>
      <p:sp>
        <p:nvSpPr>
          <p:cNvPr id="96" name="Rectangle: Rounded Corners 95">
            <a:extLst>
              <a:ext uri="{FF2B5EF4-FFF2-40B4-BE49-F238E27FC236}">
                <a16:creationId xmlns:a16="http://schemas.microsoft.com/office/drawing/2014/main" id="{43C9C8E3-1B9A-E095-4D39-1F5A318B6679}"/>
              </a:ext>
            </a:extLst>
          </p:cNvPr>
          <p:cNvSpPr/>
          <p:nvPr/>
        </p:nvSpPr>
        <p:spPr>
          <a:xfrm>
            <a:off x="4376512" y="2398002"/>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h5</a:t>
            </a:r>
          </a:p>
        </p:txBody>
      </p:sp>
      <p:cxnSp>
        <p:nvCxnSpPr>
          <p:cNvPr id="98" name="Straight Arrow Connector 97">
            <a:extLst>
              <a:ext uri="{FF2B5EF4-FFF2-40B4-BE49-F238E27FC236}">
                <a16:creationId xmlns:a16="http://schemas.microsoft.com/office/drawing/2014/main" id="{49712094-E2B3-ECA5-B7FC-4921D032C090}"/>
              </a:ext>
            </a:extLst>
          </p:cNvPr>
          <p:cNvCxnSpPr>
            <a:endCxn id="65" idx="1"/>
          </p:cNvCxnSpPr>
          <p:nvPr/>
        </p:nvCxnSpPr>
        <p:spPr>
          <a:xfrm flipV="1">
            <a:off x="3326781" y="1024919"/>
            <a:ext cx="1049731" cy="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C863A9E-C40A-1BC1-9E2B-3DE5DA9E163A}"/>
              </a:ext>
            </a:extLst>
          </p:cNvPr>
          <p:cNvCxnSpPr>
            <a:cxnSpLocks/>
            <a:endCxn id="66" idx="1"/>
          </p:cNvCxnSpPr>
          <p:nvPr/>
        </p:nvCxnSpPr>
        <p:spPr>
          <a:xfrm>
            <a:off x="3326781" y="1399626"/>
            <a:ext cx="1049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61169B9-1BF7-AA79-FA36-8ABE2758F7DF}"/>
              </a:ext>
            </a:extLst>
          </p:cNvPr>
          <p:cNvCxnSpPr>
            <a:endCxn id="81" idx="1"/>
          </p:cNvCxnSpPr>
          <p:nvPr/>
        </p:nvCxnSpPr>
        <p:spPr>
          <a:xfrm>
            <a:off x="3326781" y="1779610"/>
            <a:ext cx="1049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87FE12D-D734-C9D4-F6E8-6E135D5EA6D0}"/>
              </a:ext>
            </a:extLst>
          </p:cNvPr>
          <p:cNvCxnSpPr>
            <a:endCxn id="68" idx="1"/>
          </p:cNvCxnSpPr>
          <p:nvPr/>
        </p:nvCxnSpPr>
        <p:spPr>
          <a:xfrm>
            <a:off x="3326781" y="2159594"/>
            <a:ext cx="1049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A0CC1E3-EA07-7567-01D7-7FDC2BF46EA2}"/>
              </a:ext>
            </a:extLst>
          </p:cNvPr>
          <p:cNvCxnSpPr>
            <a:cxnSpLocks/>
            <a:endCxn id="96" idx="1"/>
          </p:cNvCxnSpPr>
          <p:nvPr/>
        </p:nvCxnSpPr>
        <p:spPr>
          <a:xfrm>
            <a:off x="3326781" y="2539578"/>
            <a:ext cx="1049731" cy="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978872DA-81EF-0DDA-E37F-B918015ED186}"/>
              </a:ext>
            </a:extLst>
          </p:cNvPr>
          <p:cNvSpPr/>
          <p:nvPr/>
        </p:nvSpPr>
        <p:spPr>
          <a:xfrm>
            <a:off x="6268381" y="863367"/>
            <a:ext cx="1449659" cy="187331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a:extLst>
              <a:ext uri="{FF2B5EF4-FFF2-40B4-BE49-F238E27FC236}">
                <a16:creationId xmlns:a16="http://schemas.microsoft.com/office/drawing/2014/main" id="{3B83FFBC-B846-4EAB-983B-79E3215D3C73}"/>
              </a:ext>
            </a:extLst>
          </p:cNvPr>
          <p:cNvCxnSpPr>
            <a:cxnSpLocks/>
            <a:stCxn id="59" idx="3"/>
            <a:endCxn id="116" idx="1"/>
          </p:cNvCxnSpPr>
          <p:nvPr/>
        </p:nvCxnSpPr>
        <p:spPr>
          <a:xfrm flipV="1">
            <a:off x="5373029" y="1800026"/>
            <a:ext cx="895352" cy="7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5475EA41-EF2C-C36D-EED1-A2B31A579463}"/>
              </a:ext>
            </a:extLst>
          </p:cNvPr>
          <p:cNvSpPr/>
          <p:nvPr/>
        </p:nvSpPr>
        <p:spPr>
          <a:xfrm>
            <a:off x="6472986" y="95045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20" name="Oval 119">
            <a:extLst>
              <a:ext uri="{FF2B5EF4-FFF2-40B4-BE49-F238E27FC236}">
                <a16:creationId xmlns:a16="http://schemas.microsoft.com/office/drawing/2014/main" id="{36E40513-258C-CCE6-569D-7DE7357D7770}"/>
              </a:ext>
            </a:extLst>
          </p:cNvPr>
          <p:cNvSpPr/>
          <p:nvPr/>
        </p:nvSpPr>
        <p:spPr>
          <a:xfrm>
            <a:off x="6472986" y="139055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21" name="Oval 120">
            <a:extLst>
              <a:ext uri="{FF2B5EF4-FFF2-40B4-BE49-F238E27FC236}">
                <a16:creationId xmlns:a16="http://schemas.microsoft.com/office/drawing/2014/main" id="{8F274DC4-7685-D4C1-F0E9-11F49A9F8BCB}"/>
              </a:ext>
            </a:extLst>
          </p:cNvPr>
          <p:cNvSpPr/>
          <p:nvPr/>
        </p:nvSpPr>
        <p:spPr>
          <a:xfrm>
            <a:off x="6475068" y="1868671"/>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22" name="Oval 121">
            <a:extLst>
              <a:ext uri="{FF2B5EF4-FFF2-40B4-BE49-F238E27FC236}">
                <a16:creationId xmlns:a16="http://schemas.microsoft.com/office/drawing/2014/main" id="{77BB6AB1-4060-8BCA-0466-B54DA8017176}"/>
              </a:ext>
            </a:extLst>
          </p:cNvPr>
          <p:cNvSpPr/>
          <p:nvPr/>
        </p:nvSpPr>
        <p:spPr>
          <a:xfrm>
            <a:off x="6473900" y="2377591"/>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2B1C6BB4-7DF8-0760-8025-0DB39AB8A980}"/>
                  </a:ext>
                </a:extLst>
              </p:cNvPr>
              <p:cNvSpPr/>
              <p:nvPr/>
            </p:nvSpPr>
            <p:spPr>
              <a:xfrm>
                <a:off x="7253274" y="139055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𝜎</m:t>
                      </m:r>
                    </m:oMath>
                  </m:oMathPara>
                </a14:m>
                <a:endParaRPr lang="en-US" dirty="0">
                  <a:solidFill>
                    <a:schemeClr val="bg1"/>
                  </a:solidFill>
                </a:endParaRPr>
              </a:p>
            </p:txBody>
          </p:sp>
        </mc:Choice>
        <mc:Fallback xmlns="">
          <p:sp>
            <p:nvSpPr>
              <p:cNvPr id="123" name="Oval 122">
                <a:extLst>
                  <a:ext uri="{FF2B5EF4-FFF2-40B4-BE49-F238E27FC236}">
                    <a16:creationId xmlns:a16="http://schemas.microsoft.com/office/drawing/2014/main" id="{2B1C6BB4-7DF8-0760-8025-0DB39AB8A980}"/>
                  </a:ext>
                </a:extLst>
              </p:cNvPr>
              <p:cNvSpPr>
                <a:spLocks noRot="1" noChangeAspect="1" noMove="1" noResize="1" noEditPoints="1" noAdjustHandles="1" noChangeArrowheads="1" noChangeShapeType="1" noTextEdit="1"/>
              </p:cNvSpPr>
              <p:nvPr/>
            </p:nvSpPr>
            <p:spPr>
              <a:xfrm>
                <a:off x="7253274" y="1390554"/>
                <a:ext cx="304800" cy="297366"/>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Oval 124">
                <a:extLst>
                  <a:ext uri="{FF2B5EF4-FFF2-40B4-BE49-F238E27FC236}">
                    <a16:creationId xmlns:a16="http://schemas.microsoft.com/office/drawing/2014/main" id="{7441FDAD-16E3-7C48-9CA8-4288A7FBF6A4}"/>
                  </a:ext>
                </a:extLst>
              </p:cNvPr>
              <p:cNvSpPr/>
              <p:nvPr/>
            </p:nvSpPr>
            <p:spPr>
              <a:xfrm>
                <a:off x="7253274" y="1868671"/>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𝜎</m:t>
                      </m:r>
                    </m:oMath>
                  </m:oMathPara>
                </a14:m>
                <a:endParaRPr lang="en-US" dirty="0">
                  <a:solidFill>
                    <a:schemeClr val="bg1"/>
                  </a:solidFill>
                </a:endParaRPr>
              </a:p>
            </p:txBody>
          </p:sp>
        </mc:Choice>
        <mc:Fallback xmlns="">
          <p:sp>
            <p:nvSpPr>
              <p:cNvPr id="125" name="Oval 124">
                <a:extLst>
                  <a:ext uri="{FF2B5EF4-FFF2-40B4-BE49-F238E27FC236}">
                    <a16:creationId xmlns:a16="http://schemas.microsoft.com/office/drawing/2014/main" id="{7441FDAD-16E3-7C48-9CA8-4288A7FBF6A4}"/>
                  </a:ext>
                </a:extLst>
              </p:cNvPr>
              <p:cNvSpPr>
                <a:spLocks noRot="1" noChangeAspect="1" noMove="1" noResize="1" noEditPoints="1" noAdjustHandles="1" noChangeArrowheads="1" noChangeShapeType="1" noTextEdit="1"/>
              </p:cNvSpPr>
              <p:nvPr/>
            </p:nvSpPr>
            <p:spPr>
              <a:xfrm>
                <a:off x="7253274" y="1868671"/>
                <a:ext cx="304800" cy="297366"/>
              </a:xfrm>
              <a:prstGeom prst="ellipse">
                <a:avLst/>
              </a:prstGeom>
              <a:blipFill>
                <a:blip r:embed="rId3"/>
                <a:stretch>
                  <a:fillRect/>
                </a:stretch>
              </a:blipFill>
            </p:spPr>
            <p:txBody>
              <a:bodyPr/>
              <a:lstStyle/>
              <a:p>
                <a:r>
                  <a:rPr lang="en-US">
                    <a:noFill/>
                  </a:rPr>
                  <a:t> </a:t>
                </a:r>
              </a:p>
            </p:txBody>
          </p:sp>
        </mc:Fallback>
      </mc:AlternateContent>
      <p:cxnSp>
        <p:nvCxnSpPr>
          <p:cNvPr id="127" name="Straight Arrow Connector 126">
            <a:extLst>
              <a:ext uri="{FF2B5EF4-FFF2-40B4-BE49-F238E27FC236}">
                <a16:creationId xmlns:a16="http://schemas.microsoft.com/office/drawing/2014/main" id="{9318F6DC-1C65-8B6F-43DB-3F6975CC7C35}"/>
              </a:ext>
            </a:extLst>
          </p:cNvPr>
          <p:cNvCxnSpPr>
            <a:stCxn id="119" idx="5"/>
            <a:endCxn id="123" idx="2"/>
          </p:cNvCxnSpPr>
          <p:nvPr/>
        </p:nvCxnSpPr>
        <p:spPr>
          <a:xfrm>
            <a:off x="6733149" y="1204272"/>
            <a:ext cx="520125" cy="334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AB460FE-7781-4A1A-08FF-32F839EE8006}"/>
              </a:ext>
            </a:extLst>
          </p:cNvPr>
          <p:cNvCxnSpPr>
            <a:stCxn id="120" idx="6"/>
            <a:endCxn id="123" idx="2"/>
          </p:cNvCxnSpPr>
          <p:nvPr/>
        </p:nvCxnSpPr>
        <p:spPr>
          <a:xfrm>
            <a:off x="6777786" y="1539237"/>
            <a:ext cx="475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F9B5B00-4E62-1926-4FF2-BA07677B84EF}"/>
              </a:ext>
            </a:extLst>
          </p:cNvPr>
          <p:cNvCxnSpPr>
            <a:stCxn id="121" idx="6"/>
          </p:cNvCxnSpPr>
          <p:nvPr/>
        </p:nvCxnSpPr>
        <p:spPr>
          <a:xfrm flipV="1">
            <a:off x="6779868" y="1539237"/>
            <a:ext cx="473406" cy="47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401C6AD3-11A9-0C94-0535-CB1E6FFCFDBC}"/>
              </a:ext>
            </a:extLst>
          </p:cNvPr>
          <p:cNvCxnSpPr>
            <a:stCxn id="122" idx="6"/>
            <a:endCxn id="123" idx="2"/>
          </p:cNvCxnSpPr>
          <p:nvPr/>
        </p:nvCxnSpPr>
        <p:spPr>
          <a:xfrm flipV="1">
            <a:off x="6778700" y="1539237"/>
            <a:ext cx="474574" cy="987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BABE901-C97C-6613-5089-91E384464C83}"/>
              </a:ext>
            </a:extLst>
          </p:cNvPr>
          <p:cNvCxnSpPr>
            <a:stCxn id="120" idx="6"/>
            <a:endCxn id="125" idx="2"/>
          </p:cNvCxnSpPr>
          <p:nvPr/>
        </p:nvCxnSpPr>
        <p:spPr>
          <a:xfrm>
            <a:off x="6777786" y="1539237"/>
            <a:ext cx="475488" cy="47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F15012F-8CB4-B019-25DF-1B0724E298F1}"/>
              </a:ext>
            </a:extLst>
          </p:cNvPr>
          <p:cNvCxnSpPr>
            <a:cxnSpLocks/>
            <a:stCxn id="119" idx="5"/>
            <a:endCxn id="125" idx="2"/>
          </p:cNvCxnSpPr>
          <p:nvPr/>
        </p:nvCxnSpPr>
        <p:spPr>
          <a:xfrm>
            <a:off x="6733149" y="1204272"/>
            <a:ext cx="520125" cy="813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5F21460-C34F-576A-E804-7B8B36873A42}"/>
              </a:ext>
            </a:extLst>
          </p:cNvPr>
          <p:cNvCxnSpPr>
            <a:stCxn id="121" idx="6"/>
            <a:endCxn id="125" idx="2"/>
          </p:cNvCxnSpPr>
          <p:nvPr/>
        </p:nvCxnSpPr>
        <p:spPr>
          <a:xfrm>
            <a:off x="6779868" y="2017354"/>
            <a:ext cx="473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2C32863-F1FB-E179-34E9-178B323CD831}"/>
              </a:ext>
            </a:extLst>
          </p:cNvPr>
          <p:cNvCxnSpPr>
            <a:stCxn id="122" idx="6"/>
            <a:endCxn id="125" idx="2"/>
          </p:cNvCxnSpPr>
          <p:nvPr/>
        </p:nvCxnSpPr>
        <p:spPr>
          <a:xfrm flipV="1">
            <a:off x="6778700" y="2017354"/>
            <a:ext cx="474574" cy="50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A2325B3-C1BA-6C03-F12E-1437CDD85675}"/>
              </a:ext>
            </a:extLst>
          </p:cNvPr>
          <p:cNvCxnSpPr>
            <a:stCxn id="123" idx="6"/>
          </p:cNvCxnSpPr>
          <p:nvPr/>
        </p:nvCxnSpPr>
        <p:spPr>
          <a:xfrm>
            <a:off x="7558074" y="1539237"/>
            <a:ext cx="638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DF6DC10-7D99-43E5-FB32-168365A9E814}"/>
              </a:ext>
            </a:extLst>
          </p:cNvPr>
          <p:cNvCxnSpPr>
            <a:stCxn id="125" idx="6"/>
          </p:cNvCxnSpPr>
          <p:nvPr/>
        </p:nvCxnSpPr>
        <p:spPr>
          <a:xfrm>
            <a:off x="7558074" y="2017354"/>
            <a:ext cx="686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CE0D5ED4-8F54-272B-FBF1-03244BB57F55}"/>
              </a:ext>
            </a:extLst>
          </p:cNvPr>
          <p:cNvSpPr txBox="1"/>
          <p:nvPr/>
        </p:nvSpPr>
        <p:spPr>
          <a:xfrm>
            <a:off x="1273098" y="2640369"/>
            <a:ext cx="1167161" cy="307777"/>
          </a:xfrm>
          <a:prstGeom prst="rect">
            <a:avLst/>
          </a:prstGeom>
          <a:noFill/>
        </p:spPr>
        <p:txBody>
          <a:bodyPr wrap="square" rtlCol="0">
            <a:spAutoFit/>
          </a:bodyPr>
          <a:lstStyle/>
          <a:p>
            <a:r>
              <a:rPr lang="en-US" dirty="0"/>
              <a:t>Embedding</a:t>
            </a:r>
          </a:p>
        </p:txBody>
      </p:sp>
      <p:sp>
        <p:nvSpPr>
          <p:cNvPr id="155" name="TextBox 154">
            <a:extLst>
              <a:ext uri="{FF2B5EF4-FFF2-40B4-BE49-F238E27FC236}">
                <a16:creationId xmlns:a16="http://schemas.microsoft.com/office/drawing/2014/main" id="{9FAFBA26-1D6D-1736-F055-A0D12DEC7FAC}"/>
              </a:ext>
            </a:extLst>
          </p:cNvPr>
          <p:cNvSpPr txBox="1"/>
          <p:nvPr/>
        </p:nvSpPr>
        <p:spPr>
          <a:xfrm>
            <a:off x="2875158" y="2736685"/>
            <a:ext cx="751962" cy="307777"/>
          </a:xfrm>
          <a:prstGeom prst="rect">
            <a:avLst/>
          </a:prstGeom>
          <a:noFill/>
        </p:spPr>
        <p:txBody>
          <a:bodyPr wrap="square" rtlCol="0">
            <a:spAutoFit/>
          </a:bodyPr>
          <a:lstStyle/>
          <a:p>
            <a:r>
              <a:rPr lang="en-US" dirty="0"/>
              <a:t>Flatten</a:t>
            </a:r>
          </a:p>
        </p:txBody>
      </p:sp>
      <p:sp>
        <p:nvSpPr>
          <p:cNvPr id="156" name="TextBox 155">
            <a:extLst>
              <a:ext uri="{FF2B5EF4-FFF2-40B4-BE49-F238E27FC236}">
                <a16:creationId xmlns:a16="http://schemas.microsoft.com/office/drawing/2014/main" id="{4B77BC3D-1681-031B-B904-005CC2542875}"/>
              </a:ext>
            </a:extLst>
          </p:cNvPr>
          <p:cNvSpPr txBox="1"/>
          <p:nvPr/>
        </p:nvSpPr>
        <p:spPr>
          <a:xfrm>
            <a:off x="4272218" y="2816453"/>
            <a:ext cx="751962" cy="307777"/>
          </a:xfrm>
          <a:prstGeom prst="rect">
            <a:avLst/>
          </a:prstGeom>
          <a:noFill/>
        </p:spPr>
        <p:txBody>
          <a:bodyPr wrap="square" rtlCol="0">
            <a:spAutoFit/>
          </a:bodyPr>
          <a:lstStyle/>
          <a:p>
            <a:r>
              <a:rPr lang="en-US" dirty="0"/>
              <a:t>LSTM</a:t>
            </a:r>
          </a:p>
        </p:txBody>
      </p:sp>
      <p:sp>
        <p:nvSpPr>
          <p:cNvPr id="164" name="TextBox 163">
            <a:extLst>
              <a:ext uri="{FF2B5EF4-FFF2-40B4-BE49-F238E27FC236}">
                <a16:creationId xmlns:a16="http://schemas.microsoft.com/office/drawing/2014/main" id="{EEB0C255-A053-3DEF-427D-D5260176BD94}"/>
              </a:ext>
            </a:extLst>
          </p:cNvPr>
          <p:cNvSpPr txBox="1"/>
          <p:nvPr/>
        </p:nvSpPr>
        <p:spPr>
          <a:xfrm>
            <a:off x="6702184" y="2740199"/>
            <a:ext cx="582051" cy="307777"/>
          </a:xfrm>
          <a:prstGeom prst="rect">
            <a:avLst/>
          </a:prstGeom>
          <a:noFill/>
        </p:spPr>
        <p:txBody>
          <a:bodyPr wrap="square" rtlCol="0">
            <a:spAutoFit/>
          </a:bodyPr>
          <a:lstStyle/>
          <a:p>
            <a:r>
              <a:rPr lang="en-US" dirty="0"/>
              <a:t>ANN</a:t>
            </a:r>
          </a:p>
        </p:txBody>
      </p:sp>
      <p:graphicFrame>
        <p:nvGraphicFramePr>
          <p:cNvPr id="166" name="Table 165">
            <a:extLst>
              <a:ext uri="{FF2B5EF4-FFF2-40B4-BE49-F238E27FC236}">
                <a16:creationId xmlns:a16="http://schemas.microsoft.com/office/drawing/2014/main" id="{D4CF0861-D50E-81A0-9F83-F733D8FB48B9}"/>
              </a:ext>
            </a:extLst>
          </p:cNvPr>
          <p:cNvGraphicFramePr>
            <a:graphicFrameLocks noGrp="1"/>
          </p:cNvGraphicFramePr>
          <p:nvPr/>
        </p:nvGraphicFramePr>
        <p:xfrm>
          <a:off x="1405054" y="3293455"/>
          <a:ext cx="6333892" cy="1162407"/>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387469">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cxnSp>
        <p:nvCxnSpPr>
          <p:cNvPr id="3" name="Straight Connector 2">
            <a:extLst>
              <a:ext uri="{FF2B5EF4-FFF2-40B4-BE49-F238E27FC236}">
                <a16:creationId xmlns:a16="http://schemas.microsoft.com/office/drawing/2014/main" id="{5773B704-D051-7303-4D07-C0BDE322CDDD}"/>
              </a:ext>
            </a:extLst>
          </p:cNvPr>
          <p:cNvCxnSpPr>
            <a:stCxn id="65" idx="2"/>
            <a:endCxn id="66" idx="0"/>
          </p:cNvCxnSpPr>
          <p:nvPr/>
        </p:nvCxnSpPr>
        <p:spPr>
          <a:xfrm>
            <a:off x="4610192" y="1167159"/>
            <a:ext cx="0" cy="9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3BF2CB7-1CFD-0A14-43FD-31AB712FA9EF}"/>
              </a:ext>
            </a:extLst>
          </p:cNvPr>
          <p:cNvCxnSpPr>
            <a:stCxn id="66" idx="2"/>
            <a:endCxn id="81" idx="0"/>
          </p:cNvCxnSpPr>
          <p:nvPr/>
        </p:nvCxnSpPr>
        <p:spPr>
          <a:xfrm>
            <a:off x="4610192" y="1541866"/>
            <a:ext cx="0" cy="9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815CC1-6524-D1E6-EA5D-C0F3CF3DBD31}"/>
              </a:ext>
            </a:extLst>
          </p:cNvPr>
          <p:cNvCxnSpPr>
            <a:stCxn id="81" idx="2"/>
            <a:endCxn id="68" idx="0"/>
          </p:cNvCxnSpPr>
          <p:nvPr/>
        </p:nvCxnSpPr>
        <p:spPr>
          <a:xfrm>
            <a:off x="4610192" y="1921850"/>
            <a:ext cx="0" cy="9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65C0EE-374F-0D1D-E56F-152A37001EAF}"/>
              </a:ext>
            </a:extLst>
          </p:cNvPr>
          <p:cNvCxnSpPr>
            <a:stCxn id="68" idx="2"/>
            <a:endCxn id="96" idx="0"/>
          </p:cNvCxnSpPr>
          <p:nvPr/>
        </p:nvCxnSpPr>
        <p:spPr>
          <a:xfrm>
            <a:off x="4610192" y="2301834"/>
            <a:ext cx="0" cy="96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3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Convolutional Neural Networks Model</a:t>
            </a:r>
          </a:p>
        </p:txBody>
      </p:sp>
      <p:sp>
        <p:nvSpPr>
          <p:cNvPr id="6" name="Rectangle: Rounded Corners 5">
            <a:extLst>
              <a:ext uri="{FF2B5EF4-FFF2-40B4-BE49-F238E27FC236}">
                <a16:creationId xmlns:a16="http://schemas.microsoft.com/office/drawing/2014/main" id="{FD650C9C-C16C-1062-16A6-A7E25717120C}"/>
              </a:ext>
            </a:extLst>
          </p:cNvPr>
          <p:cNvSpPr/>
          <p:nvPr/>
        </p:nvSpPr>
        <p:spPr>
          <a:xfrm>
            <a:off x="1154151" y="967329"/>
            <a:ext cx="1449659" cy="160442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647E153-4BEF-8E5D-CD67-469A8D658CC2}"/>
              </a:ext>
            </a:extLst>
          </p:cNvPr>
          <p:cNvSpPr/>
          <p:nvPr/>
        </p:nvSpPr>
        <p:spPr>
          <a:xfrm>
            <a:off x="1273098" y="1035948"/>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6A330AC-5E9E-7F9B-28B6-E80E14629A89}"/>
              </a:ext>
            </a:extLst>
          </p:cNvPr>
          <p:cNvSpPr/>
          <p:nvPr/>
        </p:nvSpPr>
        <p:spPr>
          <a:xfrm>
            <a:off x="1273098" y="1619296"/>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F8AB1C1-77CF-E96A-5694-5CDDEEAF5BE8}"/>
              </a:ext>
            </a:extLst>
          </p:cNvPr>
          <p:cNvSpPr/>
          <p:nvPr/>
        </p:nvSpPr>
        <p:spPr>
          <a:xfrm>
            <a:off x="1273098" y="220264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16" name="Table 16">
            <a:extLst>
              <a:ext uri="{FF2B5EF4-FFF2-40B4-BE49-F238E27FC236}">
                <a16:creationId xmlns:a16="http://schemas.microsoft.com/office/drawing/2014/main" id="{D3C80169-E167-C0DE-66C7-FEDCB7D940B6}"/>
              </a:ext>
            </a:extLst>
          </p:cNvPr>
          <p:cNvGraphicFramePr>
            <a:graphicFrameLocks noGrp="1"/>
          </p:cNvGraphicFramePr>
          <p:nvPr>
            <p:extLst>
              <p:ext uri="{D42A27DB-BD31-4B8C-83A1-F6EECF244321}">
                <p14:modId xmlns:p14="http://schemas.microsoft.com/office/powerpoint/2010/main" val="1286237902"/>
              </p:ext>
            </p:extLst>
          </p:nvPr>
        </p:nvGraphicFramePr>
        <p:xfrm>
          <a:off x="1949605" y="1030759"/>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graphicFrame>
        <p:nvGraphicFramePr>
          <p:cNvPr id="17" name="Table 16">
            <a:extLst>
              <a:ext uri="{FF2B5EF4-FFF2-40B4-BE49-F238E27FC236}">
                <a16:creationId xmlns:a16="http://schemas.microsoft.com/office/drawing/2014/main" id="{7E3488A3-D4FB-44F5-AA06-ACC3D486DF45}"/>
              </a:ext>
            </a:extLst>
          </p:cNvPr>
          <p:cNvGraphicFramePr>
            <a:graphicFrameLocks noGrp="1"/>
          </p:cNvGraphicFramePr>
          <p:nvPr>
            <p:extLst>
              <p:ext uri="{D42A27DB-BD31-4B8C-83A1-F6EECF244321}">
                <p14:modId xmlns:p14="http://schemas.microsoft.com/office/powerpoint/2010/main" val="1287315919"/>
              </p:ext>
            </p:extLst>
          </p:nvPr>
        </p:nvGraphicFramePr>
        <p:xfrm>
          <a:off x="1949605" y="1614107"/>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graphicFrame>
        <p:nvGraphicFramePr>
          <p:cNvPr id="29" name="Table 16">
            <a:extLst>
              <a:ext uri="{FF2B5EF4-FFF2-40B4-BE49-F238E27FC236}">
                <a16:creationId xmlns:a16="http://schemas.microsoft.com/office/drawing/2014/main" id="{9540EB08-8257-85ED-A4B2-D5BE1526A7F0}"/>
              </a:ext>
            </a:extLst>
          </p:cNvPr>
          <p:cNvGraphicFramePr>
            <a:graphicFrameLocks noGrp="1"/>
          </p:cNvGraphicFramePr>
          <p:nvPr>
            <p:extLst>
              <p:ext uri="{D42A27DB-BD31-4B8C-83A1-F6EECF244321}">
                <p14:modId xmlns:p14="http://schemas.microsoft.com/office/powerpoint/2010/main" val="738341850"/>
              </p:ext>
            </p:extLst>
          </p:nvPr>
        </p:nvGraphicFramePr>
        <p:xfrm>
          <a:off x="1949605" y="2192267"/>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cxnSp>
        <p:nvCxnSpPr>
          <p:cNvPr id="46" name="Straight Arrow Connector 45">
            <a:extLst>
              <a:ext uri="{FF2B5EF4-FFF2-40B4-BE49-F238E27FC236}">
                <a16:creationId xmlns:a16="http://schemas.microsoft.com/office/drawing/2014/main" id="{8B10BDDE-ACC7-3B3D-B2E4-3E479E91B7A1}"/>
              </a:ext>
            </a:extLst>
          </p:cNvPr>
          <p:cNvCxnSpPr>
            <a:stCxn id="10" idx="6"/>
            <a:endCxn id="16" idx="1"/>
          </p:cNvCxnSpPr>
          <p:nvPr/>
        </p:nvCxnSpPr>
        <p:spPr>
          <a:xfrm flipV="1">
            <a:off x="1577898" y="1184630"/>
            <a:ext cx="3717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D3AE5F7-9709-551C-21F7-BAC5B7D4C940}"/>
              </a:ext>
            </a:extLst>
          </p:cNvPr>
          <p:cNvCxnSpPr>
            <a:stCxn id="12" idx="6"/>
            <a:endCxn id="17" idx="1"/>
          </p:cNvCxnSpPr>
          <p:nvPr/>
        </p:nvCxnSpPr>
        <p:spPr>
          <a:xfrm flipV="1">
            <a:off x="1577898" y="1767978"/>
            <a:ext cx="3717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C6F667-86FF-DBE4-07C5-099F11098382}"/>
              </a:ext>
            </a:extLst>
          </p:cNvPr>
          <p:cNvCxnSpPr>
            <a:stCxn id="14" idx="6"/>
            <a:endCxn id="29" idx="1"/>
          </p:cNvCxnSpPr>
          <p:nvPr/>
        </p:nvCxnSpPr>
        <p:spPr>
          <a:xfrm flipV="1">
            <a:off x="1577898" y="2346138"/>
            <a:ext cx="371707" cy="5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0" name="Table 60">
            <a:extLst>
              <a:ext uri="{FF2B5EF4-FFF2-40B4-BE49-F238E27FC236}">
                <a16:creationId xmlns:a16="http://schemas.microsoft.com/office/drawing/2014/main" id="{921BCC8F-0B5D-74CB-9224-5E96E1DEDD1C}"/>
              </a:ext>
            </a:extLst>
          </p:cNvPr>
          <p:cNvGraphicFramePr>
            <a:graphicFrameLocks noGrp="1"/>
          </p:cNvGraphicFramePr>
          <p:nvPr>
            <p:extLst>
              <p:ext uri="{D42A27DB-BD31-4B8C-83A1-F6EECF244321}">
                <p14:modId xmlns:p14="http://schemas.microsoft.com/office/powerpoint/2010/main" val="2167066222"/>
              </p:ext>
            </p:extLst>
          </p:nvPr>
        </p:nvGraphicFramePr>
        <p:xfrm>
          <a:off x="2977376" y="857527"/>
          <a:ext cx="349405" cy="1828800"/>
        </p:xfrm>
        <a:graphic>
          <a:graphicData uri="http://schemas.openxmlformats.org/drawingml/2006/table">
            <a:tbl>
              <a:tblPr firstRow="1" bandRow="1"/>
              <a:tblGrid>
                <a:gridCol w="349405">
                  <a:extLst>
                    <a:ext uri="{9D8B030D-6E8A-4147-A177-3AD203B41FA5}">
                      <a16:colId xmlns:a16="http://schemas.microsoft.com/office/drawing/2014/main" val="4234823771"/>
                    </a:ext>
                  </a:extLst>
                </a:gridCol>
              </a:tblGrid>
              <a:tr h="286500">
                <a:tc>
                  <a:txBody>
                    <a:bodyPr/>
                    <a:lstStyle/>
                    <a:p>
                      <a:endParaRPr lang="en-US" dirty="0"/>
                    </a:p>
                  </a:txBody>
                  <a:tcPr/>
                </a:tc>
                <a:extLst>
                  <a:ext uri="{0D108BD9-81ED-4DB2-BD59-A6C34878D82A}">
                    <a16:rowId xmlns:a16="http://schemas.microsoft.com/office/drawing/2014/main" val="2107175009"/>
                  </a:ext>
                </a:extLst>
              </a:tr>
              <a:tr h="286500">
                <a:tc>
                  <a:txBody>
                    <a:bodyPr/>
                    <a:lstStyle/>
                    <a:p>
                      <a:endParaRPr lang="en-US" dirty="0"/>
                    </a:p>
                  </a:txBody>
                  <a:tcPr/>
                </a:tc>
                <a:extLst>
                  <a:ext uri="{0D108BD9-81ED-4DB2-BD59-A6C34878D82A}">
                    <a16:rowId xmlns:a16="http://schemas.microsoft.com/office/drawing/2014/main" val="2800857621"/>
                  </a:ext>
                </a:extLst>
              </a:tr>
              <a:tr h="286500">
                <a:tc>
                  <a:txBody>
                    <a:bodyPr/>
                    <a:lstStyle/>
                    <a:p>
                      <a:endParaRPr lang="en-US" dirty="0"/>
                    </a:p>
                  </a:txBody>
                  <a:tcPr/>
                </a:tc>
                <a:extLst>
                  <a:ext uri="{0D108BD9-81ED-4DB2-BD59-A6C34878D82A}">
                    <a16:rowId xmlns:a16="http://schemas.microsoft.com/office/drawing/2014/main" val="1466322027"/>
                  </a:ext>
                </a:extLst>
              </a:tr>
              <a:tr h="286500">
                <a:tc>
                  <a:txBody>
                    <a:bodyPr/>
                    <a:lstStyle/>
                    <a:p>
                      <a:endParaRPr lang="en-US" dirty="0"/>
                    </a:p>
                  </a:txBody>
                  <a:tcPr/>
                </a:tc>
                <a:extLst>
                  <a:ext uri="{0D108BD9-81ED-4DB2-BD59-A6C34878D82A}">
                    <a16:rowId xmlns:a16="http://schemas.microsoft.com/office/drawing/2014/main" val="672914044"/>
                  </a:ext>
                </a:extLst>
              </a:tr>
              <a:tr h="286500">
                <a:tc>
                  <a:txBody>
                    <a:bodyPr/>
                    <a:lstStyle/>
                    <a:p>
                      <a:endParaRPr lang="en-US" dirty="0"/>
                    </a:p>
                  </a:txBody>
                  <a:tcPr/>
                </a:tc>
                <a:extLst>
                  <a:ext uri="{0D108BD9-81ED-4DB2-BD59-A6C34878D82A}">
                    <a16:rowId xmlns:a16="http://schemas.microsoft.com/office/drawing/2014/main" val="2485635536"/>
                  </a:ext>
                </a:extLst>
              </a:tr>
              <a:tr h="286500">
                <a:tc>
                  <a:txBody>
                    <a:bodyPr/>
                    <a:lstStyle/>
                    <a:p>
                      <a:endParaRPr lang="en-US" dirty="0"/>
                    </a:p>
                  </a:txBody>
                  <a:tcPr/>
                </a:tc>
                <a:extLst>
                  <a:ext uri="{0D108BD9-81ED-4DB2-BD59-A6C34878D82A}">
                    <a16:rowId xmlns:a16="http://schemas.microsoft.com/office/drawing/2014/main" val="3541499241"/>
                  </a:ext>
                </a:extLst>
              </a:tr>
            </a:tbl>
          </a:graphicData>
        </a:graphic>
      </p:graphicFrame>
      <p:cxnSp>
        <p:nvCxnSpPr>
          <p:cNvPr id="62" name="Straight Arrow Connector 61">
            <a:extLst>
              <a:ext uri="{FF2B5EF4-FFF2-40B4-BE49-F238E27FC236}">
                <a16:creationId xmlns:a16="http://schemas.microsoft.com/office/drawing/2014/main" id="{78CC6C03-7E8A-B67E-C78F-6A2972B20473}"/>
              </a:ext>
            </a:extLst>
          </p:cNvPr>
          <p:cNvCxnSpPr>
            <a:cxnSpLocks/>
            <a:stCxn id="6" idx="3"/>
            <a:endCxn id="60" idx="1"/>
          </p:cNvCxnSpPr>
          <p:nvPr/>
        </p:nvCxnSpPr>
        <p:spPr>
          <a:xfrm>
            <a:off x="2603810" y="1769540"/>
            <a:ext cx="373566" cy="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CE0D5ED4-8F54-272B-FBF1-03244BB57F55}"/>
              </a:ext>
            </a:extLst>
          </p:cNvPr>
          <p:cNvSpPr txBox="1"/>
          <p:nvPr/>
        </p:nvSpPr>
        <p:spPr>
          <a:xfrm>
            <a:off x="1273098" y="2640369"/>
            <a:ext cx="1167161" cy="307777"/>
          </a:xfrm>
          <a:prstGeom prst="rect">
            <a:avLst/>
          </a:prstGeom>
          <a:noFill/>
        </p:spPr>
        <p:txBody>
          <a:bodyPr wrap="square" rtlCol="0">
            <a:spAutoFit/>
          </a:bodyPr>
          <a:lstStyle/>
          <a:p>
            <a:r>
              <a:rPr lang="en-US" dirty="0"/>
              <a:t>Embedding</a:t>
            </a:r>
          </a:p>
        </p:txBody>
      </p:sp>
      <p:sp>
        <p:nvSpPr>
          <p:cNvPr id="155" name="TextBox 154">
            <a:extLst>
              <a:ext uri="{FF2B5EF4-FFF2-40B4-BE49-F238E27FC236}">
                <a16:creationId xmlns:a16="http://schemas.microsoft.com/office/drawing/2014/main" id="{9FAFBA26-1D6D-1736-F055-A0D12DEC7FAC}"/>
              </a:ext>
            </a:extLst>
          </p:cNvPr>
          <p:cNvSpPr txBox="1"/>
          <p:nvPr/>
        </p:nvSpPr>
        <p:spPr>
          <a:xfrm>
            <a:off x="2790593" y="2723859"/>
            <a:ext cx="751962" cy="307777"/>
          </a:xfrm>
          <a:prstGeom prst="rect">
            <a:avLst/>
          </a:prstGeom>
          <a:noFill/>
        </p:spPr>
        <p:txBody>
          <a:bodyPr wrap="square" rtlCol="0">
            <a:spAutoFit/>
          </a:bodyPr>
          <a:lstStyle/>
          <a:p>
            <a:r>
              <a:rPr lang="en-US" dirty="0"/>
              <a:t>Flatten</a:t>
            </a:r>
          </a:p>
        </p:txBody>
      </p:sp>
      <p:graphicFrame>
        <p:nvGraphicFramePr>
          <p:cNvPr id="166" name="Table 165">
            <a:extLst>
              <a:ext uri="{FF2B5EF4-FFF2-40B4-BE49-F238E27FC236}">
                <a16:creationId xmlns:a16="http://schemas.microsoft.com/office/drawing/2014/main" id="{D4CF0861-D50E-81A0-9F83-F733D8FB48B9}"/>
              </a:ext>
            </a:extLst>
          </p:cNvPr>
          <p:cNvGraphicFramePr>
            <a:graphicFrameLocks noGrp="1"/>
          </p:cNvGraphicFramePr>
          <p:nvPr>
            <p:extLst>
              <p:ext uri="{D42A27DB-BD31-4B8C-83A1-F6EECF244321}">
                <p14:modId xmlns:p14="http://schemas.microsoft.com/office/powerpoint/2010/main" val="1051418917"/>
              </p:ext>
            </p:extLst>
          </p:nvPr>
        </p:nvGraphicFramePr>
        <p:xfrm>
          <a:off x="1405054" y="3293455"/>
          <a:ext cx="6333892" cy="1162407"/>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387469">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sp>
        <p:nvSpPr>
          <p:cNvPr id="174" name="Rectangle: Rounded Corners 173">
            <a:extLst>
              <a:ext uri="{FF2B5EF4-FFF2-40B4-BE49-F238E27FC236}">
                <a16:creationId xmlns:a16="http://schemas.microsoft.com/office/drawing/2014/main" id="{1A6F7EB5-1938-4F00-DED8-34B0CEAB196A}"/>
              </a:ext>
            </a:extLst>
          </p:cNvPr>
          <p:cNvSpPr/>
          <p:nvPr/>
        </p:nvSpPr>
        <p:spPr>
          <a:xfrm>
            <a:off x="4114799" y="953515"/>
            <a:ext cx="1069962" cy="162892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4B138E9F-BB36-B28A-F703-F99B4D7F2022}"/>
              </a:ext>
            </a:extLst>
          </p:cNvPr>
          <p:cNvSpPr txBox="1"/>
          <p:nvPr/>
        </p:nvSpPr>
        <p:spPr>
          <a:xfrm>
            <a:off x="4020667" y="2571382"/>
            <a:ext cx="1270662" cy="523220"/>
          </a:xfrm>
          <a:prstGeom prst="rect">
            <a:avLst/>
          </a:prstGeom>
          <a:noFill/>
        </p:spPr>
        <p:txBody>
          <a:bodyPr wrap="square" rtlCol="0">
            <a:spAutoFit/>
          </a:bodyPr>
          <a:lstStyle/>
          <a:p>
            <a:r>
              <a:rPr lang="en-US" dirty="0"/>
              <a:t>Convolutional</a:t>
            </a:r>
          </a:p>
          <a:p>
            <a:r>
              <a:rPr lang="en-US" dirty="0"/>
              <a:t>max pooling </a:t>
            </a:r>
          </a:p>
        </p:txBody>
      </p:sp>
      <p:graphicFrame>
        <p:nvGraphicFramePr>
          <p:cNvPr id="176" name="Table 60">
            <a:extLst>
              <a:ext uri="{FF2B5EF4-FFF2-40B4-BE49-F238E27FC236}">
                <a16:creationId xmlns:a16="http://schemas.microsoft.com/office/drawing/2014/main" id="{609DA241-4F8A-95F8-68E0-298B972686A6}"/>
              </a:ext>
            </a:extLst>
          </p:cNvPr>
          <p:cNvGraphicFramePr>
            <a:graphicFrameLocks noGrp="1"/>
          </p:cNvGraphicFramePr>
          <p:nvPr>
            <p:extLst>
              <p:ext uri="{D42A27DB-BD31-4B8C-83A1-F6EECF244321}">
                <p14:modId xmlns:p14="http://schemas.microsoft.com/office/powerpoint/2010/main" val="2239673487"/>
              </p:ext>
            </p:extLst>
          </p:nvPr>
        </p:nvGraphicFramePr>
        <p:xfrm>
          <a:off x="4475078" y="1161133"/>
          <a:ext cx="349405" cy="1219200"/>
        </p:xfrm>
        <a:graphic>
          <a:graphicData uri="http://schemas.openxmlformats.org/drawingml/2006/table">
            <a:tbl>
              <a:tblPr firstRow="1" bandRow="1"/>
              <a:tblGrid>
                <a:gridCol w="349405">
                  <a:extLst>
                    <a:ext uri="{9D8B030D-6E8A-4147-A177-3AD203B41FA5}">
                      <a16:colId xmlns:a16="http://schemas.microsoft.com/office/drawing/2014/main" val="4234823771"/>
                    </a:ext>
                  </a:extLst>
                </a:gridCol>
              </a:tblGrid>
              <a:tr h="286500">
                <a:tc>
                  <a:txBody>
                    <a:bodyPr/>
                    <a:lstStyle/>
                    <a:p>
                      <a:endParaRPr lang="en-US" dirty="0"/>
                    </a:p>
                  </a:txBody>
                  <a:tcPr>
                    <a:solidFill>
                      <a:srgbClr val="FFC000"/>
                    </a:solidFill>
                  </a:tcPr>
                </a:tc>
                <a:extLst>
                  <a:ext uri="{0D108BD9-81ED-4DB2-BD59-A6C34878D82A}">
                    <a16:rowId xmlns:a16="http://schemas.microsoft.com/office/drawing/2014/main" val="2107175009"/>
                  </a:ext>
                </a:extLst>
              </a:tr>
              <a:tr h="286500">
                <a:tc>
                  <a:txBody>
                    <a:bodyPr/>
                    <a:lstStyle/>
                    <a:p>
                      <a:endParaRPr lang="en-US" dirty="0"/>
                    </a:p>
                  </a:txBody>
                  <a:tcPr>
                    <a:solidFill>
                      <a:srgbClr val="FFC000"/>
                    </a:solidFill>
                  </a:tcPr>
                </a:tc>
                <a:extLst>
                  <a:ext uri="{0D108BD9-81ED-4DB2-BD59-A6C34878D82A}">
                    <a16:rowId xmlns:a16="http://schemas.microsoft.com/office/drawing/2014/main" val="2800857621"/>
                  </a:ext>
                </a:extLst>
              </a:tr>
              <a:tr h="286500">
                <a:tc>
                  <a:txBody>
                    <a:bodyPr/>
                    <a:lstStyle/>
                    <a:p>
                      <a:endParaRPr lang="en-US" dirty="0"/>
                    </a:p>
                  </a:txBody>
                  <a:tcPr>
                    <a:solidFill>
                      <a:srgbClr val="FFC000"/>
                    </a:solidFill>
                  </a:tcPr>
                </a:tc>
                <a:extLst>
                  <a:ext uri="{0D108BD9-81ED-4DB2-BD59-A6C34878D82A}">
                    <a16:rowId xmlns:a16="http://schemas.microsoft.com/office/drawing/2014/main" val="672914044"/>
                  </a:ext>
                </a:extLst>
              </a:tr>
              <a:tr h="286500">
                <a:tc>
                  <a:txBody>
                    <a:bodyPr/>
                    <a:lstStyle/>
                    <a:p>
                      <a:endParaRPr lang="en-US" dirty="0"/>
                    </a:p>
                  </a:txBody>
                  <a:tcPr>
                    <a:solidFill>
                      <a:srgbClr val="FFC000"/>
                    </a:solidFill>
                  </a:tcPr>
                </a:tc>
                <a:extLst>
                  <a:ext uri="{0D108BD9-81ED-4DB2-BD59-A6C34878D82A}">
                    <a16:rowId xmlns:a16="http://schemas.microsoft.com/office/drawing/2014/main" val="3541499241"/>
                  </a:ext>
                </a:extLst>
              </a:tr>
            </a:tbl>
          </a:graphicData>
        </a:graphic>
      </p:graphicFrame>
      <p:sp>
        <p:nvSpPr>
          <p:cNvPr id="183" name="Rectangle: Rounded Corners 182">
            <a:extLst>
              <a:ext uri="{FF2B5EF4-FFF2-40B4-BE49-F238E27FC236}">
                <a16:creationId xmlns:a16="http://schemas.microsoft.com/office/drawing/2014/main" id="{9E6FC4C7-D157-E359-76DA-68373C04BFAB}"/>
              </a:ext>
            </a:extLst>
          </p:cNvPr>
          <p:cNvSpPr/>
          <p:nvPr/>
        </p:nvSpPr>
        <p:spPr>
          <a:xfrm>
            <a:off x="6268379" y="827450"/>
            <a:ext cx="1449659" cy="187331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A3D1DD5-1E34-05A4-FBEA-E3F41DB4D436}"/>
              </a:ext>
            </a:extLst>
          </p:cNvPr>
          <p:cNvSpPr/>
          <p:nvPr/>
        </p:nvSpPr>
        <p:spPr>
          <a:xfrm>
            <a:off x="6472986" y="92053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85" name="Oval 184">
            <a:extLst>
              <a:ext uri="{FF2B5EF4-FFF2-40B4-BE49-F238E27FC236}">
                <a16:creationId xmlns:a16="http://schemas.microsoft.com/office/drawing/2014/main" id="{3F32547B-5B1D-F3D1-D574-EF70DBBF0624}"/>
              </a:ext>
            </a:extLst>
          </p:cNvPr>
          <p:cNvSpPr/>
          <p:nvPr/>
        </p:nvSpPr>
        <p:spPr>
          <a:xfrm>
            <a:off x="6472986" y="1347647"/>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86" name="Oval 185">
            <a:extLst>
              <a:ext uri="{FF2B5EF4-FFF2-40B4-BE49-F238E27FC236}">
                <a16:creationId xmlns:a16="http://schemas.microsoft.com/office/drawing/2014/main" id="{98DBF597-EC90-59CD-2046-2D6F6E6107A5}"/>
              </a:ext>
            </a:extLst>
          </p:cNvPr>
          <p:cNvSpPr/>
          <p:nvPr/>
        </p:nvSpPr>
        <p:spPr>
          <a:xfrm>
            <a:off x="6475554" y="1812340"/>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87" name="Oval 186">
            <a:extLst>
              <a:ext uri="{FF2B5EF4-FFF2-40B4-BE49-F238E27FC236}">
                <a16:creationId xmlns:a16="http://schemas.microsoft.com/office/drawing/2014/main" id="{0ECEC97F-63F5-2D04-AC8C-E9C29F674150}"/>
              </a:ext>
            </a:extLst>
          </p:cNvPr>
          <p:cNvSpPr/>
          <p:nvPr/>
        </p:nvSpPr>
        <p:spPr>
          <a:xfrm>
            <a:off x="6472986" y="2258015"/>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mc:AlternateContent xmlns:mc="http://schemas.openxmlformats.org/markup-compatibility/2006" xmlns:a14="http://schemas.microsoft.com/office/drawing/2010/main">
        <mc:Choice Requires="a14">
          <p:sp>
            <p:nvSpPr>
              <p:cNvPr id="188" name="Oval 187">
                <a:extLst>
                  <a:ext uri="{FF2B5EF4-FFF2-40B4-BE49-F238E27FC236}">
                    <a16:creationId xmlns:a16="http://schemas.microsoft.com/office/drawing/2014/main" id="{814BDF5C-DEBF-0767-055B-355C40D2E914}"/>
                  </a:ext>
                </a:extLst>
              </p:cNvPr>
              <p:cNvSpPr/>
              <p:nvPr/>
            </p:nvSpPr>
            <p:spPr>
              <a:xfrm>
                <a:off x="7253274" y="139055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𝜎</m:t>
                      </m:r>
                    </m:oMath>
                  </m:oMathPara>
                </a14:m>
                <a:endParaRPr lang="en-US" dirty="0">
                  <a:solidFill>
                    <a:schemeClr val="bg1"/>
                  </a:solidFill>
                </a:endParaRPr>
              </a:p>
            </p:txBody>
          </p:sp>
        </mc:Choice>
        <mc:Fallback xmlns="">
          <p:sp>
            <p:nvSpPr>
              <p:cNvPr id="188" name="Oval 187">
                <a:extLst>
                  <a:ext uri="{FF2B5EF4-FFF2-40B4-BE49-F238E27FC236}">
                    <a16:creationId xmlns:a16="http://schemas.microsoft.com/office/drawing/2014/main" id="{814BDF5C-DEBF-0767-055B-355C40D2E914}"/>
                  </a:ext>
                </a:extLst>
              </p:cNvPr>
              <p:cNvSpPr>
                <a:spLocks noRot="1" noChangeAspect="1" noMove="1" noResize="1" noEditPoints="1" noAdjustHandles="1" noChangeArrowheads="1" noChangeShapeType="1" noTextEdit="1"/>
              </p:cNvSpPr>
              <p:nvPr/>
            </p:nvSpPr>
            <p:spPr>
              <a:xfrm>
                <a:off x="7253274" y="1390554"/>
                <a:ext cx="304800" cy="297366"/>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Oval 188">
                <a:extLst>
                  <a:ext uri="{FF2B5EF4-FFF2-40B4-BE49-F238E27FC236}">
                    <a16:creationId xmlns:a16="http://schemas.microsoft.com/office/drawing/2014/main" id="{F242AA34-9A30-B30B-59B4-F6C6C763AE09}"/>
                  </a:ext>
                </a:extLst>
              </p:cNvPr>
              <p:cNvSpPr/>
              <p:nvPr/>
            </p:nvSpPr>
            <p:spPr>
              <a:xfrm>
                <a:off x="7253274" y="1868671"/>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𝜎</m:t>
                      </m:r>
                    </m:oMath>
                  </m:oMathPara>
                </a14:m>
                <a:endParaRPr lang="en-US" dirty="0">
                  <a:solidFill>
                    <a:schemeClr val="bg1"/>
                  </a:solidFill>
                </a:endParaRPr>
              </a:p>
            </p:txBody>
          </p:sp>
        </mc:Choice>
        <mc:Fallback xmlns="">
          <p:sp>
            <p:nvSpPr>
              <p:cNvPr id="189" name="Oval 188">
                <a:extLst>
                  <a:ext uri="{FF2B5EF4-FFF2-40B4-BE49-F238E27FC236}">
                    <a16:creationId xmlns:a16="http://schemas.microsoft.com/office/drawing/2014/main" id="{F242AA34-9A30-B30B-59B4-F6C6C763AE09}"/>
                  </a:ext>
                </a:extLst>
              </p:cNvPr>
              <p:cNvSpPr>
                <a:spLocks noRot="1" noChangeAspect="1" noMove="1" noResize="1" noEditPoints="1" noAdjustHandles="1" noChangeArrowheads="1" noChangeShapeType="1" noTextEdit="1"/>
              </p:cNvSpPr>
              <p:nvPr/>
            </p:nvSpPr>
            <p:spPr>
              <a:xfrm>
                <a:off x="7253274" y="1868671"/>
                <a:ext cx="304800" cy="297366"/>
              </a:xfrm>
              <a:prstGeom prst="ellipse">
                <a:avLst/>
              </a:prstGeom>
              <a:blipFill>
                <a:blip r:embed="rId3"/>
                <a:stretch>
                  <a:fillRect/>
                </a:stretch>
              </a:blipFill>
            </p:spPr>
            <p:txBody>
              <a:bodyPr/>
              <a:lstStyle/>
              <a:p>
                <a:r>
                  <a:rPr lang="en-US">
                    <a:noFill/>
                  </a:rPr>
                  <a:t> </a:t>
                </a:r>
              </a:p>
            </p:txBody>
          </p:sp>
        </mc:Fallback>
      </mc:AlternateContent>
      <p:cxnSp>
        <p:nvCxnSpPr>
          <p:cNvPr id="190" name="Straight Arrow Connector 189">
            <a:extLst>
              <a:ext uri="{FF2B5EF4-FFF2-40B4-BE49-F238E27FC236}">
                <a16:creationId xmlns:a16="http://schemas.microsoft.com/office/drawing/2014/main" id="{7FDE910E-A34F-3670-E606-1EE954D1A9EB}"/>
              </a:ext>
            </a:extLst>
          </p:cNvPr>
          <p:cNvCxnSpPr>
            <a:stCxn id="184" idx="5"/>
            <a:endCxn id="188" idx="2"/>
          </p:cNvCxnSpPr>
          <p:nvPr/>
        </p:nvCxnSpPr>
        <p:spPr>
          <a:xfrm>
            <a:off x="6733149" y="1174352"/>
            <a:ext cx="520125" cy="364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0F45EDE-33AB-8CDB-93D5-B9517D0FBC80}"/>
              </a:ext>
            </a:extLst>
          </p:cNvPr>
          <p:cNvCxnSpPr>
            <a:stCxn id="185" idx="6"/>
            <a:endCxn id="188" idx="2"/>
          </p:cNvCxnSpPr>
          <p:nvPr/>
        </p:nvCxnSpPr>
        <p:spPr>
          <a:xfrm>
            <a:off x="6777786" y="1496330"/>
            <a:ext cx="475488" cy="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00ECCD1-9A8F-71DC-633D-7876A50740CD}"/>
              </a:ext>
            </a:extLst>
          </p:cNvPr>
          <p:cNvCxnSpPr>
            <a:stCxn id="186" idx="6"/>
          </p:cNvCxnSpPr>
          <p:nvPr/>
        </p:nvCxnSpPr>
        <p:spPr>
          <a:xfrm flipV="1">
            <a:off x="6780354" y="1482906"/>
            <a:ext cx="473406" cy="47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EDD87D4D-6490-3995-24AA-D3926F90517D}"/>
              </a:ext>
            </a:extLst>
          </p:cNvPr>
          <p:cNvCxnSpPr>
            <a:stCxn id="187" idx="6"/>
            <a:endCxn id="188" idx="2"/>
          </p:cNvCxnSpPr>
          <p:nvPr/>
        </p:nvCxnSpPr>
        <p:spPr>
          <a:xfrm flipV="1">
            <a:off x="6777786" y="1539237"/>
            <a:ext cx="475488" cy="86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BDD22A5-ECB0-1E84-33D1-E8F0D26A9422}"/>
              </a:ext>
            </a:extLst>
          </p:cNvPr>
          <p:cNvCxnSpPr>
            <a:stCxn id="185" idx="6"/>
            <a:endCxn id="189" idx="2"/>
          </p:cNvCxnSpPr>
          <p:nvPr/>
        </p:nvCxnSpPr>
        <p:spPr>
          <a:xfrm>
            <a:off x="6777786" y="1496330"/>
            <a:ext cx="475488" cy="52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05356A8-16FA-8065-1D91-45EEE5C905FA}"/>
              </a:ext>
            </a:extLst>
          </p:cNvPr>
          <p:cNvCxnSpPr>
            <a:cxnSpLocks/>
            <a:stCxn id="184" idx="5"/>
            <a:endCxn id="189" idx="2"/>
          </p:cNvCxnSpPr>
          <p:nvPr/>
        </p:nvCxnSpPr>
        <p:spPr>
          <a:xfrm>
            <a:off x="6733149" y="1174352"/>
            <a:ext cx="520125" cy="84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BF011A6-992C-9934-B049-27B7D456D5A6}"/>
              </a:ext>
            </a:extLst>
          </p:cNvPr>
          <p:cNvCxnSpPr>
            <a:stCxn id="186" idx="6"/>
            <a:endCxn id="189" idx="2"/>
          </p:cNvCxnSpPr>
          <p:nvPr/>
        </p:nvCxnSpPr>
        <p:spPr>
          <a:xfrm>
            <a:off x="6780354" y="1961023"/>
            <a:ext cx="472920" cy="5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3111A92-3D2F-E5C0-5911-C2036B44912B}"/>
              </a:ext>
            </a:extLst>
          </p:cNvPr>
          <p:cNvCxnSpPr>
            <a:stCxn id="187" idx="6"/>
            <a:endCxn id="189" idx="2"/>
          </p:cNvCxnSpPr>
          <p:nvPr/>
        </p:nvCxnSpPr>
        <p:spPr>
          <a:xfrm flipV="1">
            <a:off x="6777786" y="2017354"/>
            <a:ext cx="475488" cy="38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D14535E-87BB-6362-714A-10479B230FA3}"/>
              </a:ext>
            </a:extLst>
          </p:cNvPr>
          <p:cNvCxnSpPr>
            <a:stCxn id="188" idx="6"/>
          </p:cNvCxnSpPr>
          <p:nvPr/>
        </p:nvCxnSpPr>
        <p:spPr>
          <a:xfrm>
            <a:off x="7558074" y="1539237"/>
            <a:ext cx="638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4256E70-BFA6-6215-12F6-90E31D057F89}"/>
              </a:ext>
            </a:extLst>
          </p:cNvPr>
          <p:cNvCxnSpPr>
            <a:stCxn id="189" idx="6"/>
          </p:cNvCxnSpPr>
          <p:nvPr/>
        </p:nvCxnSpPr>
        <p:spPr>
          <a:xfrm>
            <a:off x="7558074" y="2017354"/>
            <a:ext cx="686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9375D035-F80E-C5A3-27AC-E1D892CA5300}"/>
              </a:ext>
            </a:extLst>
          </p:cNvPr>
          <p:cNvSpPr txBox="1"/>
          <p:nvPr/>
        </p:nvSpPr>
        <p:spPr>
          <a:xfrm>
            <a:off x="6702184" y="2740199"/>
            <a:ext cx="582051" cy="307777"/>
          </a:xfrm>
          <a:prstGeom prst="rect">
            <a:avLst/>
          </a:prstGeom>
          <a:noFill/>
        </p:spPr>
        <p:txBody>
          <a:bodyPr wrap="square" rtlCol="0">
            <a:spAutoFit/>
          </a:bodyPr>
          <a:lstStyle/>
          <a:p>
            <a:r>
              <a:rPr lang="en-US" dirty="0"/>
              <a:t>ANN</a:t>
            </a:r>
          </a:p>
        </p:txBody>
      </p:sp>
      <p:cxnSp>
        <p:nvCxnSpPr>
          <p:cNvPr id="202" name="Straight Arrow Connector 201">
            <a:extLst>
              <a:ext uri="{FF2B5EF4-FFF2-40B4-BE49-F238E27FC236}">
                <a16:creationId xmlns:a16="http://schemas.microsoft.com/office/drawing/2014/main" id="{29F5F21E-8AB9-C5DB-4772-CAA563B7FC57}"/>
              </a:ext>
            </a:extLst>
          </p:cNvPr>
          <p:cNvCxnSpPr>
            <a:cxnSpLocks/>
          </p:cNvCxnSpPr>
          <p:nvPr/>
        </p:nvCxnSpPr>
        <p:spPr>
          <a:xfrm flipV="1">
            <a:off x="5184761" y="1762174"/>
            <a:ext cx="1083618" cy="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D7B3E865-1C3B-A824-A4EE-F392AE9DCF48}"/>
              </a:ext>
            </a:extLst>
          </p:cNvPr>
          <p:cNvCxnSpPr>
            <a:cxnSpLocks/>
            <a:stCxn id="60" idx="3"/>
            <a:endCxn id="174" idx="1"/>
          </p:cNvCxnSpPr>
          <p:nvPr/>
        </p:nvCxnSpPr>
        <p:spPr>
          <a:xfrm flipV="1">
            <a:off x="3326781" y="1767978"/>
            <a:ext cx="788018" cy="3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95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CNN-LSTM Model</a:t>
            </a:r>
          </a:p>
        </p:txBody>
      </p:sp>
      <p:sp>
        <p:nvSpPr>
          <p:cNvPr id="6" name="Rectangle: Rounded Corners 5">
            <a:extLst>
              <a:ext uri="{FF2B5EF4-FFF2-40B4-BE49-F238E27FC236}">
                <a16:creationId xmlns:a16="http://schemas.microsoft.com/office/drawing/2014/main" id="{FD650C9C-C16C-1062-16A6-A7E25717120C}"/>
              </a:ext>
            </a:extLst>
          </p:cNvPr>
          <p:cNvSpPr/>
          <p:nvPr/>
        </p:nvSpPr>
        <p:spPr>
          <a:xfrm>
            <a:off x="1154151" y="967329"/>
            <a:ext cx="1449659" cy="160442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647E153-4BEF-8E5D-CD67-469A8D658CC2}"/>
              </a:ext>
            </a:extLst>
          </p:cNvPr>
          <p:cNvSpPr/>
          <p:nvPr/>
        </p:nvSpPr>
        <p:spPr>
          <a:xfrm>
            <a:off x="1273098" y="1035948"/>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6A330AC-5E9E-7F9B-28B6-E80E14629A89}"/>
              </a:ext>
            </a:extLst>
          </p:cNvPr>
          <p:cNvSpPr/>
          <p:nvPr/>
        </p:nvSpPr>
        <p:spPr>
          <a:xfrm>
            <a:off x="1273098" y="1619296"/>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F8AB1C1-77CF-E96A-5694-5CDDEEAF5BE8}"/>
              </a:ext>
            </a:extLst>
          </p:cNvPr>
          <p:cNvSpPr/>
          <p:nvPr/>
        </p:nvSpPr>
        <p:spPr>
          <a:xfrm>
            <a:off x="1273098" y="220264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16" name="Table 16">
            <a:extLst>
              <a:ext uri="{FF2B5EF4-FFF2-40B4-BE49-F238E27FC236}">
                <a16:creationId xmlns:a16="http://schemas.microsoft.com/office/drawing/2014/main" id="{D3C80169-E167-C0DE-66C7-FEDCB7D940B6}"/>
              </a:ext>
            </a:extLst>
          </p:cNvPr>
          <p:cNvGraphicFramePr>
            <a:graphicFrameLocks noGrp="1"/>
          </p:cNvGraphicFramePr>
          <p:nvPr/>
        </p:nvGraphicFramePr>
        <p:xfrm>
          <a:off x="1949605" y="1030759"/>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graphicFrame>
        <p:nvGraphicFramePr>
          <p:cNvPr id="17" name="Table 16">
            <a:extLst>
              <a:ext uri="{FF2B5EF4-FFF2-40B4-BE49-F238E27FC236}">
                <a16:creationId xmlns:a16="http://schemas.microsoft.com/office/drawing/2014/main" id="{7E3488A3-D4FB-44F5-AA06-ACC3D486DF45}"/>
              </a:ext>
            </a:extLst>
          </p:cNvPr>
          <p:cNvGraphicFramePr>
            <a:graphicFrameLocks noGrp="1"/>
          </p:cNvGraphicFramePr>
          <p:nvPr/>
        </p:nvGraphicFramePr>
        <p:xfrm>
          <a:off x="1949605" y="1614107"/>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graphicFrame>
        <p:nvGraphicFramePr>
          <p:cNvPr id="29" name="Table 16">
            <a:extLst>
              <a:ext uri="{FF2B5EF4-FFF2-40B4-BE49-F238E27FC236}">
                <a16:creationId xmlns:a16="http://schemas.microsoft.com/office/drawing/2014/main" id="{9540EB08-8257-85ED-A4B2-D5BE1526A7F0}"/>
              </a:ext>
            </a:extLst>
          </p:cNvPr>
          <p:cNvGraphicFramePr>
            <a:graphicFrameLocks noGrp="1"/>
          </p:cNvGraphicFramePr>
          <p:nvPr/>
        </p:nvGraphicFramePr>
        <p:xfrm>
          <a:off x="1949605" y="2192267"/>
          <a:ext cx="490654" cy="307743"/>
        </p:xfrm>
        <a:graphic>
          <a:graphicData uri="http://schemas.openxmlformats.org/drawingml/2006/table">
            <a:tbl>
              <a:tblPr firstRow="1" bandRow="1"/>
              <a:tblGrid>
                <a:gridCol w="245327">
                  <a:extLst>
                    <a:ext uri="{9D8B030D-6E8A-4147-A177-3AD203B41FA5}">
                      <a16:colId xmlns:a16="http://schemas.microsoft.com/office/drawing/2014/main" val="3993053298"/>
                    </a:ext>
                  </a:extLst>
                </a:gridCol>
                <a:gridCol w="245327">
                  <a:extLst>
                    <a:ext uri="{9D8B030D-6E8A-4147-A177-3AD203B41FA5}">
                      <a16:colId xmlns:a16="http://schemas.microsoft.com/office/drawing/2014/main" val="347497030"/>
                    </a:ext>
                  </a:extLst>
                </a:gridCol>
              </a:tblGrid>
              <a:tr h="307743">
                <a:tc>
                  <a:txBody>
                    <a:bodyPr/>
                    <a:lstStyle/>
                    <a:p>
                      <a:endParaRPr lang="en-US"/>
                    </a:p>
                  </a:txBody>
                  <a:tcPr/>
                </a:tc>
                <a:tc>
                  <a:txBody>
                    <a:bodyPr/>
                    <a:lstStyle/>
                    <a:p>
                      <a:endParaRPr lang="en-US" dirty="0"/>
                    </a:p>
                  </a:txBody>
                  <a:tcPr/>
                </a:tc>
                <a:extLst>
                  <a:ext uri="{0D108BD9-81ED-4DB2-BD59-A6C34878D82A}">
                    <a16:rowId xmlns:a16="http://schemas.microsoft.com/office/drawing/2014/main" val="1975333514"/>
                  </a:ext>
                </a:extLst>
              </a:tr>
            </a:tbl>
          </a:graphicData>
        </a:graphic>
      </p:graphicFrame>
      <p:cxnSp>
        <p:nvCxnSpPr>
          <p:cNvPr id="46" name="Straight Arrow Connector 45">
            <a:extLst>
              <a:ext uri="{FF2B5EF4-FFF2-40B4-BE49-F238E27FC236}">
                <a16:creationId xmlns:a16="http://schemas.microsoft.com/office/drawing/2014/main" id="{8B10BDDE-ACC7-3B3D-B2E4-3E479E91B7A1}"/>
              </a:ext>
            </a:extLst>
          </p:cNvPr>
          <p:cNvCxnSpPr>
            <a:stCxn id="10" idx="6"/>
            <a:endCxn id="16" idx="1"/>
          </p:cNvCxnSpPr>
          <p:nvPr/>
        </p:nvCxnSpPr>
        <p:spPr>
          <a:xfrm flipV="1">
            <a:off x="1577898" y="1184630"/>
            <a:ext cx="3717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D3AE5F7-9709-551C-21F7-BAC5B7D4C940}"/>
              </a:ext>
            </a:extLst>
          </p:cNvPr>
          <p:cNvCxnSpPr>
            <a:stCxn id="12" idx="6"/>
            <a:endCxn id="17" idx="1"/>
          </p:cNvCxnSpPr>
          <p:nvPr/>
        </p:nvCxnSpPr>
        <p:spPr>
          <a:xfrm flipV="1">
            <a:off x="1577898" y="1767978"/>
            <a:ext cx="3717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CC6F667-86FF-DBE4-07C5-099F11098382}"/>
              </a:ext>
            </a:extLst>
          </p:cNvPr>
          <p:cNvCxnSpPr>
            <a:stCxn id="14" idx="6"/>
            <a:endCxn id="29" idx="1"/>
          </p:cNvCxnSpPr>
          <p:nvPr/>
        </p:nvCxnSpPr>
        <p:spPr>
          <a:xfrm flipV="1">
            <a:off x="1577898" y="2346138"/>
            <a:ext cx="371707" cy="5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0" name="Table 60">
            <a:extLst>
              <a:ext uri="{FF2B5EF4-FFF2-40B4-BE49-F238E27FC236}">
                <a16:creationId xmlns:a16="http://schemas.microsoft.com/office/drawing/2014/main" id="{921BCC8F-0B5D-74CB-9224-5E96E1DEDD1C}"/>
              </a:ext>
            </a:extLst>
          </p:cNvPr>
          <p:cNvGraphicFramePr>
            <a:graphicFrameLocks noGrp="1"/>
          </p:cNvGraphicFramePr>
          <p:nvPr/>
        </p:nvGraphicFramePr>
        <p:xfrm>
          <a:off x="2977376" y="857527"/>
          <a:ext cx="349405" cy="1828800"/>
        </p:xfrm>
        <a:graphic>
          <a:graphicData uri="http://schemas.openxmlformats.org/drawingml/2006/table">
            <a:tbl>
              <a:tblPr firstRow="1" bandRow="1"/>
              <a:tblGrid>
                <a:gridCol w="349405">
                  <a:extLst>
                    <a:ext uri="{9D8B030D-6E8A-4147-A177-3AD203B41FA5}">
                      <a16:colId xmlns:a16="http://schemas.microsoft.com/office/drawing/2014/main" val="4234823771"/>
                    </a:ext>
                  </a:extLst>
                </a:gridCol>
              </a:tblGrid>
              <a:tr h="286500">
                <a:tc>
                  <a:txBody>
                    <a:bodyPr/>
                    <a:lstStyle/>
                    <a:p>
                      <a:endParaRPr lang="en-US" dirty="0"/>
                    </a:p>
                  </a:txBody>
                  <a:tcPr/>
                </a:tc>
                <a:extLst>
                  <a:ext uri="{0D108BD9-81ED-4DB2-BD59-A6C34878D82A}">
                    <a16:rowId xmlns:a16="http://schemas.microsoft.com/office/drawing/2014/main" val="2107175009"/>
                  </a:ext>
                </a:extLst>
              </a:tr>
              <a:tr h="286500">
                <a:tc>
                  <a:txBody>
                    <a:bodyPr/>
                    <a:lstStyle/>
                    <a:p>
                      <a:endParaRPr lang="en-US" dirty="0"/>
                    </a:p>
                  </a:txBody>
                  <a:tcPr/>
                </a:tc>
                <a:extLst>
                  <a:ext uri="{0D108BD9-81ED-4DB2-BD59-A6C34878D82A}">
                    <a16:rowId xmlns:a16="http://schemas.microsoft.com/office/drawing/2014/main" val="2800857621"/>
                  </a:ext>
                </a:extLst>
              </a:tr>
              <a:tr h="286500">
                <a:tc>
                  <a:txBody>
                    <a:bodyPr/>
                    <a:lstStyle/>
                    <a:p>
                      <a:endParaRPr lang="en-US" dirty="0"/>
                    </a:p>
                  </a:txBody>
                  <a:tcPr/>
                </a:tc>
                <a:extLst>
                  <a:ext uri="{0D108BD9-81ED-4DB2-BD59-A6C34878D82A}">
                    <a16:rowId xmlns:a16="http://schemas.microsoft.com/office/drawing/2014/main" val="1466322027"/>
                  </a:ext>
                </a:extLst>
              </a:tr>
              <a:tr h="286500">
                <a:tc>
                  <a:txBody>
                    <a:bodyPr/>
                    <a:lstStyle/>
                    <a:p>
                      <a:endParaRPr lang="en-US" dirty="0"/>
                    </a:p>
                  </a:txBody>
                  <a:tcPr/>
                </a:tc>
                <a:extLst>
                  <a:ext uri="{0D108BD9-81ED-4DB2-BD59-A6C34878D82A}">
                    <a16:rowId xmlns:a16="http://schemas.microsoft.com/office/drawing/2014/main" val="672914044"/>
                  </a:ext>
                </a:extLst>
              </a:tr>
              <a:tr h="286500">
                <a:tc>
                  <a:txBody>
                    <a:bodyPr/>
                    <a:lstStyle/>
                    <a:p>
                      <a:endParaRPr lang="en-US" dirty="0"/>
                    </a:p>
                  </a:txBody>
                  <a:tcPr/>
                </a:tc>
                <a:extLst>
                  <a:ext uri="{0D108BD9-81ED-4DB2-BD59-A6C34878D82A}">
                    <a16:rowId xmlns:a16="http://schemas.microsoft.com/office/drawing/2014/main" val="2485635536"/>
                  </a:ext>
                </a:extLst>
              </a:tr>
              <a:tr h="286500">
                <a:tc>
                  <a:txBody>
                    <a:bodyPr/>
                    <a:lstStyle/>
                    <a:p>
                      <a:endParaRPr lang="en-US" dirty="0"/>
                    </a:p>
                  </a:txBody>
                  <a:tcPr/>
                </a:tc>
                <a:extLst>
                  <a:ext uri="{0D108BD9-81ED-4DB2-BD59-A6C34878D82A}">
                    <a16:rowId xmlns:a16="http://schemas.microsoft.com/office/drawing/2014/main" val="3541499241"/>
                  </a:ext>
                </a:extLst>
              </a:tr>
            </a:tbl>
          </a:graphicData>
        </a:graphic>
      </p:graphicFrame>
      <p:cxnSp>
        <p:nvCxnSpPr>
          <p:cNvPr id="62" name="Straight Arrow Connector 61">
            <a:extLst>
              <a:ext uri="{FF2B5EF4-FFF2-40B4-BE49-F238E27FC236}">
                <a16:creationId xmlns:a16="http://schemas.microsoft.com/office/drawing/2014/main" id="{78CC6C03-7E8A-B67E-C78F-6A2972B20473}"/>
              </a:ext>
            </a:extLst>
          </p:cNvPr>
          <p:cNvCxnSpPr>
            <a:cxnSpLocks/>
            <a:stCxn id="6" idx="3"/>
            <a:endCxn id="60" idx="1"/>
          </p:cNvCxnSpPr>
          <p:nvPr/>
        </p:nvCxnSpPr>
        <p:spPr>
          <a:xfrm>
            <a:off x="2603810" y="1769540"/>
            <a:ext cx="373566" cy="2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CE0D5ED4-8F54-272B-FBF1-03244BB57F55}"/>
              </a:ext>
            </a:extLst>
          </p:cNvPr>
          <p:cNvSpPr txBox="1"/>
          <p:nvPr/>
        </p:nvSpPr>
        <p:spPr>
          <a:xfrm>
            <a:off x="1273098" y="2640369"/>
            <a:ext cx="1167161" cy="307777"/>
          </a:xfrm>
          <a:prstGeom prst="rect">
            <a:avLst/>
          </a:prstGeom>
          <a:noFill/>
        </p:spPr>
        <p:txBody>
          <a:bodyPr wrap="square" rtlCol="0">
            <a:spAutoFit/>
          </a:bodyPr>
          <a:lstStyle/>
          <a:p>
            <a:r>
              <a:rPr lang="en-US" dirty="0"/>
              <a:t>Embedding</a:t>
            </a:r>
          </a:p>
        </p:txBody>
      </p:sp>
      <p:sp>
        <p:nvSpPr>
          <p:cNvPr id="155" name="TextBox 154">
            <a:extLst>
              <a:ext uri="{FF2B5EF4-FFF2-40B4-BE49-F238E27FC236}">
                <a16:creationId xmlns:a16="http://schemas.microsoft.com/office/drawing/2014/main" id="{9FAFBA26-1D6D-1736-F055-A0D12DEC7FAC}"/>
              </a:ext>
            </a:extLst>
          </p:cNvPr>
          <p:cNvSpPr txBox="1"/>
          <p:nvPr/>
        </p:nvSpPr>
        <p:spPr>
          <a:xfrm>
            <a:off x="2790593" y="2723859"/>
            <a:ext cx="751962" cy="307777"/>
          </a:xfrm>
          <a:prstGeom prst="rect">
            <a:avLst/>
          </a:prstGeom>
          <a:noFill/>
        </p:spPr>
        <p:txBody>
          <a:bodyPr wrap="square" rtlCol="0">
            <a:spAutoFit/>
          </a:bodyPr>
          <a:lstStyle/>
          <a:p>
            <a:r>
              <a:rPr lang="en-US" dirty="0"/>
              <a:t>Flatten</a:t>
            </a:r>
          </a:p>
        </p:txBody>
      </p:sp>
      <p:graphicFrame>
        <p:nvGraphicFramePr>
          <p:cNvPr id="166" name="Table 165">
            <a:extLst>
              <a:ext uri="{FF2B5EF4-FFF2-40B4-BE49-F238E27FC236}">
                <a16:creationId xmlns:a16="http://schemas.microsoft.com/office/drawing/2014/main" id="{D4CF0861-D50E-81A0-9F83-F733D8FB48B9}"/>
              </a:ext>
            </a:extLst>
          </p:cNvPr>
          <p:cNvGraphicFramePr>
            <a:graphicFrameLocks noGrp="1"/>
          </p:cNvGraphicFramePr>
          <p:nvPr>
            <p:extLst>
              <p:ext uri="{D42A27DB-BD31-4B8C-83A1-F6EECF244321}">
                <p14:modId xmlns:p14="http://schemas.microsoft.com/office/powerpoint/2010/main" val="1901387464"/>
              </p:ext>
            </p:extLst>
          </p:nvPr>
        </p:nvGraphicFramePr>
        <p:xfrm>
          <a:off x="1405054" y="3293455"/>
          <a:ext cx="6333892" cy="1162407"/>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387469">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sp>
        <p:nvSpPr>
          <p:cNvPr id="174" name="Rectangle: Rounded Corners 173">
            <a:extLst>
              <a:ext uri="{FF2B5EF4-FFF2-40B4-BE49-F238E27FC236}">
                <a16:creationId xmlns:a16="http://schemas.microsoft.com/office/drawing/2014/main" id="{1A6F7EB5-1938-4F00-DED8-34B0CEAB196A}"/>
              </a:ext>
            </a:extLst>
          </p:cNvPr>
          <p:cNvSpPr/>
          <p:nvPr/>
        </p:nvSpPr>
        <p:spPr>
          <a:xfrm>
            <a:off x="3667645" y="956270"/>
            <a:ext cx="929209" cy="162892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a:extLst>
              <a:ext uri="{FF2B5EF4-FFF2-40B4-BE49-F238E27FC236}">
                <a16:creationId xmlns:a16="http://schemas.microsoft.com/office/drawing/2014/main" id="{4B138E9F-BB36-B28A-F703-F99B4D7F2022}"/>
              </a:ext>
            </a:extLst>
          </p:cNvPr>
          <p:cNvSpPr txBox="1"/>
          <p:nvPr/>
        </p:nvSpPr>
        <p:spPr>
          <a:xfrm>
            <a:off x="3584382" y="2616137"/>
            <a:ext cx="1414338" cy="307777"/>
          </a:xfrm>
          <a:prstGeom prst="rect">
            <a:avLst/>
          </a:prstGeom>
          <a:noFill/>
        </p:spPr>
        <p:txBody>
          <a:bodyPr wrap="square" rtlCol="0">
            <a:spAutoFit/>
          </a:bodyPr>
          <a:lstStyle/>
          <a:p>
            <a:r>
              <a:rPr lang="en-US" dirty="0"/>
              <a:t>2 Convolutional</a:t>
            </a:r>
          </a:p>
        </p:txBody>
      </p:sp>
      <p:graphicFrame>
        <p:nvGraphicFramePr>
          <p:cNvPr id="176" name="Table 60">
            <a:extLst>
              <a:ext uri="{FF2B5EF4-FFF2-40B4-BE49-F238E27FC236}">
                <a16:creationId xmlns:a16="http://schemas.microsoft.com/office/drawing/2014/main" id="{609DA241-4F8A-95F8-68E0-298B972686A6}"/>
              </a:ext>
            </a:extLst>
          </p:cNvPr>
          <p:cNvGraphicFramePr>
            <a:graphicFrameLocks noGrp="1"/>
          </p:cNvGraphicFramePr>
          <p:nvPr>
            <p:extLst>
              <p:ext uri="{D42A27DB-BD31-4B8C-83A1-F6EECF244321}">
                <p14:modId xmlns:p14="http://schemas.microsoft.com/office/powerpoint/2010/main" val="2256518986"/>
              </p:ext>
            </p:extLst>
          </p:nvPr>
        </p:nvGraphicFramePr>
        <p:xfrm>
          <a:off x="3964435" y="1187498"/>
          <a:ext cx="349405" cy="1219200"/>
        </p:xfrm>
        <a:graphic>
          <a:graphicData uri="http://schemas.openxmlformats.org/drawingml/2006/table">
            <a:tbl>
              <a:tblPr firstRow="1" bandRow="1"/>
              <a:tblGrid>
                <a:gridCol w="349405">
                  <a:extLst>
                    <a:ext uri="{9D8B030D-6E8A-4147-A177-3AD203B41FA5}">
                      <a16:colId xmlns:a16="http://schemas.microsoft.com/office/drawing/2014/main" val="4234823771"/>
                    </a:ext>
                  </a:extLst>
                </a:gridCol>
              </a:tblGrid>
              <a:tr h="286500">
                <a:tc>
                  <a:txBody>
                    <a:bodyPr/>
                    <a:lstStyle/>
                    <a:p>
                      <a:endParaRPr lang="en-US" dirty="0"/>
                    </a:p>
                  </a:txBody>
                  <a:tcPr>
                    <a:solidFill>
                      <a:srgbClr val="FFC000"/>
                    </a:solidFill>
                  </a:tcPr>
                </a:tc>
                <a:extLst>
                  <a:ext uri="{0D108BD9-81ED-4DB2-BD59-A6C34878D82A}">
                    <a16:rowId xmlns:a16="http://schemas.microsoft.com/office/drawing/2014/main" val="2107175009"/>
                  </a:ext>
                </a:extLst>
              </a:tr>
              <a:tr h="286500">
                <a:tc>
                  <a:txBody>
                    <a:bodyPr/>
                    <a:lstStyle/>
                    <a:p>
                      <a:endParaRPr lang="en-US" dirty="0"/>
                    </a:p>
                  </a:txBody>
                  <a:tcPr>
                    <a:solidFill>
                      <a:srgbClr val="FFC000"/>
                    </a:solidFill>
                  </a:tcPr>
                </a:tc>
                <a:extLst>
                  <a:ext uri="{0D108BD9-81ED-4DB2-BD59-A6C34878D82A}">
                    <a16:rowId xmlns:a16="http://schemas.microsoft.com/office/drawing/2014/main" val="2800857621"/>
                  </a:ext>
                </a:extLst>
              </a:tr>
              <a:tr h="286500">
                <a:tc>
                  <a:txBody>
                    <a:bodyPr/>
                    <a:lstStyle/>
                    <a:p>
                      <a:endParaRPr lang="en-US" dirty="0"/>
                    </a:p>
                  </a:txBody>
                  <a:tcPr>
                    <a:solidFill>
                      <a:srgbClr val="FFC000"/>
                    </a:solidFill>
                  </a:tcPr>
                </a:tc>
                <a:extLst>
                  <a:ext uri="{0D108BD9-81ED-4DB2-BD59-A6C34878D82A}">
                    <a16:rowId xmlns:a16="http://schemas.microsoft.com/office/drawing/2014/main" val="672914044"/>
                  </a:ext>
                </a:extLst>
              </a:tr>
              <a:tr h="286500">
                <a:tc>
                  <a:txBody>
                    <a:bodyPr/>
                    <a:lstStyle/>
                    <a:p>
                      <a:endParaRPr lang="en-US" dirty="0"/>
                    </a:p>
                  </a:txBody>
                  <a:tcPr>
                    <a:solidFill>
                      <a:srgbClr val="FFC000"/>
                    </a:solidFill>
                  </a:tcPr>
                </a:tc>
                <a:extLst>
                  <a:ext uri="{0D108BD9-81ED-4DB2-BD59-A6C34878D82A}">
                    <a16:rowId xmlns:a16="http://schemas.microsoft.com/office/drawing/2014/main" val="3541499241"/>
                  </a:ext>
                </a:extLst>
              </a:tr>
            </a:tbl>
          </a:graphicData>
        </a:graphic>
      </p:graphicFrame>
      <p:sp>
        <p:nvSpPr>
          <p:cNvPr id="183" name="Rectangle: Rounded Corners 182">
            <a:extLst>
              <a:ext uri="{FF2B5EF4-FFF2-40B4-BE49-F238E27FC236}">
                <a16:creationId xmlns:a16="http://schemas.microsoft.com/office/drawing/2014/main" id="{9E6FC4C7-D157-E359-76DA-68373C04BFAB}"/>
              </a:ext>
            </a:extLst>
          </p:cNvPr>
          <p:cNvSpPr/>
          <p:nvPr/>
        </p:nvSpPr>
        <p:spPr>
          <a:xfrm>
            <a:off x="6603659" y="827450"/>
            <a:ext cx="1449659" cy="187331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CA3D1DD5-1E34-05A4-FBEA-E3F41DB4D436}"/>
              </a:ext>
            </a:extLst>
          </p:cNvPr>
          <p:cNvSpPr/>
          <p:nvPr/>
        </p:nvSpPr>
        <p:spPr>
          <a:xfrm>
            <a:off x="6808266" y="92053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85" name="Oval 184">
            <a:extLst>
              <a:ext uri="{FF2B5EF4-FFF2-40B4-BE49-F238E27FC236}">
                <a16:creationId xmlns:a16="http://schemas.microsoft.com/office/drawing/2014/main" id="{3F32547B-5B1D-F3D1-D574-EF70DBBF0624}"/>
              </a:ext>
            </a:extLst>
          </p:cNvPr>
          <p:cNvSpPr/>
          <p:nvPr/>
        </p:nvSpPr>
        <p:spPr>
          <a:xfrm>
            <a:off x="6808266" y="1347647"/>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86" name="Oval 185">
            <a:extLst>
              <a:ext uri="{FF2B5EF4-FFF2-40B4-BE49-F238E27FC236}">
                <a16:creationId xmlns:a16="http://schemas.microsoft.com/office/drawing/2014/main" id="{98DBF597-EC90-59CD-2046-2D6F6E6107A5}"/>
              </a:ext>
            </a:extLst>
          </p:cNvPr>
          <p:cNvSpPr/>
          <p:nvPr/>
        </p:nvSpPr>
        <p:spPr>
          <a:xfrm>
            <a:off x="6810834" y="1812340"/>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p:sp>
        <p:nvSpPr>
          <p:cNvPr id="187" name="Oval 186">
            <a:extLst>
              <a:ext uri="{FF2B5EF4-FFF2-40B4-BE49-F238E27FC236}">
                <a16:creationId xmlns:a16="http://schemas.microsoft.com/office/drawing/2014/main" id="{0ECEC97F-63F5-2D04-AC8C-E9C29F674150}"/>
              </a:ext>
            </a:extLst>
          </p:cNvPr>
          <p:cNvSpPr/>
          <p:nvPr/>
        </p:nvSpPr>
        <p:spPr>
          <a:xfrm>
            <a:off x="6808266" y="2258015"/>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a:t>
            </a:r>
          </a:p>
        </p:txBody>
      </p:sp>
      <mc:AlternateContent xmlns:mc="http://schemas.openxmlformats.org/markup-compatibility/2006" xmlns:a14="http://schemas.microsoft.com/office/drawing/2010/main">
        <mc:Choice Requires="a14">
          <p:sp>
            <p:nvSpPr>
              <p:cNvPr id="188" name="Oval 187">
                <a:extLst>
                  <a:ext uri="{FF2B5EF4-FFF2-40B4-BE49-F238E27FC236}">
                    <a16:creationId xmlns:a16="http://schemas.microsoft.com/office/drawing/2014/main" id="{814BDF5C-DEBF-0767-055B-355C40D2E914}"/>
                  </a:ext>
                </a:extLst>
              </p:cNvPr>
              <p:cNvSpPr/>
              <p:nvPr/>
            </p:nvSpPr>
            <p:spPr>
              <a:xfrm>
                <a:off x="7588554" y="1390554"/>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𝜎</m:t>
                      </m:r>
                    </m:oMath>
                  </m:oMathPara>
                </a14:m>
                <a:endParaRPr lang="en-US" dirty="0">
                  <a:solidFill>
                    <a:schemeClr val="bg1"/>
                  </a:solidFill>
                </a:endParaRPr>
              </a:p>
            </p:txBody>
          </p:sp>
        </mc:Choice>
        <mc:Fallback xmlns="">
          <p:sp>
            <p:nvSpPr>
              <p:cNvPr id="188" name="Oval 187">
                <a:extLst>
                  <a:ext uri="{FF2B5EF4-FFF2-40B4-BE49-F238E27FC236}">
                    <a16:creationId xmlns:a16="http://schemas.microsoft.com/office/drawing/2014/main" id="{814BDF5C-DEBF-0767-055B-355C40D2E914}"/>
                  </a:ext>
                </a:extLst>
              </p:cNvPr>
              <p:cNvSpPr>
                <a:spLocks noRot="1" noChangeAspect="1" noMove="1" noResize="1" noEditPoints="1" noAdjustHandles="1" noChangeArrowheads="1" noChangeShapeType="1" noTextEdit="1"/>
              </p:cNvSpPr>
              <p:nvPr/>
            </p:nvSpPr>
            <p:spPr>
              <a:xfrm>
                <a:off x="7588554" y="1390554"/>
                <a:ext cx="304800" cy="297366"/>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Oval 188">
                <a:extLst>
                  <a:ext uri="{FF2B5EF4-FFF2-40B4-BE49-F238E27FC236}">
                    <a16:creationId xmlns:a16="http://schemas.microsoft.com/office/drawing/2014/main" id="{F242AA34-9A30-B30B-59B4-F6C6C763AE09}"/>
                  </a:ext>
                </a:extLst>
              </p:cNvPr>
              <p:cNvSpPr/>
              <p:nvPr/>
            </p:nvSpPr>
            <p:spPr>
              <a:xfrm>
                <a:off x="7588554" y="1868671"/>
                <a:ext cx="304800" cy="297366"/>
              </a:xfrm>
              <a:prstGeom prst="ellipse">
                <a:avLst/>
              </a:prstGeom>
              <a:solidFill>
                <a:schemeClr val="bg1">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bg1"/>
                          </a:solidFill>
                          <a:latin typeface="Cambria Math" panose="02040503050406030204" pitchFamily="18" charset="0"/>
                        </a:rPr>
                        <m:t>𝜎</m:t>
                      </m:r>
                    </m:oMath>
                  </m:oMathPara>
                </a14:m>
                <a:endParaRPr lang="en-US" dirty="0">
                  <a:solidFill>
                    <a:schemeClr val="bg1"/>
                  </a:solidFill>
                </a:endParaRPr>
              </a:p>
            </p:txBody>
          </p:sp>
        </mc:Choice>
        <mc:Fallback xmlns="">
          <p:sp>
            <p:nvSpPr>
              <p:cNvPr id="189" name="Oval 188">
                <a:extLst>
                  <a:ext uri="{FF2B5EF4-FFF2-40B4-BE49-F238E27FC236}">
                    <a16:creationId xmlns:a16="http://schemas.microsoft.com/office/drawing/2014/main" id="{F242AA34-9A30-B30B-59B4-F6C6C763AE09}"/>
                  </a:ext>
                </a:extLst>
              </p:cNvPr>
              <p:cNvSpPr>
                <a:spLocks noRot="1" noChangeAspect="1" noMove="1" noResize="1" noEditPoints="1" noAdjustHandles="1" noChangeArrowheads="1" noChangeShapeType="1" noTextEdit="1"/>
              </p:cNvSpPr>
              <p:nvPr/>
            </p:nvSpPr>
            <p:spPr>
              <a:xfrm>
                <a:off x="7588554" y="1868671"/>
                <a:ext cx="304800" cy="297366"/>
              </a:xfrm>
              <a:prstGeom prst="ellipse">
                <a:avLst/>
              </a:prstGeom>
              <a:blipFill>
                <a:blip r:embed="rId3"/>
                <a:stretch>
                  <a:fillRect/>
                </a:stretch>
              </a:blipFill>
            </p:spPr>
            <p:txBody>
              <a:bodyPr/>
              <a:lstStyle/>
              <a:p>
                <a:r>
                  <a:rPr lang="en-US">
                    <a:noFill/>
                  </a:rPr>
                  <a:t> </a:t>
                </a:r>
              </a:p>
            </p:txBody>
          </p:sp>
        </mc:Fallback>
      </mc:AlternateContent>
      <p:cxnSp>
        <p:nvCxnSpPr>
          <p:cNvPr id="190" name="Straight Arrow Connector 189">
            <a:extLst>
              <a:ext uri="{FF2B5EF4-FFF2-40B4-BE49-F238E27FC236}">
                <a16:creationId xmlns:a16="http://schemas.microsoft.com/office/drawing/2014/main" id="{7FDE910E-A34F-3670-E606-1EE954D1A9EB}"/>
              </a:ext>
            </a:extLst>
          </p:cNvPr>
          <p:cNvCxnSpPr>
            <a:stCxn id="184" idx="5"/>
            <a:endCxn id="188" idx="2"/>
          </p:cNvCxnSpPr>
          <p:nvPr/>
        </p:nvCxnSpPr>
        <p:spPr>
          <a:xfrm>
            <a:off x="7068429" y="1174352"/>
            <a:ext cx="520125" cy="364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0F45EDE-33AB-8CDB-93D5-B9517D0FBC80}"/>
              </a:ext>
            </a:extLst>
          </p:cNvPr>
          <p:cNvCxnSpPr>
            <a:stCxn id="185" idx="6"/>
            <a:endCxn id="188" idx="2"/>
          </p:cNvCxnSpPr>
          <p:nvPr/>
        </p:nvCxnSpPr>
        <p:spPr>
          <a:xfrm>
            <a:off x="7113066" y="1496330"/>
            <a:ext cx="475488" cy="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800ECCD1-9A8F-71DC-633D-7876A50740CD}"/>
              </a:ext>
            </a:extLst>
          </p:cNvPr>
          <p:cNvCxnSpPr>
            <a:stCxn id="186" idx="6"/>
          </p:cNvCxnSpPr>
          <p:nvPr/>
        </p:nvCxnSpPr>
        <p:spPr>
          <a:xfrm flipV="1">
            <a:off x="7115634" y="1482906"/>
            <a:ext cx="473406" cy="478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EDD87D4D-6490-3995-24AA-D3926F90517D}"/>
              </a:ext>
            </a:extLst>
          </p:cNvPr>
          <p:cNvCxnSpPr>
            <a:stCxn id="187" idx="6"/>
            <a:endCxn id="188" idx="2"/>
          </p:cNvCxnSpPr>
          <p:nvPr/>
        </p:nvCxnSpPr>
        <p:spPr>
          <a:xfrm flipV="1">
            <a:off x="7113066" y="1539237"/>
            <a:ext cx="475488" cy="86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BDD22A5-ECB0-1E84-33D1-E8F0D26A9422}"/>
              </a:ext>
            </a:extLst>
          </p:cNvPr>
          <p:cNvCxnSpPr>
            <a:stCxn id="185" idx="6"/>
            <a:endCxn id="189" idx="2"/>
          </p:cNvCxnSpPr>
          <p:nvPr/>
        </p:nvCxnSpPr>
        <p:spPr>
          <a:xfrm>
            <a:off x="7113066" y="1496330"/>
            <a:ext cx="475488" cy="52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05356A8-16FA-8065-1D91-45EEE5C905FA}"/>
              </a:ext>
            </a:extLst>
          </p:cNvPr>
          <p:cNvCxnSpPr>
            <a:cxnSpLocks/>
            <a:stCxn id="184" idx="5"/>
            <a:endCxn id="189" idx="2"/>
          </p:cNvCxnSpPr>
          <p:nvPr/>
        </p:nvCxnSpPr>
        <p:spPr>
          <a:xfrm>
            <a:off x="7068429" y="1174352"/>
            <a:ext cx="520125" cy="843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BF011A6-992C-9934-B049-27B7D456D5A6}"/>
              </a:ext>
            </a:extLst>
          </p:cNvPr>
          <p:cNvCxnSpPr>
            <a:stCxn id="186" idx="6"/>
            <a:endCxn id="189" idx="2"/>
          </p:cNvCxnSpPr>
          <p:nvPr/>
        </p:nvCxnSpPr>
        <p:spPr>
          <a:xfrm>
            <a:off x="7115634" y="1961023"/>
            <a:ext cx="472920" cy="5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3111A92-3D2F-E5C0-5911-C2036B44912B}"/>
              </a:ext>
            </a:extLst>
          </p:cNvPr>
          <p:cNvCxnSpPr>
            <a:stCxn id="187" idx="6"/>
            <a:endCxn id="189" idx="2"/>
          </p:cNvCxnSpPr>
          <p:nvPr/>
        </p:nvCxnSpPr>
        <p:spPr>
          <a:xfrm flipV="1">
            <a:off x="7113066" y="2017354"/>
            <a:ext cx="475488" cy="389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D14535E-87BB-6362-714A-10479B230FA3}"/>
              </a:ext>
            </a:extLst>
          </p:cNvPr>
          <p:cNvCxnSpPr>
            <a:stCxn id="188" idx="6"/>
          </p:cNvCxnSpPr>
          <p:nvPr/>
        </p:nvCxnSpPr>
        <p:spPr>
          <a:xfrm>
            <a:off x="7893354" y="1539237"/>
            <a:ext cx="638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4256E70-BFA6-6215-12F6-90E31D057F89}"/>
              </a:ext>
            </a:extLst>
          </p:cNvPr>
          <p:cNvCxnSpPr>
            <a:stCxn id="189" idx="6"/>
          </p:cNvCxnSpPr>
          <p:nvPr/>
        </p:nvCxnSpPr>
        <p:spPr>
          <a:xfrm>
            <a:off x="7893354" y="2017354"/>
            <a:ext cx="686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9375D035-F80E-C5A3-27AC-E1D892CA5300}"/>
              </a:ext>
            </a:extLst>
          </p:cNvPr>
          <p:cNvSpPr txBox="1"/>
          <p:nvPr/>
        </p:nvSpPr>
        <p:spPr>
          <a:xfrm>
            <a:off x="7037464" y="2740199"/>
            <a:ext cx="582051" cy="307777"/>
          </a:xfrm>
          <a:prstGeom prst="rect">
            <a:avLst/>
          </a:prstGeom>
          <a:noFill/>
        </p:spPr>
        <p:txBody>
          <a:bodyPr wrap="square" rtlCol="0">
            <a:spAutoFit/>
          </a:bodyPr>
          <a:lstStyle/>
          <a:p>
            <a:r>
              <a:rPr lang="en-US" dirty="0"/>
              <a:t>ANN</a:t>
            </a:r>
          </a:p>
        </p:txBody>
      </p:sp>
      <p:cxnSp>
        <p:nvCxnSpPr>
          <p:cNvPr id="207" name="Straight Arrow Connector 206">
            <a:extLst>
              <a:ext uri="{FF2B5EF4-FFF2-40B4-BE49-F238E27FC236}">
                <a16:creationId xmlns:a16="http://schemas.microsoft.com/office/drawing/2014/main" id="{D7B3E865-1C3B-A824-A4EE-F392AE9DCF48}"/>
              </a:ext>
            </a:extLst>
          </p:cNvPr>
          <p:cNvCxnSpPr>
            <a:cxnSpLocks/>
            <a:stCxn id="60" idx="3"/>
            <a:endCxn id="174" idx="1"/>
          </p:cNvCxnSpPr>
          <p:nvPr/>
        </p:nvCxnSpPr>
        <p:spPr>
          <a:xfrm flipV="1">
            <a:off x="3326781" y="1770733"/>
            <a:ext cx="340864" cy="1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2E05352-0433-99AC-56D2-A09BD394B516}"/>
              </a:ext>
            </a:extLst>
          </p:cNvPr>
          <p:cNvSpPr/>
          <p:nvPr/>
        </p:nvSpPr>
        <p:spPr>
          <a:xfrm>
            <a:off x="5075396" y="760361"/>
            <a:ext cx="1063499" cy="2015234"/>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5C431D9-763F-74CC-C3DE-E0B335C16329}"/>
              </a:ext>
            </a:extLst>
          </p:cNvPr>
          <p:cNvSpPr/>
          <p:nvPr/>
        </p:nvSpPr>
        <p:spPr>
          <a:xfrm>
            <a:off x="5364791" y="842935"/>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h1</a:t>
            </a:r>
          </a:p>
        </p:txBody>
      </p:sp>
      <p:sp>
        <p:nvSpPr>
          <p:cNvPr id="8" name="Rectangle: Rounded Corners 7">
            <a:extLst>
              <a:ext uri="{FF2B5EF4-FFF2-40B4-BE49-F238E27FC236}">
                <a16:creationId xmlns:a16="http://schemas.microsoft.com/office/drawing/2014/main" id="{9A3C81B2-3932-64B9-C33A-32FCE498DEDB}"/>
              </a:ext>
            </a:extLst>
          </p:cNvPr>
          <p:cNvSpPr/>
          <p:nvPr/>
        </p:nvSpPr>
        <p:spPr>
          <a:xfrm>
            <a:off x="5364791" y="1217642"/>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h2</a:t>
            </a:r>
          </a:p>
        </p:txBody>
      </p:sp>
      <p:sp>
        <p:nvSpPr>
          <p:cNvPr id="11" name="Rectangle: Rounded Corners 10">
            <a:extLst>
              <a:ext uri="{FF2B5EF4-FFF2-40B4-BE49-F238E27FC236}">
                <a16:creationId xmlns:a16="http://schemas.microsoft.com/office/drawing/2014/main" id="{DEE01869-1AB1-C21A-7EE2-BFACD66FD479}"/>
              </a:ext>
            </a:extLst>
          </p:cNvPr>
          <p:cNvSpPr/>
          <p:nvPr/>
        </p:nvSpPr>
        <p:spPr>
          <a:xfrm>
            <a:off x="5364791" y="1977610"/>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h4</a:t>
            </a:r>
          </a:p>
        </p:txBody>
      </p:sp>
      <p:sp>
        <p:nvSpPr>
          <p:cNvPr id="13" name="Rectangle: Rounded Corners 12">
            <a:extLst>
              <a:ext uri="{FF2B5EF4-FFF2-40B4-BE49-F238E27FC236}">
                <a16:creationId xmlns:a16="http://schemas.microsoft.com/office/drawing/2014/main" id="{728FC3FE-B4F1-CB1A-B122-D1A54E0FE06E}"/>
              </a:ext>
            </a:extLst>
          </p:cNvPr>
          <p:cNvSpPr/>
          <p:nvPr/>
        </p:nvSpPr>
        <p:spPr>
          <a:xfrm>
            <a:off x="5364791" y="1597626"/>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h3</a:t>
            </a:r>
          </a:p>
        </p:txBody>
      </p:sp>
      <p:sp>
        <p:nvSpPr>
          <p:cNvPr id="15" name="Rectangle: Rounded Corners 14">
            <a:extLst>
              <a:ext uri="{FF2B5EF4-FFF2-40B4-BE49-F238E27FC236}">
                <a16:creationId xmlns:a16="http://schemas.microsoft.com/office/drawing/2014/main" id="{0D6FE5CF-884C-01AF-2DE9-29E7E6B7A809}"/>
              </a:ext>
            </a:extLst>
          </p:cNvPr>
          <p:cNvSpPr/>
          <p:nvPr/>
        </p:nvSpPr>
        <p:spPr>
          <a:xfrm>
            <a:off x="5364791" y="2358258"/>
            <a:ext cx="467360" cy="28448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h5</a:t>
            </a:r>
          </a:p>
        </p:txBody>
      </p:sp>
      <p:sp>
        <p:nvSpPr>
          <p:cNvPr id="18" name="TextBox 17">
            <a:extLst>
              <a:ext uri="{FF2B5EF4-FFF2-40B4-BE49-F238E27FC236}">
                <a16:creationId xmlns:a16="http://schemas.microsoft.com/office/drawing/2014/main" id="{85770892-502A-A8DB-FB15-EC3A6723D0C1}"/>
              </a:ext>
            </a:extLst>
          </p:cNvPr>
          <p:cNvSpPr txBox="1"/>
          <p:nvPr/>
        </p:nvSpPr>
        <p:spPr>
          <a:xfrm>
            <a:off x="5260497" y="2776709"/>
            <a:ext cx="878398" cy="307777"/>
          </a:xfrm>
          <a:prstGeom prst="rect">
            <a:avLst/>
          </a:prstGeom>
          <a:noFill/>
        </p:spPr>
        <p:txBody>
          <a:bodyPr wrap="square" rtlCol="0">
            <a:spAutoFit/>
          </a:bodyPr>
          <a:lstStyle/>
          <a:p>
            <a:r>
              <a:rPr lang="en-US" dirty="0"/>
              <a:t>5 LSTM</a:t>
            </a:r>
          </a:p>
        </p:txBody>
      </p:sp>
      <p:cxnSp>
        <p:nvCxnSpPr>
          <p:cNvPr id="23" name="Straight Arrow Connector 22">
            <a:extLst>
              <a:ext uri="{FF2B5EF4-FFF2-40B4-BE49-F238E27FC236}">
                <a16:creationId xmlns:a16="http://schemas.microsoft.com/office/drawing/2014/main" id="{E8CB4BA9-3C6D-0AC6-AFAB-CFF79DC458A4}"/>
              </a:ext>
            </a:extLst>
          </p:cNvPr>
          <p:cNvCxnSpPr>
            <a:cxnSpLocks/>
            <a:stCxn id="174" idx="3"/>
            <a:endCxn id="5" idx="1"/>
          </p:cNvCxnSpPr>
          <p:nvPr/>
        </p:nvCxnSpPr>
        <p:spPr>
          <a:xfrm flipV="1">
            <a:off x="4596854" y="1767978"/>
            <a:ext cx="478542" cy="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720A86-0451-CAFB-AB23-FCADD3CF383D}"/>
              </a:ext>
            </a:extLst>
          </p:cNvPr>
          <p:cNvCxnSpPr>
            <a:stCxn id="5" idx="3"/>
            <a:endCxn id="183" idx="1"/>
          </p:cNvCxnSpPr>
          <p:nvPr/>
        </p:nvCxnSpPr>
        <p:spPr>
          <a:xfrm flipV="1">
            <a:off x="6138895" y="1764109"/>
            <a:ext cx="464764" cy="3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629AA77-A914-71A4-36D7-033179EE4271}"/>
              </a:ext>
            </a:extLst>
          </p:cNvPr>
          <p:cNvCxnSpPr>
            <a:stCxn id="7" idx="2"/>
            <a:endCxn id="8" idx="0"/>
          </p:cNvCxnSpPr>
          <p:nvPr/>
        </p:nvCxnSpPr>
        <p:spPr>
          <a:xfrm>
            <a:off x="5598471" y="1127415"/>
            <a:ext cx="0" cy="90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67DACAE-5B47-C825-E0FE-18A207484BD3}"/>
              </a:ext>
            </a:extLst>
          </p:cNvPr>
          <p:cNvCxnSpPr>
            <a:stCxn id="8" idx="2"/>
            <a:endCxn id="13" idx="0"/>
          </p:cNvCxnSpPr>
          <p:nvPr/>
        </p:nvCxnSpPr>
        <p:spPr>
          <a:xfrm>
            <a:off x="5598471" y="1502122"/>
            <a:ext cx="0" cy="9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68DE2F3-7873-B296-7A14-C2DD58BE47BF}"/>
              </a:ext>
            </a:extLst>
          </p:cNvPr>
          <p:cNvCxnSpPr>
            <a:stCxn id="13" idx="2"/>
            <a:endCxn id="11" idx="0"/>
          </p:cNvCxnSpPr>
          <p:nvPr/>
        </p:nvCxnSpPr>
        <p:spPr>
          <a:xfrm>
            <a:off x="5598471" y="1882106"/>
            <a:ext cx="0" cy="95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9F995A-D8A9-7DC9-279B-EF847B9465CF}"/>
              </a:ext>
            </a:extLst>
          </p:cNvPr>
          <p:cNvCxnSpPr>
            <a:stCxn id="11" idx="2"/>
            <a:endCxn id="15" idx="0"/>
          </p:cNvCxnSpPr>
          <p:nvPr/>
        </p:nvCxnSpPr>
        <p:spPr>
          <a:xfrm>
            <a:off x="5598471" y="2262090"/>
            <a:ext cx="0" cy="96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35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FB51FC44-58A2-6637-69AA-6D8F315F20C3}"/>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Transformer Model</a:t>
            </a:r>
          </a:p>
        </p:txBody>
      </p:sp>
      <p:sp>
        <p:nvSpPr>
          <p:cNvPr id="12" name="Rectangle: Rounded Corners 11">
            <a:extLst>
              <a:ext uri="{FF2B5EF4-FFF2-40B4-BE49-F238E27FC236}">
                <a16:creationId xmlns:a16="http://schemas.microsoft.com/office/drawing/2014/main" id="{30B99301-AF4F-0CE6-9AF7-92681F1057EB}"/>
              </a:ext>
            </a:extLst>
          </p:cNvPr>
          <p:cNvSpPr/>
          <p:nvPr/>
        </p:nvSpPr>
        <p:spPr>
          <a:xfrm>
            <a:off x="1707802" y="1319151"/>
            <a:ext cx="2310810" cy="328900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BEB1B61-433E-0308-C3BE-3F24FD42F89C}"/>
              </a:ext>
            </a:extLst>
          </p:cNvPr>
          <p:cNvSpPr/>
          <p:nvPr/>
        </p:nvSpPr>
        <p:spPr>
          <a:xfrm>
            <a:off x="2013098" y="3967274"/>
            <a:ext cx="1779181" cy="4040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embedding</a:t>
            </a:r>
          </a:p>
        </p:txBody>
      </p:sp>
      <p:sp>
        <p:nvSpPr>
          <p:cNvPr id="15" name="Flowchart: Or 14">
            <a:extLst>
              <a:ext uri="{FF2B5EF4-FFF2-40B4-BE49-F238E27FC236}">
                <a16:creationId xmlns:a16="http://schemas.microsoft.com/office/drawing/2014/main" id="{9247A9EA-4252-AD5F-217C-0A9AFA8376AE}"/>
              </a:ext>
            </a:extLst>
          </p:cNvPr>
          <p:cNvSpPr/>
          <p:nvPr/>
        </p:nvSpPr>
        <p:spPr>
          <a:xfrm>
            <a:off x="2732567" y="3457868"/>
            <a:ext cx="340242" cy="338027"/>
          </a:xfrm>
          <a:prstGeom prst="flowChar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243B462B-202F-166B-E4AE-63FF1503C399}"/>
              </a:ext>
            </a:extLst>
          </p:cNvPr>
          <p:cNvSpPr/>
          <p:nvPr/>
        </p:nvSpPr>
        <p:spPr>
          <a:xfrm>
            <a:off x="2013098" y="2865767"/>
            <a:ext cx="1779181" cy="40403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Multi-head attention</a:t>
            </a:r>
          </a:p>
        </p:txBody>
      </p:sp>
      <p:sp>
        <p:nvSpPr>
          <p:cNvPr id="17" name="Rectangle: Rounded Corners 16">
            <a:extLst>
              <a:ext uri="{FF2B5EF4-FFF2-40B4-BE49-F238E27FC236}">
                <a16:creationId xmlns:a16="http://schemas.microsoft.com/office/drawing/2014/main" id="{3EE90F6A-4C9B-DF19-81A2-CBF4194720A8}"/>
              </a:ext>
            </a:extLst>
          </p:cNvPr>
          <p:cNvSpPr/>
          <p:nvPr/>
        </p:nvSpPr>
        <p:spPr>
          <a:xfrm>
            <a:off x="2013098" y="2512093"/>
            <a:ext cx="1779181" cy="26802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&amp; norm</a:t>
            </a:r>
          </a:p>
        </p:txBody>
      </p:sp>
      <p:sp>
        <p:nvSpPr>
          <p:cNvPr id="18" name="Rectangle: Rounded Corners 17">
            <a:extLst>
              <a:ext uri="{FF2B5EF4-FFF2-40B4-BE49-F238E27FC236}">
                <a16:creationId xmlns:a16="http://schemas.microsoft.com/office/drawing/2014/main" id="{5688B934-2AED-DD60-AEB3-63CD80A485C6}"/>
              </a:ext>
            </a:extLst>
          </p:cNvPr>
          <p:cNvSpPr/>
          <p:nvPr/>
        </p:nvSpPr>
        <p:spPr>
          <a:xfrm>
            <a:off x="2013098" y="1837187"/>
            <a:ext cx="1779181" cy="404037"/>
          </a:xfrm>
          <a:prstGeom prst="roundRect">
            <a:avLst/>
          </a:prstGeom>
          <a:solidFill>
            <a:srgbClr val="C4C4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Feed forward</a:t>
            </a:r>
          </a:p>
        </p:txBody>
      </p:sp>
      <p:sp>
        <p:nvSpPr>
          <p:cNvPr id="19" name="Rectangle: Rounded Corners 18">
            <a:extLst>
              <a:ext uri="{FF2B5EF4-FFF2-40B4-BE49-F238E27FC236}">
                <a16:creationId xmlns:a16="http://schemas.microsoft.com/office/drawing/2014/main" id="{26941B8E-8716-5BDA-001F-267DA10DF44F}"/>
              </a:ext>
            </a:extLst>
          </p:cNvPr>
          <p:cNvSpPr/>
          <p:nvPr/>
        </p:nvSpPr>
        <p:spPr>
          <a:xfrm>
            <a:off x="2013098" y="1483513"/>
            <a:ext cx="1779181" cy="26802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&amp; norm</a:t>
            </a:r>
          </a:p>
        </p:txBody>
      </p:sp>
      <p:sp>
        <p:nvSpPr>
          <p:cNvPr id="25" name="Rectangle: Rounded Corners 24">
            <a:extLst>
              <a:ext uri="{FF2B5EF4-FFF2-40B4-BE49-F238E27FC236}">
                <a16:creationId xmlns:a16="http://schemas.microsoft.com/office/drawing/2014/main" id="{F5622F09-1A9F-1F9F-E669-C50843B94375}"/>
              </a:ext>
            </a:extLst>
          </p:cNvPr>
          <p:cNvSpPr/>
          <p:nvPr/>
        </p:nvSpPr>
        <p:spPr>
          <a:xfrm>
            <a:off x="5058047" y="680483"/>
            <a:ext cx="2707758" cy="409707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8A80DAFF-2B25-B9E5-2692-81D623FECED5}"/>
              </a:ext>
            </a:extLst>
          </p:cNvPr>
          <p:cNvSpPr/>
          <p:nvPr/>
        </p:nvSpPr>
        <p:spPr>
          <a:xfrm>
            <a:off x="5511209" y="4204119"/>
            <a:ext cx="1779181" cy="4040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embedding</a:t>
            </a:r>
          </a:p>
        </p:txBody>
      </p:sp>
      <p:sp>
        <p:nvSpPr>
          <p:cNvPr id="27" name="Flowchart: Or 26">
            <a:extLst>
              <a:ext uri="{FF2B5EF4-FFF2-40B4-BE49-F238E27FC236}">
                <a16:creationId xmlns:a16="http://schemas.microsoft.com/office/drawing/2014/main" id="{B2C5C7DC-CBD2-EACE-620A-8E7EB3AE2207}"/>
              </a:ext>
            </a:extLst>
          </p:cNvPr>
          <p:cNvSpPr/>
          <p:nvPr/>
        </p:nvSpPr>
        <p:spPr>
          <a:xfrm>
            <a:off x="6230677" y="3742862"/>
            <a:ext cx="340242" cy="338027"/>
          </a:xfrm>
          <a:prstGeom prst="flowChartOr">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119CA31-3F44-58C1-BB65-FEF423704499}"/>
              </a:ext>
            </a:extLst>
          </p:cNvPr>
          <p:cNvSpPr/>
          <p:nvPr/>
        </p:nvSpPr>
        <p:spPr>
          <a:xfrm>
            <a:off x="5160334" y="3179988"/>
            <a:ext cx="2480930" cy="40403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Masked Multi-head attention</a:t>
            </a:r>
          </a:p>
        </p:txBody>
      </p:sp>
      <p:sp>
        <p:nvSpPr>
          <p:cNvPr id="29" name="Rectangle: Rounded Corners 28">
            <a:extLst>
              <a:ext uri="{FF2B5EF4-FFF2-40B4-BE49-F238E27FC236}">
                <a16:creationId xmlns:a16="http://schemas.microsoft.com/office/drawing/2014/main" id="{356C2BCF-685A-1819-0735-6BE1DA3EB24F}"/>
              </a:ext>
            </a:extLst>
          </p:cNvPr>
          <p:cNvSpPr/>
          <p:nvPr/>
        </p:nvSpPr>
        <p:spPr>
          <a:xfrm>
            <a:off x="5511208" y="2826315"/>
            <a:ext cx="1779181" cy="26802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&amp; norm</a:t>
            </a:r>
          </a:p>
        </p:txBody>
      </p:sp>
      <p:sp>
        <p:nvSpPr>
          <p:cNvPr id="30" name="Rectangle: Rounded Corners 29">
            <a:extLst>
              <a:ext uri="{FF2B5EF4-FFF2-40B4-BE49-F238E27FC236}">
                <a16:creationId xmlns:a16="http://schemas.microsoft.com/office/drawing/2014/main" id="{A04BC0D6-15D1-AE45-96F9-1D14B960E543}"/>
              </a:ext>
            </a:extLst>
          </p:cNvPr>
          <p:cNvSpPr/>
          <p:nvPr/>
        </p:nvSpPr>
        <p:spPr>
          <a:xfrm>
            <a:off x="5160334" y="2161932"/>
            <a:ext cx="2480930" cy="40403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Masked Multi-head attention</a:t>
            </a:r>
          </a:p>
        </p:txBody>
      </p:sp>
      <p:sp>
        <p:nvSpPr>
          <p:cNvPr id="31" name="Rectangle: Rounded Corners 30">
            <a:extLst>
              <a:ext uri="{FF2B5EF4-FFF2-40B4-BE49-F238E27FC236}">
                <a16:creationId xmlns:a16="http://schemas.microsoft.com/office/drawing/2014/main" id="{A4F41D4F-8805-A544-865D-6BA384ECB510}"/>
              </a:ext>
            </a:extLst>
          </p:cNvPr>
          <p:cNvSpPr/>
          <p:nvPr/>
        </p:nvSpPr>
        <p:spPr>
          <a:xfrm>
            <a:off x="5511208" y="1808259"/>
            <a:ext cx="1779181" cy="26802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&amp; norm</a:t>
            </a:r>
          </a:p>
        </p:txBody>
      </p:sp>
      <p:sp>
        <p:nvSpPr>
          <p:cNvPr id="32" name="Rectangle: Rounded Corners 31">
            <a:extLst>
              <a:ext uri="{FF2B5EF4-FFF2-40B4-BE49-F238E27FC236}">
                <a16:creationId xmlns:a16="http://schemas.microsoft.com/office/drawing/2014/main" id="{7CEDE8FA-421C-A37B-E2FC-430069B3D248}"/>
              </a:ext>
            </a:extLst>
          </p:cNvPr>
          <p:cNvSpPr/>
          <p:nvPr/>
        </p:nvSpPr>
        <p:spPr>
          <a:xfrm>
            <a:off x="5511208" y="1199185"/>
            <a:ext cx="1779181" cy="404037"/>
          </a:xfrm>
          <a:prstGeom prst="roundRect">
            <a:avLst/>
          </a:prstGeom>
          <a:solidFill>
            <a:srgbClr val="C4C4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Feed forward</a:t>
            </a:r>
          </a:p>
        </p:txBody>
      </p:sp>
      <p:sp>
        <p:nvSpPr>
          <p:cNvPr id="33" name="Rectangle: Rounded Corners 32">
            <a:extLst>
              <a:ext uri="{FF2B5EF4-FFF2-40B4-BE49-F238E27FC236}">
                <a16:creationId xmlns:a16="http://schemas.microsoft.com/office/drawing/2014/main" id="{287DC704-8189-CC90-F9A5-44D78D1C4DC1}"/>
              </a:ext>
            </a:extLst>
          </p:cNvPr>
          <p:cNvSpPr/>
          <p:nvPr/>
        </p:nvSpPr>
        <p:spPr>
          <a:xfrm>
            <a:off x="5511208" y="845511"/>
            <a:ext cx="1779181" cy="26802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&amp; norm</a:t>
            </a:r>
          </a:p>
        </p:txBody>
      </p:sp>
      <p:sp>
        <p:nvSpPr>
          <p:cNvPr id="34" name="TextBox 33">
            <a:extLst>
              <a:ext uri="{FF2B5EF4-FFF2-40B4-BE49-F238E27FC236}">
                <a16:creationId xmlns:a16="http://schemas.microsoft.com/office/drawing/2014/main" id="{35685C61-0C69-71F5-2C1B-16077D37298A}"/>
              </a:ext>
            </a:extLst>
          </p:cNvPr>
          <p:cNvSpPr txBox="1"/>
          <p:nvPr/>
        </p:nvSpPr>
        <p:spPr>
          <a:xfrm>
            <a:off x="829340" y="1295449"/>
            <a:ext cx="1183758" cy="307777"/>
          </a:xfrm>
          <a:prstGeom prst="rect">
            <a:avLst/>
          </a:prstGeom>
          <a:noFill/>
        </p:spPr>
        <p:txBody>
          <a:bodyPr wrap="square" rtlCol="0">
            <a:spAutoFit/>
          </a:bodyPr>
          <a:lstStyle/>
          <a:p>
            <a:r>
              <a:rPr lang="en-US" dirty="0"/>
              <a:t>Encoder</a:t>
            </a:r>
          </a:p>
        </p:txBody>
      </p:sp>
      <p:sp>
        <p:nvSpPr>
          <p:cNvPr id="35" name="TextBox 34">
            <a:extLst>
              <a:ext uri="{FF2B5EF4-FFF2-40B4-BE49-F238E27FC236}">
                <a16:creationId xmlns:a16="http://schemas.microsoft.com/office/drawing/2014/main" id="{2282F0BC-63C0-1EF5-DC86-79031E66C585}"/>
              </a:ext>
            </a:extLst>
          </p:cNvPr>
          <p:cNvSpPr txBox="1"/>
          <p:nvPr/>
        </p:nvSpPr>
        <p:spPr>
          <a:xfrm>
            <a:off x="4185683" y="691622"/>
            <a:ext cx="1183758" cy="307777"/>
          </a:xfrm>
          <a:prstGeom prst="rect">
            <a:avLst/>
          </a:prstGeom>
          <a:noFill/>
        </p:spPr>
        <p:txBody>
          <a:bodyPr wrap="square" rtlCol="0">
            <a:spAutoFit/>
          </a:bodyPr>
          <a:lstStyle/>
          <a:p>
            <a:r>
              <a:rPr lang="en-US" dirty="0"/>
              <a:t>Decoder</a:t>
            </a:r>
          </a:p>
        </p:txBody>
      </p:sp>
      <p:cxnSp>
        <p:nvCxnSpPr>
          <p:cNvPr id="47" name="Straight Arrow Connector 46">
            <a:extLst>
              <a:ext uri="{FF2B5EF4-FFF2-40B4-BE49-F238E27FC236}">
                <a16:creationId xmlns:a16="http://schemas.microsoft.com/office/drawing/2014/main" id="{D0DD8A72-F32D-BED9-5C2C-1920F973FE3A}"/>
              </a:ext>
            </a:extLst>
          </p:cNvPr>
          <p:cNvCxnSpPr>
            <a:stCxn id="14" idx="0"/>
            <a:endCxn id="15" idx="4"/>
          </p:cNvCxnSpPr>
          <p:nvPr/>
        </p:nvCxnSpPr>
        <p:spPr>
          <a:xfrm flipH="1" flipV="1">
            <a:off x="2902688" y="3795895"/>
            <a:ext cx="1" cy="1713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8790BA2-A548-C09E-026E-5F2996E03037}"/>
              </a:ext>
            </a:extLst>
          </p:cNvPr>
          <p:cNvCxnSpPr>
            <a:stCxn id="15" idx="0"/>
            <a:endCxn id="16" idx="2"/>
          </p:cNvCxnSpPr>
          <p:nvPr/>
        </p:nvCxnSpPr>
        <p:spPr>
          <a:xfrm flipV="1">
            <a:off x="2902688" y="3269804"/>
            <a:ext cx="1" cy="188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299CC7A8-C5FB-81E4-DF82-539BDDA39DA9}"/>
              </a:ext>
            </a:extLst>
          </p:cNvPr>
          <p:cNvCxnSpPr>
            <a:cxnSpLocks/>
          </p:cNvCxnSpPr>
          <p:nvPr/>
        </p:nvCxnSpPr>
        <p:spPr>
          <a:xfrm flipV="1">
            <a:off x="2902687" y="3269804"/>
            <a:ext cx="728243" cy="170545"/>
          </a:xfrm>
          <a:prstGeom prst="bentConnector3">
            <a:avLst>
              <a:gd name="adj1" fmla="val 100225"/>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E850ED8A-317B-828A-4CC8-CC43D31E7DF3}"/>
              </a:ext>
            </a:extLst>
          </p:cNvPr>
          <p:cNvCxnSpPr>
            <a:cxnSpLocks/>
          </p:cNvCxnSpPr>
          <p:nvPr/>
        </p:nvCxnSpPr>
        <p:spPr>
          <a:xfrm rot="10800000">
            <a:off x="2174447" y="3282737"/>
            <a:ext cx="728240" cy="157611"/>
          </a:xfrm>
          <a:prstGeom prst="bentConnector3">
            <a:avLst>
              <a:gd name="adj1" fmla="val 100225"/>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8AF8B49-0474-AEC6-006F-934A63318645}"/>
              </a:ext>
            </a:extLst>
          </p:cNvPr>
          <p:cNvCxnSpPr>
            <a:stCxn id="16" idx="0"/>
            <a:endCxn id="17" idx="2"/>
          </p:cNvCxnSpPr>
          <p:nvPr/>
        </p:nvCxnSpPr>
        <p:spPr>
          <a:xfrm flipV="1">
            <a:off x="2902689" y="2780122"/>
            <a:ext cx="0" cy="85645"/>
          </a:xfrm>
          <a:prstGeom prst="line">
            <a:avLst/>
          </a:prstGeom>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979656DE-AFB0-F779-77A5-5D346B170787}"/>
              </a:ext>
            </a:extLst>
          </p:cNvPr>
          <p:cNvCxnSpPr>
            <a:cxnSpLocks/>
            <a:stCxn id="15" idx="0"/>
            <a:endCxn id="17" idx="1"/>
          </p:cNvCxnSpPr>
          <p:nvPr/>
        </p:nvCxnSpPr>
        <p:spPr>
          <a:xfrm rot="16200000" flipV="1">
            <a:off x="2052013" y="2607193"/>
            <a:ext cx="811760" cy="889590"/>
          </a:xfrm>
          <a:prstGeom prst="bentConnector4">
            <a:avLst>
              <a:gd name="adj1" fmla="val 2086"/>
              <a:gd name="adj2" fmla="val 11713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9409407E-CDFE-ABA3-E85D-CB90CA5E2A94}"/>
              </a:ext>
            </a:extLst>
          </p:cNvPr>
          <p:cNvCxnSpPr>
            <a:stCxn id="17" idx="0"/>
            <a:endCxn id="18" idx="2"/>
          </p:cNvCxnSpPr>
          <p:nvPr/>
        </p:nvCxnSpPr>
        <p:spPr>
          <a:xfrm flipV="1">
            <a:off x="2902689" y="2241224"/>
            <a:ext cx="0" cy="270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BF623B9D-57E8-3088-CEC9-3E3AF0D4D6B2}"/>
              </a:ext>
            </a:extLst>
          </p:cNvPr>
          <p:cNvCxnSpPr>
            <a:endCxn id="19" idx="1"/>
          </p:cNvCxnSpPr>
          <p:nvPr/>
        </p:nvCxnSpPr>
        <p:spPr>
          <a:xfrm rot="10800000">
            <a:off x="2013099" y="1617528"/>
            <a:ext cx="889589" cy="754832"/>
          </a:xfrm>
          <a:prstGeom prst="bentConnector3">
            <a:avLst>
              <a:gd name="adj1" fmla="val 116560"/>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26DED63-830E-D174-F8BB-FB96A7102138}"/>
              </a:ext>
            </a:extLst>
          </p:cNvPr>
          <p:cNvCxnSpPr>
            <a:stCxn id="19" idx="2"/>
            <a:endCxn id="18" idx="0"/>
          </p:cNvCxnSpPr>
          <p:nvPr/>
        </p:nvCxnSpPr>
        <p:spPr>
          <a:xfrm>
            <a:off x="2902689" y="1751542"/>
            <a:ext cx="0" cy="85645"/>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1490C66F-771E-850D-2FE2-FA6204CC6225}"/>
              </a:ext>
            </a:extLst>
          </p:cNvPr>
          <p:cNvCxnSpPr>
            <a:stCxn id="26" idx="0"/>
            <a:endCxn id="27" idx="4"/>
          </p:cNvCxnSpPr>
          <p:nvPr/>
        </p:nvCxnSpPr>
        <p:spPr>
          <a:xfrm flipH="1" flipV="1">
            <a:off x="6400798" y="4080889"/>
            <a:ext cx="2" cy="123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897BE411-F4FB-97C0-B5F3-E56759D8A6DB}"/>
              </a:ext>
            </a:extLst>
          </p:cNvPr>
          <p:cNvCxnSpPr>
            <a:stCxn id="27" idx="0"/>
            <a:endCxn id="28" idx="2"/>
          </p:cNvCxnSpPr>
          <p:nvPr/>
        </p:nvCxnSpPr>
        <p:spPr>
          <a:xfrm flipV="1">
            <a:off x="6400798" y="3584025"/>
            <a:ext cx="1" cy="1588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Connector: Elbow 95">
            <a:extLst>
              <a:ext uri="{FF2B5EF4-FFF2-40B4-BE49-F238E27FC236}">
                <a16:creationId xmlns:a16="http://schemas.microsoft.com/office/drawing/2014/main" id="{F745CFBB-450E-34BF-1A30-83E07A18DAB5}"/>
              </a:ext>
            </a:extLst>
          </p:cNvPr>
          <p:cNvCxnSpPr>
            <a:cxnSpLocks/>
          </p:cNvCxnSpPr>
          <p:nvPr/>
        </p:nvCxnSpPr>
        <p:spPr>
          <a:xfrm flipV="1">
            <a:off x="6400798" y="3584025"/>
            <a:ext cx="995919" cy="144256"/>
          </a:xfrm>
          <a:prstGeom prst="bentConnector3">
            <a:avLst>
              <a:gd name="adj1" fmla="val 100243"/>
            </a:avLst>
          </a:prstGeom>
          <a:ln>
            <a:tailEnd type="triangle"/>
          </a:ln>
        </p:spPr>
        <p:style>
          <a:lnRef idx="1">
            <a:schemeClr val="dk1"/>
          </a:lnRef>
          <a:fillRef idx="0">
            <a:schemeClr val="dk1"/>
          </a:fillRef>
          <a:effectRef idx="0">
            <a:schemeClr val="dk1"/>
          </a:effectRef>
          <a:fontRef idx="minor">
            <a:schemeClr val="tx1"/>
          </a:fontRef>
        </p:style>
      </p:cxnSp>
      <p:cxnSp>
        <p:nvCxnSpPr>
          <p:cNvPr id="105" name="Connector: Elbow 104">
            <a:extLst>
              <a:ext uri="{FF2B5EF4-FFF2-40B4-BE49-F238E27FC236}">
                <a16:creationId xmlns:a16="http://schemas.microsoft.com/office/drawing/2014/main" id="{A1C5FDE3-4ECE-264F-DFF9-16328E28B4F2}"/>
              </a:ext>
            </a:extLst>
          </p:cNvPr>
          <p:cNvCxnSpPr>
            <a:cxnSpLocks/>
          </p:cNvCxnSpPr>
          <p:nvPr/>
        </p:nvCxnSpPr>
        <p:spPr>
          <a:xfrm rot="10800000">
            <a:off x="5405120" y="3584025"/>
            <a:ext cx="1001836" cy="147042"/>
          </a:xfrm>
          <a:prstGeom prst="bentConnector3">
            <a:avLst>
              <a:gd name="adj1" fmla="val 100200"/>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or: Elbow 107">
            <a:extLst>
              <a:ext uri="{FF2B5EF4-FFF2-40B4-BE49-F238E27FC236}">
                <a16:creationId xmlns:a16="http://schemas.microsoft.com/office/drawing/2014/main" id="{AF705241-ABF7-8C48-6B81-06969524A521}"/>
              </a:ext>
            </a:extLst>
          </p:cNvPr>
          <p:cNvCxnSpPr>
            <a:cxnSpLocks/>
          </p:cNvCxnSpPr>
          <p:nvPr/>
        </p:nvCxnSpPr>
        <p:spPr>
          <a:xfrm rot="16200000" flipV="1">
            <a:off x="5540924" y="2893653"/>
            <a:ext cx="811760" cy="889590"/>
          </a:xfrm>
          <a:prstGeom prst="bentConnector4">
            <a:avLst>
              <a:gd name="adj1" fmla="val 1460"/>
              <a:gd name="adj2" fmla="val 143399"/>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00D697-1871-1A89-0BD4-6560A333499D}"/>
              </a:ext>
            </a:extLst>
          </p:cNvPr>
          <p:cNvCxnSpPr>
            <a:stCxn id="28" idx="0"/>
            <a:endCxn id="29" idx="2"/>
          </p:cNvCxnSpPr>
          <p:nvPr/>
        </p:nvCxnSpPr>
        <p:spPr>
          <a:xfrm flipV="1">
            <a:off x="6400799" y="3094344"/>
            <a:ext cx="0" cy="85644"/>
          </a:xfrm>
          <a:prstGeom prst="line">
            <a:avLst/>
          </a:prstGeom>
        </p:spPr>
        <p:style>
          <a:lnRef idx="1">
            <a:schemeClr val="dk1"/>
          </a:lnRef>
          <a:fillRef idx="0">
            <a:schemeClr val="dk1"/>
          </a:fillRef>
          <a:effectRef idx="0">
            <a:schemeClr val="dk1"/>
          </a:effectRef>
          <a:fontRef idx="minor">
            <a:schemeClr val="tx1"/>
          </a:fontRef>
        </p:style>
      </p:cxnSp>
      <p:cxnSp>
        <p:nvCxnSpPr>
          <p:cNvPr id="122" name="Connector: Elbow 121">
            <a:extLst>
              <a:ext uri="{FF2B5EF4-FFF2-40B4-BE49-F238E27FC236}">
                <a16:creationId xmlns:a16="http://schemas.microsoft.com/office/drawing/2014/main" id="{CCDA93B1-FF03-5F4F-21CD-E828176BB7C1}"/>
              </a:ext>
            </a:extLst>
          </p:cNvPr>
          <p:cNvCxnSpPr>
            <a:cxnSpLocks/>
            <a:stCxn id="19" idx="0"/>
          </p:cNvCxnSpPr>
          <p:nvPr/>
        </p:nvCxnSpPr>
        <p:spPr>
          <a:xfrm rot="16200000" flipH="1">
            <a:off x="3845119" y="541082"/>
            <a:ext cx="1229201" cy="3114063"/>
          </a:xfrm>
          <a:prstGeom prst="bentConnector4">
            <a:avLst>
              <a:gd name="adj1" fmla="val -29756"/>
              <a:gd name="adj2" fmla="val 58998"/>
            </a:avLst>
          </a:prstGeom>
          <a:ln w="19050"/>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5F78E109-8E6F-844A-8F21-BBFAF6916769}"/>
              </a:ext>
            </a:extLst>
          </p:cNvPr>
          <p:cNvCxnSpPr>
            <a:cxnSpLocks/>
          </p:cNvCxnSpPr>
          <p:nvPr/>
        </p:nvCxnSpPr>
        <p:spPr>
          <a:xfrm flipV="1">
            <a:off x="6016751" y="2565969"/>
            <a:ext cx="0" cy="146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BC312129-7FF4-8ABF-940C-3E559B4D4AA7}"/>
              </a:ext>
            </a:extLst>
          </p:cNvPr>
          <p:cNvCxnSpPr/>
          <p:nvPr/>
        </p:nvCxnSpPr>
        <p:spPr>
          <a:xfrm flipV="1">
            <a:off x="5475129" y="2565969"/>
            <a:ext cx="0" cy="146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C79091F9-1BA9-61A3-13A2-F2E8140E7D32}"/>
              </a:ext>
            </a:extLst>
          </p:cNvPr>
          <p:cNvCxnSpPr>
            <a:stCxn id="29" idx="0"/>
            <a:endCxn id="30" idx="2"/>
          </p:cNvCxnSpPr>
          <p:nvPr/>
        </p:nvCxnSpPr>
        <p:spPr>
          <a:xfrm flipV="1">
            <a:off x="6400799" y="2565969"/>
            <a:ext cx="0" cy="260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E82FE5DA-9FC6-E736-C5CF-297B0BD6920D}"/>
              </a:ext>
            </a:extLst>
          </p:cNvPr>
          <p:cNvCxnSpPr>
            <a:stCxn id="30" idx="0"/>
            <a:endCxn id="31" idx="2"/>
          </p:cNvCxnSpPr>
          <p:nvPr/>
        </p:nvCxnSpPr>
        <p:spPr>
          <a:xfrm flipV="1">
            <a:off x="6400799" y="2076288"/>
            <a:ext cx="0" cy="85644"/>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4210D285-C32B-5747-D7AD-64C5CECD7540}"/>
              </a:ext>
            </a:extLst>
          </p:cNvPr>
          <p:cNvCxnSpPr>
            <a:stCxn id="31" idx="0"/>
          </p:cNvCxnSpPr>
          <p:nvPr/>
        </p:nvCxnSpPr>
        <p:spPr>
          <a:xfrm flipH="1" flipV="1">
            <a:off x="6400798" y="1617527"/>
            <a:ext cx="1" cy="190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8CC27A0C-F311-7470-C405-1710022925EB}"/>
              </a:ext>
            </a:extLst>
          </p:cNvPr>
          <p:cNvCxnSpPr>
            <a:stCxn id="32" idx="0"/>
            <a:endCxn id="33" idx="2"/>
          </p:cNvCxnSpPr>
          <p:nvPr/>
        </p:nvCxnSpPr>
        <p:spPr>
          <a:xfrm flipV="1">
            <a:off x="6400799" y="1113540"/>
            <a:ext cx="0" cy="856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6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3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3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19"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6350240F-0B0D-1CBC-2C96-0D3FE3B5B4F1}"/>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Transformer Model</a:t>
            </a:r>
          </a:p>
        </p:txBody>
      </p:sp>
      <p:graphicFrame>
        <p:nvGraphicFramePr>
          <p:cNvPr id="10" name="Table 9">
            <a:extLst>
              <a:ext uri="{FF2B5EF4-FFF2-40B4-BE49-F238E27FC236}">
                <a16:creationId xmlns:a16="http://schemas.microsoft.com/office/drawing/2014/main" id="{D5C2A0B5-E70D-F955-74DE-4CA1CA1A17DA}"/>
              </a:ext>
            </a:extLst>
          </p:cNvPr>
          <p:cNvGraphicFramePr>
            <a:graphicFrameLocks noGrp="1"/>
          </p:cNvGraphicFramePr>
          <p:nvPr>
            <p:extLst>
              <p:ext uri="{D42A27DB-BD31-4B8C-83A1-F6EECF244321}">
                <p14:modId xmlns:p14="http://schemas.microsoft.com/office/powerpoint/2010/main" val="633898721"/>
              </p:ext>
            </p:extLst>
          </p:nvPr>
        </p:nvGraphicFramePr>
        <p:xfrm>
          <a:off x="1405054" y="1061678"/>
          <a:ext cx="6333892" cy="1162407"/>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387469">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graphicFrame>
        <p:nvGraphicFramePr>
          <p:cNvPr id="11" name="Table 10">
            <a:extLst>
              <a:ext uri="{FF2B5EF4-FFF2-40B4-BE49-F238E27FC236}">
                <a16:creationId xmlns:a16="http://schemas.microsoft.com/office/drawing/2014/main" id="{6233B050-27B0-663C-A7C4-6967ED04B143}"/>
              </a:ext>
            </a:extLst>
          </p:cNvPr>
          <p:cNvGraphicFramePr>
            <a:graphicFrameLocks noGrp="1"/>
          </p:cNvGraphicFramePr>
          <p:nvPr>
            <p:extLst>
              <p:ext uri="{D42A27DB-BD31-4B8C-83A1-F6EECF244321}">
                <p14:modId xmlns:p14="http://schemas.microsoft.com/office/powerpoint/2010/main" val="2615691848"/>
              </p:ext>
            </p:extLst>
          </p:nvPr>
        </p:nvGraphicFramePr>
        <p:xfrm>
          <a:off x="1405054" y="2852378"/>
          <a:ext cx="6333892" cy="1162407"/>
        </p:xfrm>
        <a:graphic>
          <a:graphicData uri="http://schemas.openxmlformats.org/drawingml/2006/table">
            <a:tbl>
              <a:tblPr firstRow="1" firstCol="1" bandRow="1"/>
              <a:tblGrid>
                <a:gridCol w="1583473">
                  <a:extLst>
                    <a:ext uri="{9D8B030D-6E8A-4147-A177-3AD203B41FA5}">
                      <a16:colId xmlns:a16="http://schemas.microsoft.com/office/drawing/2014/main" val="232717286"/>
                    </a:ext>
                  </a:extLst>
                </a:gridCol>
                <a:gridCol w="1583473">
                  <a:extLst>
                    <a:ext uri="{9D8B030D-6E8A-4147-A177-3AD203B41FA5}">
                      <a16:colId xmlns:a16="http://schemas.microsoft.com/office/drawing/2014/main" val="586402160"/>
                    </a:ext>
                  </a:extLst>
                </a:gridCol>
                <a:gridCol w="1583473">
                  <a:extLst>
                    <a:ext uri="{9D8B030D-6E8A-4147-A177-3AD203B41FA5}">
                      <a16:colId xmlns:a16="http://schemas.microsoft.com/office/drawing/2014/main" val="2929862006"/>
                    </a:ext>
                  </a:extLst>
                </a:gridCol>
                <a:gridCol w="1583473">
                  <a:extLst>
                    <a:ext uri="{9D8B030D-6E8A-4147-A177-3AD203B41FA5}">
                      <a16:colId xmlns:a16="http://schemas.microsoft.com/office/drawing/2014/main" val="710904547"/>
                    </a:ext>
                  </a:extLst>
                </a:gridCol>
              </a:tblGrid>
              <a:tr h="387469">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Objective - Subjective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Positive - Negative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60429329"/>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0: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class 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257073"/>
                  </a:ext>
                </a:extLst>
              </a:tr>
              <a:tr h="387469">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F1: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0.90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200"/>
                        </a:spcAft>
                      </a:pPr>
                      <a:r>
                        <a:rPr lang="en-US" sz="1700" kern="100" dirty="0">
                          <a:effectLst/>
                          <a:latin typeface="Times New Roman" panose="02020603050405020304" pitchFamily="18" charset="0"/>
                          <a:ea typeface="Calibri" panose="020F0502020204030204" pitchFamily="34" charset="0"/>
                          <a:cs typeface="Arial" panose="020B0604020202020204" pitchFamily="34" charset="0"/>
                        </a:rPr>
                        <a:t>Accuracy: </a:t>
                      </a:r>
                      <a:r>
                        <a:rPr lang="en-US" sz="1700" b="1" kern="100" dirty="0">
                          <a:effectLst/>
                          <a:latin typeface="Times New Roman" panose="02020603050405020304" pitchFamily="18" charset="0"/>
                          <a:ea typeface="Calibri" panose="020F0502020204030204" pitchFamily="34" charset="0"/>
                          <a:cs typeface="Arial" panose="020B0604020202020204" pitchFamily="34"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7570482"/>
                  </a:ext>
                </a:extLst>
              </a:tr>
            </a:tbl>
          </a:graphicData>
        </a:graphic>
      </p:graphicFrame>
      <p:sp>
        <p:nvSpPr>
          <p:cNvPr id="12" name="TextBox 11">
            <a:extLst>
              <a:ext uri="{FF2B5EF4-FFF2-40B4-BE49-F238E27FC236}">
                <a16:creationId xmlns:a16="http://schemas.microsoft.com/office/drawing/2014/main" id="{0FC43F38-E551-4638-2F12-9F5CE3A93FAE}"/>
              </a:ext>
            </a:extLst>
          </p:cNvPr>
          <p:cNvSpPr txBox="1"/>
          <p:nvPr/>
        </p:nvSpPr>
        <p:spPr>
          <a:xfrm>
            <a:off x="1405054" y="2224085"/>
            <a:ext cx="6333892" cy="307777"/>
          </a:xfrm>
          <a:prstGeom prst="rect">
            <a:avLst/>
          </a:prstGeom>
          <a:noFill/>
        </p:spPr>
        <p:txBody>
          <a:bodyPr wrap="square" rtlCol="0">
            <a:spAutoFit/>
          </a:bodyPr>
          <a:lstStyle/>
          <a:p>
            <a:pPr algn="ctr"/>
            <a:r>
              <a:rPr lang="en-US" i="1" dirty="0"/>
              <a:t>MARBERT</a:t>
            </a:r>
            <a:r>
              <a:rPr lang="en-US" dirty="0"/>
              <a:t> For </a:t>
            </a:r>
            <a:r>
              <a:rPr lang="en-US" b="1" dirty="0"/>
              <a:t>Arabic</a:t>
            </a:r>
            <a:r>
              <a:rPr lang="en-US" dirty="0"/>
              <a:t> model</a:t>
            </a:r>
          </a:p>
        </p:txBody>
      </p:sp>
      <p:sp>
        <p:nvSpPr>
          <p:cNvPr id="13" name="TextBox 12">
            <a:extLst>
              <a:ext uri="{FF2B5EF4-FFF2-40B4-BE49-F238E27FC236}">
                <a16:creationId xmlns:a16="http://schemas.microsoft.com/office/drawing/2014/main" id="{7E1F1B5A-190B-3F52-10A3-496F4BF6F78C}"/>
              </a:ext>
            </a:extLst>
          </p:cNvPr>
          <p:cNvSpPr txBox="1"/>
          <p:nvPr/>
        </p:nvSpPr>
        <p:spPr>
          <a:xfrm>
            <a:off x="1405054" y="4027524"/>
            <a:ext cx="6333892" cy="307777"/>
          </a:xfrm>
          <a:prstGeom prst="rect">
            <a:avLst/>
          </a:prstGeom>
          <a:noFill/>
        </p:spPr>
        <p:txBody>
          <a:bodyPr wrap="square" rtlCol="0">
            <a:spAutoFit/>
          </a:bodyPr>
          <a:lstStyle/>
          <a:p>
            <a:pPr algn="ctr"/>
            <a:r>
              <a:rPr lang="en-US" i="1" dirty="0" err="1"/>
              <a:t>DistilBert</a:t>
            </a:r>
            <a:r>
              <a:rPr lang="en-US" dirty="0"/>
              <a:t> For </a:t>
            </a:r>
            <a:r>
              <a:rPr lang="en-US" b="1" dirty="0"/>
              <a:t>English</a:t>
            </a:r>
            <a:r>
              <a:rPr lang="en-US" dirty="0"/>
              <a:t> model</a:t>
            </a:r>
          </a:p>
        </p:txBody>
      </p:sp>
    </p:spTree>
    <p:extLst>
      <p:ext uri="{BB962C8B-B14F-4D97-AF65-F5344CB8AC3E}">
        <p14:creationId xmlns:p14="http://schemas.microsoft.com/office/powerpoint/2010/main" val="933832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8C973B50-1827-F201-BBBC-82474A072368}"/>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Machine Learning algorithms </a:t>
            </a:r>
          </a:p>
        </p:txBody>
      </p:sp>
      <p:graphicFrame>
        <p:nvGraphicFramePr>
          <p:cNvPr id="12" name="Chart 11">
            <a:extLst>
              <a:ext uri="{FF2B5EF4-FFF2-40B4-BE49-F238E27FC236}">
                <a16:creationId xmlns:a16="http://schemas.microsoft.com/office/drawing/2014/main" id="{018C73EB-C662-FE45-EA66-9A1331B54B47}"/>
              </a:ext>
            </a:extLst>
          </p:cNvPr>
          <p:cNvGraphicFramePr/>
          <p:nvPr>
            <p:extLst>
              <p:ext uri="{D42A27DB-BD31-4B8C-83A1-F6EECF244321}">
                <p14:modId xmlns:p14="http://schemas.microsoft.com/office/powerpoint/2010/main" val="3879460410"/>
              </p:ext>
            </p:extLst>
          </p:nvPr>
        </p:nvGraphicFramePr>
        <p:xfrm>
          <a:off x="1203960" y="581970"/>
          <a:ext cx="6835140" cy="40217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1409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8C973B50-1827-F201-BBBC-82474A072368}"/>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Deep Learning algorithms </a:t>
            </a:r>
          </a:p>
        </p:txBody>
      </p:sp>
      <p:graphicFrame>
        <p:nvGraphicFramePr>
          <p:cNvPr id="12" name="Chart 11">
            <a:extLst>
              <a:ext uri="{FF2B5EF4-FFF2-40B4-BE49-F238E27FC236}">
                <a16:creationId xmlns:a16="http://schemas.microsoft.com/office/drawing/2014/main" id="{018C73EB-C662-FE45-EA66-9A1331B54B47}"/>
              </a:ext>
            </a:extLst>
          </p:cNvPr>
          <p:cNvGraphicFramePr/>
          <p:nvPr>
            <p:extLst>
              <p:ext uri="{D42A27DB-BD31-4B8C-83A1-F6EECF244321}">
                <p14:modId xmlns:p14="http://schemas.microsoft.com/office/powerpoint/2010/main" val="254829539"/>
              </p:ext>
            </p:extLst>
          </p:nvPr>
        </p:nvGraphicFramePr>
        <p:xfrm>
          <a:off x="1203960" y="581970"/>
          <a:ext cx="6835140" cy="40217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942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8CC6-F622-314A-2902-E29C8CACF26C}"/>
              </a:ext>
            </a:extLst>
          </p:cNvPr>
          <p:cNvSpPr>
            <a:spLocks noGrp="1"/>
          </p:cNvSpPr>
          <p:nvPr>
            <p:ph type="title"/>
          </p:nvPr>
        </p:nvSpPr>
        <p:spPr>
          <a:xfrm>
            <a:off x="358726" y="1006061"/>
            <a:ext cx="7524799" cy="1562543"/>
          </a:xfrm>
        </p:spPr>
        <p:txBody>
          <a:bodyPr/>
          <a:lstStyle/>
          <a:p>
            <a:r>
              <a:rPr lang="en-US" sz="1800" b="0" dirty="0">
                <a:solidFill>
                  <a:schemeClr val="tx1"/>
                </a:solidFill>
                <a:latin typeface="Times New Roman" panose="02020603050405020304" pitchFamily="18" charset="0"/>
                <a:cs typeface="Times New Roman" panose="02020603050405020304" pitchFamily="18" charset="0"/>
              </a:rPr>
              <a:t>- Most students search for a platform to study materials in order way and can express their opinion and feedback to make this material improved and better on the other side Many professors and instructors want to share our materials and want students to benefit from it and want feedback to improve materials.</a:t>
            </a:r>
            <a:endParaRPr lang="en-US" sz="1800" dirty="0">
              <a:solidFill>
                <a:schemeClr val="accent3"/>
              </a:solidFill>
            </a:endParaRPr>
          </a:p>
        </p:txBody>
      </p:sp>
      <p:sp>
        <p:nvSpPr>
          <p:cNvPr id="4" name="Title 3">
            <a:extLst>
              <a:ext uri="{FF2B5EF4-FFF2-40B4-BE49-F238E27FC236}">
                <a16:creationId xmlns:a16="http://schemas.microsoft.com/office/drawing/2014/main" id="{2DE6A448-FF23-7C4E-D44A-53EE3FDABEF2}"/>
              </a:ext>
            </a:extLst>
          </p:cNvPr>
          <p:cNvSpPr>
            <a:spLocks noGrp="1"/>
          </p:cNvSpPr>
          <p:nvPr>
            <p:ph type="title" idx="4294967295"/>
          </p:nvPr>
        </p:nvSpPr>
        <p:spPr>
          <a:xfrm>
            <a:off x="0" y="0"/>
            <a:ext cx="7969404" cy="686334"/>
          </a:xfrm>
        </p:spPr>
        <p:txBody>
          <a:bodyPr/>
          <a:lstStyle/>
          <a:p>
            <a:pPr algn="ctr"/>
            <a:r>
              <a:rPr lang="en-US" sz="3600" dirty="0">
                <a:solidFill>
                  <a:schemeClr val="accent5"/>
                </a:solidFill>
                <a:latin typeface="Times New Roman" panose="02020603050405020304" pitchFamily="18" charset="0"/>
                <a:cs typeface="Times New Roman" panose="02020603050405020304" pitchFamily="18" charset="0"/>
              </a:rPr>
              <a:t>Introduction</a:t>
            </a:r>
          </a:p>
        </p:txBody>
      </p:sp>
      <p:pic>
        <p:nvPicPr>
          <p:cNvPr id="5" name="Picture 4">
            <a:extLst>
              <a:ext uri="{FF2B5EF4-FFF2-40B4-BE49-F238E27FC236}">
                <a16:creationId xmlns:a16="http://schemas.microsoft.com/office/drawing/2014/main" id="{AFC693BF-45F5-4539-80AC-2AECD1AB2D7F}"/>
              </a:ext>
            </a:extLst>
          </p:cNvPr>
          <p:cNvPicPr>
            <a:picLocks noChangeAspect="1"/>
          </p:cNvPicPr>
          <p:nvPr/>
        </p:nvPicPr>
        <p:blipFill>
          <a:blip r:embed="rId2"/>
          <a:stretch>
            <a:fillRect/>
          </a:stretch>
        </p:blipFill>
        <p:spPr>
          <a:xfrm>
            <a:off x="304800" y="3311237"/>
            <a:ext cx="4343400" cy="1028700"/>
          </a:xfrm>
          <a:prstGeom prst="rect">
            <a:avLst/>
          </a:prstGeom>
        </p:spPr>
      </p:pic>
      <p:pic>
        <p:nvPicPr>
          <p:cNvPr id="7" name="Picture 6" descr="A logo with purple letters&#10;&#10;Description automatically generated">
            <a:extLst>
              <a:ext uri="{FF2B5EF4-FFF2-40B4-BE49-F238E27FC236}">
                <a16:creationId xmlns:a16="http://schemas.microsoft.com/office/drawing/2014/main" id="{A5F90BFC-F2B8-4EB3-A52E-C22C21DBBD34}"/>
              </a:ext>
            </a:extLst>
          </p:cNvPr>
          <p:cNvPicPr>
            <a:picLocks noChangeAspect="1"/>
          </p:cNvPicPr>
          <p:nvPr/>
        </p:nvPicPr>
        <p:blipFill>
          <a:blip r:embed="rId3"/>
          <a:stretch>
            <a:fillRect/>
          </a:stretch>
        </p:blipFill>
        <p:spPr>
          <a:xfrm>
            <a:off x="1038667" y="2352337"/>
            <a:ext cx="5251720" cy="1917799"/>
          </a:xfrm>
          <a:prstGeom prst="rect">
            <a:avLst/>
          </a:prstGeom>
        </p:spPr>
      </p:pic>
    </p:spTree>
    <p:extLst>
      <p:ext uri="{BB962C8B-B14F-4D97-AF65-F5344CB8AC3E}">
        <p14:creationId xmlns:p14="http://schemas.microsoft.com/office/powerpoint/2010/main" val="3488549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635297" y="2478466"/>
            <a:ext cx="4973972"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summarization</a:t>
            </a:r>
            <a:endParaRPr dirty="0"/>
          </a:p>
        </p:txBody>
      </p:sp>
      <p:sp>
        <p:nvSpPr>
          <p:cNvPr id="223" name="Google Shape;223;p34"/>
          <p:cNvSpPr txBox="1">
            <a:spLocks noGrp="1"/>
          </p:cNvSpPr>
          <p:nvPr>
            <p:ph type="subTitle" idx="1"/>
          </p:nvPr>
        </p:nvSpPr>
        <p:spPr>
          <a:xfrm>
            <a:off x="3968350" y="324592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We will talk about summarization task and the model we used</a:t>
            </a:r>
            <a:endParaRPr dirty="0">
              <a:solidFill>
                <a:schemeClr val="accent2"/>
              </a:solidFill>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a:t>
            </a:r>
            <a:r>
              <a:rPr lang="ar-EG" dirty="0"/>
              <a:t>3</a:t>
            </a:r>
            <a:endParaRPr dirty="0"/>
          </a:p>
        </p:txBody>
      </p:sp>
    </p:spTree>
    <p:extLst>
      <p:ext uri="{BB962C8B-B14F-4D97-AF65-F5344CB8AC3E}">
        <p14:creationId xmlns:p14="http://schemas.microsoft.com/office/powerpoint/2010/main" val="498149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CEB65EB1-8022-C73D-E1B5-59EA93C001E7}"/>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Summarization</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C8140FA-7457-0475-F68A-75C602ED6A3F}"/>
              </a:ext>
            </a:extLst>
          </p:cNvPr>
          <p:cNvSpPr txBox="1"/>
          <p:nvPr/>
        </p:nvSpPr>
        <p:spPr>
          <a:xfrm>
            <a:off x="316141" y="784334"/>
            <a:ext cx="7338060" cy="738664"/>
          </a:xfrm>
          <a:prstGeom prst="rect">
            <a:avLst/>
          </a:prstGeom>
          <a:noFill/>
        </p:spPr>
        <p:txBody>
          <a:bodyPr wrap="square">
            <a:spAutoFit/>
          </a:bodyPr>
          <a:lstStyle/>
          <a:p>
            <a:r>
              <a:rPr lang="en-US" dirty="0"/>
              <a:t>We use </a:t>
            </a:r>
            <a:r>
              <a:rPr lang="en-US" i="1" dirty="0" err="1"/>
              <a:t>pszemraj</a:t>
            </a:r>
            <a:r>
              <a:rPr lang="en-US" i="1" dirty="0"/>
              <a:t>/led-large-book-summary </a:t>
            </a:r>
            <a:r>
              <a:rPr lang="en-US" dirty="0"/>
              <a:t>pre-trained language model that trained using </a:t>
            </a:r>
            <a:r>
              <a:rPr lang="en-US" b="1" dirty="0"/>
              <a:t>Large-scale Encoder-Decoder (LED) </a:t>
            </a:r>
            <a:r>
              <a:rPr lang="en-US" dirty="0"/>
              <a:t>architecture on a dataset of book summaries, and use Bill-Sum dataset that lengths as following:</a:t>
            </a:r>
          </a:p>
        </p:txBody>
      </p:sp>
      <p:pic>
        <p:nvPicPr>
          <p:cNvPr id="12" name="Picture 11" descr="A graph with numbers and lines&#10;&#10;Description automatically generated">
            <a:extLst>
              <a:ext uri="{FF2B5EF4-FFF2-40B4-BE49-F238E27FC236}">
                <a16:creationId xmlns:a16="http://schemas.microsoft.com/office/drawing/2014/main" id="{A6EF747A-5197-7F93-0CDE-FEBD88E8E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09" y="1522998"/>
            <a:ext cx="5436781" cy="1430806"/>
          </a:xfrm>
          <a:prstGeom prst="rect">
            <a:avLst/>
          </a:prstGeom>
        </p:spPr>
      </p:pic>
      <p:pic>
        <p:nvPicPr>
          <p:cNvPr id="13" name="Picture 12" descr="A graph showing a number of data&#10;&#10;Description automatically generated">
            <a:extLst>
              <a:ext uri="{FF2B5EF4-FFF2-40B4-BE49-F238E27FC236}">
                <a16:creationId xmlns:a16="http://schemas.microsoft.com/office/drawing/2014/main" id="{0BB8F307-9EFE-42EE-2F9E-3D76B71B55F1}"/>
              </a:ext>
            </a:extLst>
          </p:cNvPr>
          <p:cNvPicPr>
            <a:picLocks noChangeAspect="1"/>
          </p:cNvPicPr>
          <p:nvPr/>
        </p:nvPicPr>
        <p:blipFill rotWithShape="1">
          <a:blip r:embed="rId3">
            <a:extLst>
              <a:ext uri="{28A0092B-C50C-407E-A947-70E740481C1C}">
                <a14:useLocalDpi xmlns:a14="http://schemas.microsoft.com/office/drawing/2010/main" val="0"/>
              </a:ext>
            </a:extLst>
          </a:blip>
          <a:srcRect l="649" t="1586" r="279"/>
          <a:stretch/>
        </p:blipFill>
        <p:spPr bwMode="auto">
          <a:xfrm>
            <a:off x="1853609" y="3138447"/>
            <a:ext cx="5489944" cy="14308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7634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10D370C0-A083-A62A-C36B-7E56E1850AEF}"/>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Summarization</a:t>
            </a:r>
            <a:endParaRPr lang="en-US"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3737DE0D-8889-FE0A-94DA-FC318AD90585}"/>
              </a:ext>
            </a:extLst>
          </p:cNvPr>
          <p:cNvGraphicFramePr>
            <a:graphicFrameLocks noGrp="1"/>
          </p:cNvGraphicFramePr>
          <p:nvPr>
            <p:extLst>
              <p:ext uri="{D42A27DB-BD31-4B8C-83A1-F6EECF244321}">
                <p14:modId xmlns:p14="http://schemas.microsoft.com/office/powerpoint/2010/main" val="1675042510"/>
              </p:ext>
            </p:extLst>
          </p:nvPr>
        </p:nvGraphicFramePr>
        <p:xfrm>
          <a:off x="673395" y="1771586"/>
          <a:ext cx="7797210" cy="1600327"/>
        </p:xfrm>
        <a:graphic>
          <a:graphicData uri="http://schemas.openxmlformats.org/drawingml/2006/table">
            <a:tbl>
              <a:tblPr firstRow="1" firstCol="1" bandRow="1"/>
              <a:tblGrid>
                <a:gridCol w="1948885">
                  <a:extLst>
                    <a:ext uri="{9D8B030D-6E8A-4147-A177-3AD203B41FA5}">
                      <a16:colId xmlns:a16="http://schemas.microsoft.com/office/drawing/2014/main" val="1255530814"/>
                    </a:ext>
                  </a:extLst>
                </a:gridCol>
                <a:gridCol w="1948885">
                  <a:extLst>
                    <a:ext uri="{9D8B030D-6E8A-4147-A177-3AD203B41FA5}">
                      <a16:colId xmlns:a16="http://schemas.microsoft.com/office/drawing/2014/main" val="3574773719"/>
                    </a:ext>
                  </a:extLst>
                </a:gridCol>
                <a:gridCol w="1949720">
                  <a:extLst>
                    <a:ext uri="{9D8B030D-6E8A-4147-A177-3AD203B41FA5}">
                      <a16:colId xmlns:a16="http://schemas.microsoft.com/office/drawing/2014/main" val="4254392870"/>
                    </a:ext>
                  </a:extLst>
                </a:gridCol>
                <a:gridCol w="1949720">
                  <a:extLst>
                    <a:ext uri="{9D8B030D-6E8A-4147-A177-3AD203B41FA5}">
                      <a16:colId xmlns:a16="http://schemas.microsoft.com/office/drawing/2014/main" val="3939414588"/>
                    </a:ext>
                  </a:extLst>
                </a:gridCol>
              </a:tblGrid>
              <a:tr h="350001">
                <a:tc gridSpan="4">
                  <a:txBody>
                    <a:bodyPr/>
                    <a:lstStyle/>
                    <a:p>
                      <a:pPr marL="0" marR="0" algn="ctr">
                        <a:lnSpc>
                          <a:spcPct val="107000"/>
                        </a:lnSpc>
                        <a:spcBef>
                          <a:spcPts val="0"/>
                        </a:spcBef>
                        <a:spcAft>
                          <a:spcPts val="200"/>
                        </a:spcAft>
                        <a:tabLst>
                          <a:tab pos="1371600" algn="l"/>
                        </a:tabLst>
                      </a:pPr>
                      <a:r>
                        <a:rPr lang="en-US" sz="2400" b="1" kern="100" dirty="0">
                          <a:effectLst/>
                          <a:latin typeface="Times New Roman" panose="02020603050405020304" pitchFamily="18" charset="0"/>
                          <a:ea typeface="Calibri" panose="020F0502020204030204" pitchFamily="34" charset="0"/>
                          <a:cs typeface="Arial" panose="020B0604020202020204" pitchFamily="34" charset="0"/>
                        </a:rPr>
                        <a:t>Bill-Sum</a:t>
                      </a:r>
                      <a:endParaRPr lang="en-US" sz="20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9294527"/>
                  </a:ext>
                </a:extLst>
              </a:tr>
              <a:tr h="400604">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ROUGE-1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40.58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ROUGE-2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17.34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ROUGE-L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25.126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ROUGE-LSUM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419450"/>
                  </a:ext>
                </a:extLst>
              </a:tr>
              <a:tr h="434121">
                <a:tc gridSpan="4">
                  <a:txBody>
                    <a:bodyPr/>
                    <a:lstStyle/>
                    <a:p>
                      <a:pPr marL="0" marR="0" algn="ctr">
                        <a:lnSpc>
                          <a:spcPct val="107000"/>
                        </a:lnSpc>
                        <a:spcBef>
                          <a:spcPts val="0"/>
                        </a:spcBef>
                        <a:spcAft>
                          <a:spcPts val="200"/>
                        </a:spcAft>
                        <a:tabLst>
                          <a:tab pos="1371600" algn="l"/>
                        </a:tabLst>
                      </a:pPr>
                      <a:r>
                        <a:rPr lang="en-US" sz="2400" b="1" kern="100" dirty="0">
                          <a:effectLst/>
                          <a:latin typeface="Times New Roman" panose="02020603050405020304" pitchFamily="18" charset="0"/>
                          <a:ea typeface="Calibri" panose="020F0502020204030204" pitchFamily="34" charset="0"/>
                          <a:cs typeface="Arial" panose="020B0604020202020204" pitchFamily="34" charset="0"/>
                        </a:rPr>
                        <a:t>Book-Sum</a:t>
                      </a:r>
                      <a:endParaRPr lang="en-US" sz="1800" kern="1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9140203"/>
                  </a:ext>
                </a:extLst>
              </a:tr>
              <a:tr h="400604">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ROUGE-1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31.7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ROUGE-2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ROUGE-L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200"/>
                        </a:spcAft>
                        <a:tabLst>
                          <a:tab pos="1371600" algn="l"/>
                        </a:tabLst>
                      </a:pPr>
                      <a:r>
                        <a:rPr lang="en-US" sz="1600" kern="100" dirty="0">
                          <a:effectLst/>
                          <a:latin typeface="Times New Roman" panose="02020603050405020304" pitchFamily="18" charset="0"/>
                          <a:ea typeface="Calibri" panose="020F0502020204030204" pitchFamily="34" charset="0"/>
                          <a:cs typeface="Arial" panose="020B0604020202020204" pitchFamily="34" charset="0"/>
                        </a:rPr>
                        <a:t>ROUGE-LSUM = </a:t>
                      </a:r>
                      <a:r>
                        <a:rPr lang="en-US" sz="1600" b="1" kern="100" dirty="0">
                          <a:effectLst/>
                          <a:latin typeface="Times New Roman" panose="02020603050405020304" pitchFamily="18" charset="0"/>
                          <a:ea typeface="Calibri" panose="020F0502020204030204" pitchFamily="34" charset="0"/>
                          <a:cs typeface="Arial" panose="020B0604020202020204" pitchFamily="34" charset="0"/>
                        </a:rPr>
                        <a:t>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794313"/>
                  </a:ext>
                </a:extLst>
              </a:tr>
            </a:tbl>
          </a:graphicData>
        </a:graphic>
      </p:graphicFrame>
    </p:spTree>
    <p:extLst>
      <p:ext uri="{BB962C8B-B14F-4D97-AF65-F5344CB8AC3E}">
        <p14:creationId xmlns:p14="http://schemas.microsoft.com/office/powerpoint/2010/main" val="1649646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40412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System Analysis</a:t>
            </a:r>
            <a:endParaRPr dirty="0"/>
          </a:p>
        </p:txBody>
      </p:sp>
      <p:sp>
        <p:nvSpPr>
          <p:cNvPr id="223" name="Google Shape;223;p34"/>
          <p:cNvSpPr txBox="1">
            <a:spLocks noGrp="1"/>
          </p:cNvSpPr>
          <p:nvPr>
            <p:ph type="subTitle" idx="1"/>
          </p:nvPr>
        </p:nvSpPr>
        <p:spPr>
          <a:xfrm>
            <a:off x="3968350" y="35421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We will talk about project architecture and system requirements</a:t>
            </a: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3100290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AEE01C55-E9D5-4678-8E44-EBD6278D942A}"/>
              </a:ext>
            </a:extLst>
          </p:cNvPr>
          <p:cNvSpPr txBox="1">
            <a:spLocks noGrp="1"/>
          </p:cNvSpPr>
          <p:nvPr>
            <p:ph type="title"/>
          </p:nvPr>
        </p:nvSpPr>
        <p:spPr>
          <a:xfrm>
            <a:off x="0" y="927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System Architecture</a:t>
            </a:r>
          </a:p>
        </p:txBody>
      </p:sp>
      <p:pic>
        <p:nvPicPr>
          <p:cNvPr id="11" name="Picture 10" descr="A diagram of a software application&#10;&#10;Description automatically generated">
            <a:extLst>
              <a:ext uri="{FF2B5EF4-FFF2-40B4-BE49-F238E27FC236}">
                <a16:creationId xmlns:a16="http://schemas.microsoft.com/office/drawing/2014/main" id="{EA46CB6D-1D8F-4812-8EE5-E5487AF38809}"/>
              </a:ext>
            </a:extLst>
          </p:cNvPr>
          <p:cNvPicPr>
            <a:picLocks noChangeAspect="1"/>
          </p:cNvPicPr>
          <p:nvPr/>
        </p:nvPicPr>
        <p:blipFill>
          <a:blip r:embed="rId2"/>
          <a:stretch>
            <a:fillRect/>
          </a:stretch>
        </p:blipFill>
        <p:spPr>
          <a:xfrm>
            <a:off x="2130136" y="581971"/>
            <a:ext cx="4883727" cy="4158591"/>
          </a:xfrm>
          <a:prstGeom prst="rect">
            <a:avLst/>
          </a:prstGeom>
        </p:spPr>
      </p:pic>
    </p:spTree>
    <p:extLst>
      <p:ext uri="{BB962C8B-B14F-4D97-AF65-F5344CB8AC3E}">
        <p14:creationId xmlns:p14="http://schemas.microsoft.com/office/powerpoint/2010/main" val="1844235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5CB-B238-2FB6-26A8-9AA9443AC3E7}"/>
              </a:ext>
            </a:extLst>
          </p:cNvPr>
          <p:cNvSpPr>
            <a:spLocks noGrp="1"/>
          </p:cNvSpPr>
          <p:nvPr>
            <p:ph type="title"/>
          </p:nvPr>
        </p:nvSpPr>
        <p:spPr>
          <a:xfrm>
            <a:off x="0" y="0"/>
            <a:ext cx="9143999" cy="572700"/>
          </a:xfrm>
        </p:spPr>
        <p:txBody>
          <a:bodyPr/>
          <a:lstStyle/>
          <a:p>
            <a:r>
              <a:rPr lang="en-US" dirty="0">
                <a:latin typeface="Times New Roman" panose="02020603050405020304" pitchFamily="18" charset="0"/>
                <a:cs typeface="Times New Roman" panose="02020603050405020304" pitchFamily="18" charset="0"/>
              </a:rPr>
              <a:t>Class diagram</a:t>
            </a:r>
          </a:p>
        </p:txBody>
      </p:sp>
      <p:pic>
        <p:nvPicPr>
          <p:cNvPr id="7" name="Picture 6">
            <a:extLst>
              <a:ext uri="{FF2B5EF4-FFF2-40B4-BE49-F238E27FC236}">
                <a16:creationId xmlns:a16="http://schemas.microsoft.com/office/drawing/2014/main" id="{AB224862-3BAC-4C3F-8FEE-861DB1629690}"/>
              </a:ext>
            </a:extLst>
          </p:cNvPr>
          <p:cNvPicPr>
            <a:picLocks noChangeAspect="1"/>
          </p:cNvPicPr>
          <p:nvPr/>
        </p:nvPicPr>
        <p:blipFill>
          <a:blip r:embed="rId3"/>
          <a:stretch>
            <a:fillRect/>
          </a:stretch>
        </p:blipFill>
        <p:spPr>
          <a:xfrm>
            <a:off x="5876833" y="435119"/>
            <a:ext cx="1762650" cy="818717"/>
          </a:xfrm>
          <a:prstGeom prst="rect">
            <a:avLst/>
          </a:prstGeom>
        </p:spPr>
      </p:pic>
      <p:pic>
        <p:nvPicPr>
          <p:cNvPr id="5" name="Picture 4" descr="A diagram of a computer flowchart&#10;&#10;Description automatically generated">
            <a:extLst>
              <a:ext uri="{FF2B5EF4-FFF2-40B4-BE49-F238E27FC236}">
                <a16:creationId xmlns:a16="http://schemas.microsoft.com/office/drawing/2014/main" id="{556F57EC-6848-458E-827E-DB9CF062308E}"/>
              </a:ext>
            </a:extLst>
          </p:cNvPr>
          <p:cNvPicPr>
            <a:picLocks noChangeAspect="1"/>
          </p:cNvPicPr>
          <p:nvPr/>
        </p:nvPicPr>
        <p:blipFill>
          <a:blip r:embed="rId4"/>
          <a:stretch>
            <a:fillRect/>
          </a:stretch>
        </p:blipFill>
        <p:spPr>
          <a:xfrm>
            <a:off x="609600" y="788927"/>
            <a:ext cx="7529945" cy="3833096"/>
          </a:xfrm>
          <a:prstGeom prst="rect">
            <a:avLst/>
          </a:prstGeom>
        </p:spPr>
      </p:pic>
      <p:pic>
        <p:nvPicPr>
          <p:cNvPr id="4" name="Picture 3">
            <a:extLst>
              <a:ext uri="{FF2B5EF4-FFF2-40B4-BE49-F238E27FC236}">
                <a16:creationId xmlns:a16="http://schemas.microsoft.com/office/drawing/2014/main" id="{BBBD49D6-F222-C84A-410D-D8CD47CDA061}"/>
              </a:ext>
            </a:extLst>
          </p:cNvPr>
          <p:cNvPicPr>
            <a:picLocks noChangeAspect="1"/>
          </p:cNvPicPr>
          <p:nvPr/>
        </p:nvPicPr>
        <p:blipFill>
          <a:blip r:embed="rId5"/>
          <a:stretch>
            <a:fillRect/>
          </a:stretch>
        </p:blipFill>
        <p:spPr>
          <a:xfrm>
            <a:off x="6499860" y="572700"/>
            <a:ext cx="1798320" cy="828675"/>
          </a:xfrm>
          <a:prstGeom prst="rect">
            <a:avLst/>
          </a:prstGeom>
        </p:spPr>
      </p:pic>
    </p:spTree>
    <p:extLst>
      <p:ext uri="{BB962C8B-B14F-4D97-AF65-F5344CB8AC3E}">
        <p14:creationId xmlns:p14="http://schemas.microsoft.com/office/powerpoint/2010/main" val="3237662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5CB-B238-2FB6-26A8-9AA9443AC3E7}"/>
              </a:ext>
            </a:extLst>
          </p:cNvPr>
          <p:cNvSpPr>
            <a:spLocks noGrp="1"/>
          </p:cNvSpPr>
          <p:nvPr>
            <p:ph type="title"/>
          </p:nvPr>
        </p:nvSpPr>
        <p:spPr>
          <a:xfrm>
            <a:off x="0" y="-1"/>
            <a:ext cx="9144000" cy="734291"/>
          </a:xfrm>
        </p:spPr>
        <p:txBody>
          <a:bodyPr/>
          <a:lstStyle/>
          <a:p>
            <a:r>
              <a:rPr lang="en-US" dirty="0">
                <a:latin typeface="Times New Roman" panose="02020603050405020304" pitchFamily="18" charset="0"/>
                <a:cs typeface="Times New Roman" panose="02020603050405020304" pitchFamily="18" charset="0"/>
              </a:rPr>
              <a:t>Use case diagram</a:t>
            </a:r>
          </a:p>
        </p:txBody>
      </p:sp>
      <p:pic>
        <p:nvPicPr>
          <p:cNvPr id="4" name="Picture 3" descr="Diagram of a diagram of a student&#10;&#10;Description automatically generated">
            <a:extLst>
              <a:ext uri="{FF2B5EF4-FFF2-40B4-BE49-F238E27FC236}">
                <a16:creationId xmlns:a16="http://schemas.microsoft.com/office/drawing/2014/main" id="{5BE56681-28D2-4962-9EFF-DF75388165D3}"/>
              </a:ext>
            </a:extLst>
          </p:cNvPr>
          <p:cNvPicPr>
            <a:picLocks noChangeAspect="1"/>
          </p:cNvPicPr>
          <p:nvPr/>
        </p:nvPicPr>
        <p:blipFill>
          <a:blip r:embed="rId2"/>
          <a:stretch>
            <a:fillRect/>
          </a:stretch>
        </p:blipFill>
        <p:spPr>
          <a:xfrm>
            <a:off x="1997622" y="548553"/>
            <a:ext cx="4846524" cy="4046394"/>
          </a:xfrm>
          <a:prstGeom prst="rect">
            <a:avLst/>
          </a:prstGeom>
        </p:spPr>
      </p:pic>
    </p:spTree>
    <p:extLst>
      <p:ext uri="{BB962C8B-B14F-4D97-AF65-F5344CB8AC3E}">
        <p14:creationId xmlns:p14="http://schemas.microsoft.com/office/powerpoint/2010/main" val="200811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5CB-B238-2FB6-26A8-9AA9443AC3E7}"/>
              </a:ext>
            </a:extLst>
          </p:cNvPr>
          <p:cNvSpPr>
            <a:spLocks noGrp="1"/>
          </p:cNvSpPr>
          <p:nvPr>
            <p:ph type="title"/>
          </p:nvPr>
        </p:nvSpPr>
        <p:spPr>
          <a:xfrm>
            <a:off x="0" y="-10050"/>
            <a:ext cx="9143999" cy="560178"/>
          </a:xfrm>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4" name="TextBox 3">
            <a:extLst>
              <a:ext uri="{FF2B5EF4-FFF2-40B4-BE49-F238E27FC236}">
                <a16:creationId xmlns:a16="http://schemas.microsoft.com/office/drawing/2014/main" id="{291BD4C9-612E-49EB-9721-31E6CBC1A952}"/>
              </a:ext>
            </a:extLst>
          </p:cNvPr>
          <p:cNvSpPr txBox="1"/>
          <p:nvPr/>
        </p:nvSpPr>
        <p:spPr>
          <a:xfrm>
            <a:off x="460748" y="919215"/>
            <a:ext cx="5159298" cy="384721"/>
          </a:xfrm>
          <a:prstGeom prst="rect">
            <a:avLst/>
          </a:prstGeom>
          <a:noFill/>
        </p:spPr>
        <p:txBody>
          <a:bodyPr wrap="square" rtlCol="0">
            <a:spAutoFit/>
          </a:bodyPr>
          <a:lstStyle/>
          <a:p>
            <a:r>
              <a:rPr lang="en-US" sz="1900" b="1" dirty="0">
                <a:latin typeface="Times New Roman" panose="02020603050405020304" pitchFamily="18" charset="0"/>
              </a:rPr>
              <a:t>User Authentication and Profile</a:t>
            </a:r>
          </a:p>
        </p:txBody>
      </p:sp>
      <p:pic>
        <p:nvPicPr>
          <p:cNvPr id="8" name="Picture 7" descr="A diagram of a software company&#10;&#10;Description automatically generated">
            <a:extLst>
              <a:ext uri="{FF2B5EF4-FFF2-40B4-BE49-F238E27FC236}">
                <a16:creationId xmlns:a16="http://schemas.microsoft.com/office/drawing/2014/main" id="{2317F2BE-F9EB-4965-AD9F-EB0A9A3A6F42}"/>
              </a:ext>
            </a:extLst>
          </p:cNvPr>
          <p:cNvPicPr>
            <a:picLocks noChangeAspect="1"/>
          </p:cNvPicPr>
          <p:nvPr/>
        </p:nvPicPr>
        <p:blipFill>
          <a:blip r:embed="rId3"/>
          <a:stretch>
            <a:fillRect/>
          </a:stretch>
        </p:blipFill>
        <p:spPr>
          <a:xfrm>
            <a:off x="2245869" y="1406330"/>
            <a:ext cx="4652262" cy="3001656"/>
          </a:xfrm>
          <a:prstGeom prst="rect">
            <a:avLst/>
          </a:prstGeom>
        </p:spPr>
      </p:pic>
    </p:spTree>
    <p:extLst>
      <p:ext uri="{BB962C8B-B14F-4D97-AF65-F5344CB8AC3E}">
        <p14:creationId xmlns:p14="http://schemas.microsoft.com/office/powerpoint/2010/main" val="13866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5CB-B238-2FB6-26A8-9AA9443AC3E7}"/>
              </a:ext>
            </a:extLst>
          </p:cNvPr>
          <p:cNvSpPr>
            <a:spLocks noGrp="1"/>
          </p:cNvSpPr>
          <p:nvPr>
            <p:ph type="title"/>
          </p:nvPr>
        </p:nvSpPr>
        <p:spPr>
          <a:xfrm>
            <a:off x="0" y="-10050"/>
            <a:ext cx="9143999" cy="560178"/>
          </a:xfrm>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4" name="TextBox 3">
            <a:extLst>
              <a:ext uri="{FF2B5EF4-FFF2-40B4-BE49-F238E27FC236}">
                <a16:creationId xmlns:a16="http://schemas.microsoft.com/office/drawing/2014/main" id="{291BD4C9-612E-49EB-9721-31E6CBC1A952}"/>
              </a:ext>
            </a:extLst>
          </p:cNvPr>
          <p:cNvSpPr txBox="1"/>
          <p:nvPr/>
        </p:nvSpPr>
        <p:spPr>
          <a:xfrm>
            <a:off x="460748" y="919215"/>
            <a:ext cx="5159298" cy="384721"/>
          </a:xfrm>
          <a:prstGeom prst="rect">
            <a:avLst/>
          </a:prstGeom>
          <a:noFill/>
        </p:spPr>
        <p:txBody>
          <a:bodyPr wrap="square" rtlCol="0">
            <a:spAutoFit/>
          </a:bodyPr>
          <a:lstStyle/>
          <a:p>
            <a:r>
              <a:rPr lang="en-US" sz="1900" b="1" dirty="0">
                <a:latin typeface="Times New Roman" panose="02020603050405020304" pitchFamily="18" charset="0"/>
              </a:rPr>
              <a:t>Review Analysis and Visualization</a:t>
            </a:r>
          </a:p>
        </p:txBody>
      </p:sp>
      <p:pic>
        <p:nvPicPr>
          <p:cNvPr id="6" name="Picture 5" descr="A diagram of a course&#10;&#10;Description automatically generated">
            <a:extLst>
              <a:ext uri="{FF2B5EF4-FFF2-40B4-BE49-F238E27FC236}">
                <a16:creationId xmlns:a16="http://schemas.microsoft.com/office/drawing/2014/main" id="{B8A360B3-2E55-40C6-BFA9-5C17E01CB1DE}"/>
              </a:ext>
            </a:extLst>
          </p:cNvPr>
          <p:cNvPicPr>
            <a:picLocks noChangeAspect="1"/>
          </p:cNvPicPr>
          <p:nvPr/>
        </p:nvPicPr>
        <p:blipFill>
          <a:blip r:embed="rId3"/>
          <a:stretch>
            <a:fillRect/>
          </a:stretch>
        </p:blipFill>
        <p:spPr>
          <a:xfrm>
            <a:off x="1423567" y="1303936"/>
            <a:ext cx="6296865" cy="3548079"/>
          </a:xfrm>
          <a:prstGeom prst="rect">
            <a:avLst/>
          </a:prstGeom>
        </p:spPr>
      </p:pic>
    </p:spTree>
    <p:extLst>
      <p:ext uri="{BB962C8B-B14F-4D97-AF65-F5344CB8AC3E}">
        <p14:creationId xmlns:p14="http://schemas.microsoft.com/office/powerpoint/2010/main" val="298450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5CB-B238-2FB6-26A8-9AA9443AC3E7}"/>
              </a:ext>
            </a:extLst>
          </p:cNvPr>
          <p:cNvSpPr>
            <a:spLocks noGrp="1"/>
          </p:cNvSpPr>
          <p:nvPr>
            <p:ph type="title"/>
          </p:nvPr>
        </p:nvSpPr>
        <p:spPr>
          <a:xfrm>
            <a:off x="0" y="-10050"/>
            <a:ext cx="9143999" cy="560178"/>
          </a:xfrm>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4" name="TextBox 3">
            <a:extLst>
              <a:ext uri="{FF2B5EF4-FFF2-40B4-BE49-F238E27FC236}">
                <a16:creationId xmlns:a16="http://schemas.microsoft.com/office/drawing/2014/main" id="{291BD4C9-612E-49EB-9721-31E6CBC1A952}"/>
              </a:ext>
            </a:extLst>
          </p:cNvPr>
          <p:cNvSpPr txBox="1"/>
          <p:nvPr/>
        </p:nvSpPr>
        <p:spPr>
          <a:xfrm>
            <a:off x="460748" y="919215"/>
            <a:ext cx="5159298" cy="384721"/>
          </a:xfrm>
          <a:prstGeom prst="rect">
            <a:avLst/>
          </a:prstGeom>
          <a:noFill/>
        </p:spPr>
        <p:txBody>
          <a:bodyPr wrap="square" rtlCol="0">
            <a:spAutoFit/>
          </a:bodyPr>
          <a:lstStyle/>
          <a:p>
            <a:r>
              <a:rPr lang="en-US" sz="1900" b="1" dirty="0">
                <a:latin typeface="Times New Roman" panose="02020603050405020304" pitchFamily="18" charset="0"/>
              </a:rPr>
              <a:t>Summarize Material</a:t>
            </a:r>
          </a:p>
        </p:txBody>
      </p:sp>
      <p:pic>
        <p:nvPicPr>
          <p:cNvPr id="5" name="Picture 4" descr="A diagram of a course&#10;&#10;Description automatically generated">
            <a:extLst>
              <a:ext uri="{FF2B5EF4-FFF2-40B4-BE49-F238E27FC236}">
                <a16:creationId xmlns:a16="http://schemas.microsoft.com/office/drawing/2014/main" id="{4944E638-103D-450F-ACC3-2CAC4CE32B4F}"/>
              </a:ext>
            </a:extLst>
          </p:cNvPr>
          <p:cNvPicPr>
            <a:picLocks noChangeAspect="1"/>
          </p:cNvPicPr>
          <p:nvPr/>
        </p:nvPicPr>
        <p:blipFill>
          <a:blip r:embed="rId3"/>
          <a:stretch>
            <a:fillRect/>
          </a:stretch>
        </p:blipFill>
        <p:spPr>
          <a:xfrm>
            <a:off x="1519924" y="1449409"/>
            <a:ext cx="6104149" cy="2956816"/>
          </a:xfrm>
          <a:prstGeom prst="rect">
            <a:avLst/>
          </a:prstGeom>
        </p:spPr>
      </p:pic>
    </p:spTree>
    <p:extLst>
      <p:ext uri="{BB962C8B-B14F-4D97-AF65-F5344CB8AC3E}">
        <p14:creationId xmlns:p14="http://schemas.microsoft.com/office/powerpoint/2010/main" val="224583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6660-B0D1-BABE-372C-47C55423060A}"/>
              </a:ext>
            </a:extLst>
          </p:cNvPr>
          <p:cNvSpPr>
            <a:spLocks noGrp="1"/>
          </p:cNvSpPr>
          <p:nvPr>
            <p:ph type="title"/>
          </p:nvPr>
        </p:nvSpPr>
        <p:spPr>
          <a:xfrm>
            <a:off x="0" y="0"/>
            <a:ext cx="9141530" cy="572700"/>
          </a:xfrm>
        </p:spPr>
        <p:txBody>
          <a:bodyPr/>
          <a:lstStyle/>
          <a:p>
            <a:r>
              <a:rPr lang="en-US" sz="2800" dirty="0">
                <a:solidFill>
                  <a:schemeClr val="accent5"/>
                </a:solidFill>
                <a:latin typeface="Times New Roman" panose="02020603050405020304" pitchFamily="18" charset="0"/>
                <a:cs typeface="Times New Roman" panose="02020603050405020304" pitchFamily="18" charset="0"/>
              </a:rPr>
              <a:t>Problem </a:t>
            </a:r>
            <a:r>
              <a:rPr lang="en-US" sz="2800" i="0" dirty="0">
                <a:solidFill>
                  <a:schemeClr val="accent5"/>
                </a:solidFill>
                <a:effectLst/>
                <a:latin typeface="Times New Roman" panose="02020603050405020304" pitchFamily="18" charset="0"/>
                <a:cs typeface="Times New Roman" panose="02020603050405020304" pitchFamily="18" charset="0"/>
              </a:rPr>
              <a:t>significance</a:t>
            </a:r>
            <a:endParaRPr lang="en-US" dirty="0">
              <a:solidFill>
                <a:schemeClr val="accent5"/>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D0539C-6D64-83E7-EBFB-C41B0C1605FB}"/>
              </a:ext>
            </a:extLst>
          </p:cNvPr>
          <p:cNvSpPr>
            <a:spLocks noGrp="1"/>
          </p:cNvSpPr>
          <p:nvPr>
            <p:ph type="subTitle" idx="1"/>
          </p:nvPr>
        </p:nvSpPr>
        <p:spPr>
          <a:xfrm>
            <a:off x="471485" y="792843"/>
            <a:ext cx="1274473" cy="408600"/>
          </a:xfrm>
        </p:spPr>
        <p:txBody>
          <a:bodyPr/>
          <a:lstStyle/>
          <a:p>
            <a:r>
              <a:rPr lang="en-US" sz="1900" dirty="0">
                <a:solidFill>
                  <a:schemeClr val="tx1"/>
                </a:solidFill>
                <a:latin typeface="Times New Roman" panose="02020603050405020304" pitchFamily="18" charset="0"/>
                <a:cs typeface="Times New Roman" panose="02020603050405020304" pitchFamily="18" charset="0"/>
              </a:rPr>
              <a:t>Problem</a:t>
            </a:r>
          </a:p>
        </p:txBody>
      </p:sp>
      <p:sp>
        <p:nvSpPr>
          <p:cNvPr id="4" name="Subtitle 3">
            <a:extLst>
              <a:ext uri="{FF2B5EF4-FFF2-40B4-BE49-F238E27FC236}">
                <a16:creationId xmlns:a16="http://schemas.microsoft.com/office/drawing/2014/main" id="{586C0D56-FF8C-E646-0004-06B8819647D5}"/>
              </a:ext>
            </a:extLst>
          </p:cNvPr>
          <p:cNvSpPr>
            <a:spLocks noGrp="1"/>
          </p:cNvSpPr>
          <p:nvPr>
            <p:ph type="subTitle" idx="2"/>
          </p:nvPr>
        </p:nvSpPr>
        <p:spPr>
          <a:xfrm>
            <a:off x="598927" y="1201444"/>
            <a:ext cx="8423630" cy="730596"/>
          </a:xfrm>
        </p:spPr>
        <p:txBody>
          <a:bodyPr/>
          <a:lstStyle/>
          <a:p>
            <a:pPr marL="400050" indent="-285750" algn="l">
              <a:buFont typeface="Symbol" panose="05050102010706020507" pitchFamily="18" charset="2"/>
              <a:buChar char=""/>
            </a:pPr>
            <a:r>
              <a:rPr lang="en-US" sz="1600" dirty="0">
                <a:solidFill>
                  <a:schemeClr val="tx1"/>
                </a:solidFill>
                <a:latin typeface="Times New Roman" panose="02020603050405020304" pitchFamily="18" charset="0"/>
                <a:cs typeface="Times New Roman" panose="02020603050405020304" pitchFamily="18" charset="0"/>
              </a:rPr>
              <a:t>Many Platforms support only materials, and these materials may be too big or have negative  feedback and it’s this hard to solve this problem or may take a long time to be solved.</a:t>
            </a:r>
          </a:p>
        </p:txBody>
      </p:sp>
      <p:sp>
        <p:nvSpPr>
          <p:cNvPr id="11" name="Subtitle 2">
            <a:extLst>
              <a:ext uri="{FF2B5EF4-FFF2-40B4-BE49-F238E27FC236}">
                <a16:creationId xmlns:a16="http://schemas.microsoft.com/office/drawing/2014/main" id="{A8AB7114-900E-B6F4-364F-3EF1E16486D0}"/>
              </a:ext>
            </a:extLst>
          </p:cNvPr>
          <p:cNvSpPr txBox="1">
            <a:spLocks/>
          </p:cNvSpPr>
          <p:nvPr/>
        </p:nvSpPr>
        <p:spPr>
          <a:xfrm>
            <a:off x="471485" y="1952114"/>
            <a:ext cx="1769807"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r>
              <a:rPr lang="en-US" sz="1900" dirty="0">
                <a:solidFill>
                  <a:schemeClr val="tx1"/>
                </a:solidFill>
                <a:latin typeface="Times New Roman" panose="02020603050405020304" pitchFamily="18" charset="0"/>
                <a:cs typeface="Times New Roman" panose="02020603050405020304" pitchFamily="18" charset="0"/>
              </a:rPr>
              <a:t>Why and how</a:t>
            </a:r>
          </a:p>
        </p:txBody>
      </p:sp>
      <p:sp>
        <p:nvSpPr>
          <p:cNvPr id="12" name="Subtitle 3">
            <a:extLst>
              <a:ext uri="{FF2B5EF4-FFF2-40B4-BE49-F238E27FC236}">
                <a16:creationId xmlns:a16="http://schemas.microsoft.com/office/drawing/2014/main" id="{9FA687D5-1B16-A70D-6E56-9B93BBCD4912}"/>
              </a:ext>
            </a:extLst>
          </p:cNvPr>
          <p:cNvSpPr txBox="1">
            <a:spLocks/>
          </p:cNvSpPr>
          <p:nvPr/>
        </p:nvSpPr>
        <p:spPr>
          <a:xfrm>
            <a:off x="598927" y="2526307"/>
            <a:ext cx="8423630" cy="13703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400050" indent="-285750" algn="l">
              <a:buFont typeface="Symbol" panose="05050102010706020507" pitchFamily="18" charset="2"/>
              <a:buChar char="-"/>
            </a:pPr>
            <a:r>
              <a:rPr lang="en-US" sz="1600" dirty="0">
                <a:solidFill>
                  <a:schemeClr val="tx1"/>
                </a:solidFill>
                <a:latin typeface="Times New Roman" panose="02020603050405020304" pitchFamily="18" charset="0"/>
                <a:cs typeface="Times New Roman" panose="02020603050405020304" pitchFamily="18" charset="0"/>
              </a:rPr>
              <a:t>The Usage of Platforms became many, and Students and professors were unable to dispense with the educational platforms.</a:t>
            </a:r>
          </a:p>
          <a:p>
            <a:pPr marL="400050" indent="-285750" algn="l">
              <a:buFont typeface="Symbol" panose="05050102010706020507" pitchFamily="18" charset="2"/>
              <a:buChar char="-"/>
            </a:pPr>
            <a:r>
              <a:rPr lang="en-US" sz="1600" dirty="0">
                <a:solidFill>
                  <a:schemeClr val="tx1"/>
                </a:solidFill>
                <a:latin typeface="Times New Roman" panose="02020603050405020304" pitchFamily="18" charset="0"/>
                <a:cs typeface="Times New Roman" panose="02020603050405020304" pitchFamily="18" charset="0"/>
              </a:rPr>
              <a:t>We will use sentiment analysis to make student rate courses and enhance materials and make materials easier by summary it.</a:t>
            </a:r>
          </a:p>
        </p:txBody>
      </p:sp>
    </p:spTree>
    <p:extLst>
      <p:ext uri="{BB962C8B-B14F-4D97-AF65-F5344CB8AC3E}">
        <p14:creationId xmlns:p14="http://schemas.microsoft.com/office/powerpoint/2010/main" val="3227961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40412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Time Plan</a:t>
            </a:r>
            <a:endParaRPr dirty="0"/>
          </a:p>
        </p:txBody>
      </p:sp>
      <p:sp>
        <p:nvSpPr>
          <p:cNvPr id="223" name="Google Shape;223;p34"/>
          <p:cNvSpPr txBox="1">
            <a:spLocks noGrp="1"/>
          </p:cNvSpPr>
          <p:nvPr>
            <p:ph type="subTitle" idx="1"/>
          </p:nvPr>
        </p:nvSpPr>
        <p:spPr>
          <a:xfrm>
            <a:off x="3968350" y="32031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We will talk about tasks that have already done, and the planned tasks</a:t>
            </a:r>
            <a:endParaRPr dirty="0">
              <a:solidFill>
                <a:schemeClr val="accent2"/>
              </a:solidFill>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3489364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275064" y="733015"/>
            <a:ext cx="4029519" cy="4143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Work done in previous Months</a:t>
            </a:r>
          </a:p>
        </p:txBody>
      </p:sp>
      <p:cxnSp>
        <p:nvCxnSpPr>
          <p:cNvPr id="5" name="Straight Connector 4">
            <a:extLst>
              <a:ext uri="{FF2B5EF4-FFF2-40B4-BE49-F238E27FC236}">
                <a16:creationId xmlns:a16="http://schemas.microsoft.com/office/drawing/2014/main" id="{0811FCA7-2001-52F9-879E-C65C3ED43806}"/>
              </a:ext>
            </a:extLst>
          </p:cNvPr>
          <p:cNvCxnSpPr>
            <a:cxnSpLocks/>
          </p:cNvCxnSpPr>
          <p:nvPr/>
        </p:nvCxnSpPr>
        <p:spPr>
          <a:xfrm flipV="1">
            <a:off x="142966" y="1665527"/>
            <a:ext cx="8881459" cy="1087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071C10-CEB4-E728-FCCC-26B61D0E235A}"/>
              </a:ext>
            </a:extLst>
          </p:cNvPr>
          <p:cNvSpPr/>
          <p:nvPr/>
        </p:nvSpPr>
        <p:spPr>
          <a:xfrm>
            <a:off x="529047" y="1406450"/>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53A718-30ED-7278-2A6C-D2B93A76C0C4}"/>
              </a:ext>
            </a:extLst>
          </p:cNvPr>
          <p:cNvSpPr/>
          <p:nvPr/>
        </p:nvSpPr>
        <p:spPr>
          <a:xfrm>
            <a:off x="2390826" y="1411885"/>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E384815-92A9-018A-3CC9-55FC4144EE25}"/>
              </a:ext>
            </a:extLst>
          </p:cNvPr>
          <p:cNvSpPr/>
          <p:nvPr/>
        </p:nvSpPr>
        <p:spPr>
          <a:xfrm>
            <a:off x="4127881" y="1411886"/>
            <a:ext cx="502920" cy="518154"/>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B3B1FA2A-D4A6-29BB-7A69-768DEB04386C}"/>
              </a:ext>
            </a:extLst>
          </p:cNvPr>
          <p:cNvGraphicFramePr>
            <a:graphicFrameLocks noGrp="1"/>
          </p:cNvGraphicFramePr>
          <p:nvPr>
            <p:extLst>
              <p:ext uri="{D42A27DB-BD31-4B8C-83A1-F6EECF244321}">
                <p14:modId xmlns:p14="http://schemas.microsoft.com/office/powerpoint/2010/main" val="1118743500"/>
              </p:ext>
            </p:extLst>
          </p:nvPr>
        </p:nvGraphicFramePr>
        <p:xfrm>
          <a:off x="36099" y="2164481"/>
          <a:ext cx="7046984" cy="2381332"/>
        </p:xfrm>
        <a:graphic>
          <a:graphicData uri="http://schemas.openxmlformats.org/drawingml/2006/table">
            <a:tbl>
              <a:tblPr firstRow="1" bandRow="1"/>
              <a:tblGrid>
                <a:gridCol w="1681191">
                  <a:extLst>
                    <a:ext uri="{9D8B030D-6E8A-4147-A177-3AD203B41FA5}">
                      <a16:colId xmlns:a16="http://schemas.microsoft.com/office/drawing/2014/main" val="4124437062"/>
                    </a:ext>
                  </a:extLst>
                </a:gridCol>
                <a:gridCol w="1874943">
                  <a:extLst>
                    <a:ext uri="{9D8B030D-6E8A-4147-A177-3AD203B41FA5}">
                      <a16:colId xmlns:a16="http://schemas.microsoft.com/office/drawing/2014/main" val="3033554086"/>
                    </a:ext>
                  </a:extLst>
                </a:gridCol>
                <a:gridCol w="1729104">
                  <a:extLst>
                    <a:ext uri="{9D8B030D-6E8A-4147-A177-3AD203B41FA5}">
                      <a16:colId xmlns:a16="http://schemas.microsoft.com/office/drawing/2014/main" val="2307534251"/>
                    </a:ext>
                  </a:extLst>
                </a:gridCol>
                <a:gridCol w="1761746">
                  <a:extLst>
                    <a:ext uri="{9D8B030D-6E8A-4147-A177-3AD203B41FA5}">
                      <a16:colId xmlns:a16="http://schemas.microsoft.com/office/drawing/2014/main" val="1462619944"/>
                    </a:ext>
                  </a:extLst>
                </a:gridCol>
              </a:tblGrid>
              <a:tr h="367219">
                <a:tc>
                  <a:txBody>
                    <a:bodyPr/>
                    <a:lstStyle/>
                    <a:p>
                      <a:pPr algn="ctr"/>
                      <a:r>
                        <a:rPr lang="en-US" dirty="0">
                          <a:latin typeface="Times New Roman" panose="02020603050405020304" pitchFamily="18" charset="0"/>
                          <a:cs typeface="Times New Roman" panose="02020603050405020304" pitchFamily="18" charset="0"/>
                        </a:rPr>
                        <a:t>Oct 2022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Nov 2022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Dec 2022</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Jan 2023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72216097"/>
                  </a:ext>
                </a:extLst>
              </a:tr>
              <a:tr h="2014113">
                <a:tc>
                  <a:txBody>
                    <a:bodyPr/>
                    <a:lstStyle/>
                    <a:p>
                      <a:pPr marL="111125" indent="-111125">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Evaluate current ideas.</a:t>
                      </a:r>
                    </a:p>
                    <a:p>
                      <a:pPr marL="111125" indent="-111125">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Choosing project idea.</a:t>
                      </a:r>
                    </a:p>
                    <a:p>
                      <a:pPr marL="111125" marR="0" lvl="0" indent="-11112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ea typeface="Tahoma" panose="020B0604030504040204" pitchFamily="34" charset="0"/>
                          <a:cs typeface="Times New Roman" panose="02020603050405020304" pitchFamily="18" charset="0"/>
                        </a:rPr>
                        <a:t>Study frontend (</a:t>
                      </a:r>
                      <a:r>
                        <a:rPr lang="en-US" sz="1200" dirty="0">
                          <a:latin typeface="Times New Roman" panose="02020603050405020304" pitchFamily="18" charset="0"/>
                          <a:cs typeface="Times New Roman" panose="02020603050405020304" pitchFamily="18" charset="0"/>
                        </a:rPr>
                        <a:t>HTML, CSS, Bootstrap).</a:t>
                      </a:r>
                      <a:endParaRPr lang="ar-EG" sz="1200" dirty="0">
                        <a:latin typeface="Times New Roman" panose="02020603050405020304" pitchFamily="18" charset="0"/>
                        <a:cs typeface="Times New Roman" panose="02020603050405020304" pitchFamily="18" charset="0"/>
                      </a:endParaRPr>
                    </a:p>
                    <a:p>
                      <a:pPr marL="111125" marR="0" lvl="0" indent="-11112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ea typeface="Tahoma" panose="020B0604030504040204" pitchFamily="34" charset="0"/>
                          <a:cs typeface="Times New Roman" panose="02020603050405020304" pitchFamily="18" charset="0"/>
                        </a:rPr>
                        <a:t>Determine needed technologies.</a:t>
                      </a:r>
                      <a:endParaRPr lang="en-US" sz="1200" dirty="0">
                        <a:latin typeface="Times New Roman" panose="02020603050405020304" pitchFamily="18" charset="0"/>
                        <a:cs typeface="Times New Roman" panose="02020603050405020304" pitchFamily="18" charset="0"/>
                      </a:endParaRPr>
                    </a:p>
                    <a:p>
                      <a:pPr marL="111125" indent="-111125">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17475" marR="0" lvl="0" indent="-11747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ea typeface="Tahoma" panose="020B0604030504040204" pitchFamily="34" charset="0"/>
                          <a:cs typeface="Times New Roman" panose="02020603050405020304" pitchFamily="18" charset="0"/>
                        </a:rPr>
                        <a:t>Project analysis</a:t>
                      </a:r>
                    </a:p>
                    <a:p>
                      <a:pPr marL="117475" indent="-117475">
                        <a:buFont typeface="Arial" panose="020B0604020202020204" pitchFamily="34" charset="0"/>
                        <a:buChar char="•"/>
                      </a:pPr>
                      <a:r>
                        <a:rPr lang="en-US" sz="1200" dirty="0">
                          <a:latin typeface="Times New Roman" panose="02020603050405020304" pitchFamily="18" charset="0"/>
                          <a:ea typeface="Tahoma" panose="020B0604030504040204" pitchFamily="34" charset="0"/>
                          <a:cs typeface="Times New Roman" panose="02020603050405020304" pitchFamily="18" charset="0"/>
                        </a:rPr>
                        <a:t>Searching for related work.</a:t>
                      </a:r>
                    </a:p>
                    <a:p>
                      <a:pPr marL="117475" indent="-117475">
                        <a:buFont typeface="Arial" panose="020B0604020202020204" pitchFamily="34" charset="0"/>
                        <a:buChar char="•"/>
                      </a:pPr>
                      <a:r>
                        <a:rPr lang="en-US" sz="1200" dirty="0">
                          <a:latin typeface="Times New Roman" panose="02020603050405020304" pitchFamily="18" charset="0"/>
                          <a:ea typeface="Tahoma" panose="020B0604030504040204" pitchFamily="34" charset="0"/>
                          <a:cs typeface="Times New Roman" panose="02020603050405020304" pitchFamily="18" charset="0"/>
                        </a:rPr>
                        <a:t>Study similar research </a:t>
                      </a:r>
                    </a:p>
                    <a:p>
                      <a:pPr marL="117475" indent="-117475">
                        <a:buFont typeface="Arial" panose="020B0604020202020204" pitchFamily="34" charset="0"/>
                        <a:buChar char="•"/>
                      </a:pPr>
                      <a:r>
                        <a:rPr lang="en-US" sz="1200" dirty="0">
                          <a:latin typeface="Times New Roman" panose="02020603050405020304" pitchFamily="18" charset="0"/>
                          <a:ea typeface="Tahoma" panose="020B0604030504040204" pitchFamily="34" charset="0"/>
                          <a:cs typeface="Times New Roman" panose="02020603050405020304" pitchFamily="18" charset="0"/>
                        </a:rPr>
                        <a:t>Search for appropriate dataset.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17475" indent="-117475">
                        <a:buFont typeface="Arial" panose="020B0604020202020204" pitchFamily="34" charset="0"/>
                        <a:buChar char="•"/>
                        <a:tabLst>
                          <a:tab pos="58738" algn="l"/>
                        </a:tabLst>
                      </a:pPr>
                      <a:r>
                        <a:rPr lang="en-US" sz="1200" dirty="0">
                          <a:latin typeface="Times New Roman" panose="02020603050405020304" pitchFamily="18" charset="0"/>
                          <a:ea typeface="Tahoma" panose="020B0604030504040204" pitchFamily="34" charset="0"/>
                          <a:cs typeface="Times New Roman" panose="02020603050405020304" pitchFamily="18" charset="0"/>
                        </a:rPr>
                        <a:t>Prepare for ML &amp; NLP model.</a:t>
                      </a:r>
                    </a:p>
                    <a:p>
                      <a:pPr marL="117475" marR="0" lvl="0" indent="-11747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tab pos="58738" algn="l"/>
                        </a:tabLst>
                        <a:defRPr/>
                      </a:pPr>
                      <a:r>
                        <a:rPr lang="en-US" sz="1200" dirty="0">
                          <a:latin typeface="Times New Roman" panose="02020603050405020304" pitchFamily="18" charset="0"/>
                          <a:ea typeface="Tahoma" panose="020B0604030504040204" pitchFamily="34" charset="0"/>
                          <a:cs typeface="Times New Roman" panose="02020603050405020304" pitchFamily="18" charset="0"/>
                        </a:rPr>
                        <a:t>Choosing backend tool.</a:t>
                      </a:r>
                    </a:p>
                    <a:p>
                      <a:pPr marL="117475" indent="-117475">
                        <a:buFont typeface="Arial" panose="020B0604020202020204" pitchFamily="34" charset="0"/>
                        <a:buChar char="•"/>
                        <a:tabLst>
                          <a:tab pos="58738" algn="l"/>
                        </a:tabLst>
                      </a:pPr>
                      <a:r>
                        <a:rPr lang="en-US" sz="1200" dirty="0">
                          <a:latin typeface="Times New Roman" panose="02020603050405020304" pitchFamily="18" charset="0"/>
                          <a:ea typeface="Tahoma" panose="020B0604030504040204" pitchFamily="34" charset="0"/>
                          <a:cs typeface="Times New Roman" panose="02020603050405020304" pitchFamily="18" charset="0"/>
                        </a:rPr>
                        <a:t>Study Django Framework.</a:t>
                      </a:r>
                    </a:p>
                    <a:p>
                      <a:pPr marL="117475" marR="0" lvl="0" indent="-11747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tab pos="58738" algn="l"/>
                        </a:tabLst>
                        <a:defRPr/>
                      </a:pPr>
                      <a:r>
                        <a:rPr lang="en-US" sz="1200" dirty="0">
                          <a:latin typeface="Times New Roman" panose="02020603050405020304" pitchFamily="18" charset="0"/>
                          <a:ea typeface="Tahoma" panose="020B0604030504040204" pitchFamily="34" charset="0"/>
                          <a:cs typeface="Times New Roman" panose="02020603050405020304" pitchFamily="18" charset="0"/>
                        </a:rPr>
                        <a:t>Making page views.</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17475" indent="-117475">
                        <a:buFont typeface="Arial" panose="020B0604020202020204" pitchFamily="34" charset="0"/>
                        <a:buChar char="•"/>
                      </a:pPr>
                      <a:r>
                        <a:rPr lang="en-US" sz="1200" dirty="0">
                          <a:latin typeface="Times New Roman" panose="02020603050405020304" pitchFamily="18" charset="0"/>
                          <a:ea typeface="Tahoma" panose="020B0604030504040204" pitchFamily="34" charset="0"/>
                          <a:cs typeface="Times New Roman" panose="02020603050405020304" pitchFamily="18" charset="0"/>
                        </a:rPr>
                        <a:t>Continue studying NLP &amp; Django</a:t>
                      </a:r>
                    </a:p>
                    <a:p>
                      <a:pPr marL="117475" indent="-117475">
                        <a:buFont typeface="Arial" panose="020B0604020202020204" pitchFamily="34" charset="0"/>
                        <a:buChar char="•"/>
                      </a:pPr>
                      <a:r>
                        <a:rPr lang="en-US" sz="1200" dirty="0">
                          <a:latin typeface="Times New Roman" panose="02020603050405020304" pitchFamily="18" charset="0"/>
                          <a:ea typeface="Tahoma" panose="020B0604030504040204" pitchFamily="34" charset="0"/>
                          <a:cs typeface="Times New Roman" panose="02020603050405020304" pitchFamily="18" charset="0"/>
                        </a:rPr>
                        <a:t>Software architecture </a:t>
                      </a:r>
                    </a:p>
                    <a:p>
                      <a:pPr marL="117475" indent="-117475">
                        <a:buFont typeface="Arial" panose="020B0604020202020204" pitchFamily="34" charset="0"/>
                        <a:buChar char="•"/>
                      </a:pPr>
                      <a:r>
                        <a:rPr lang="en-US" sz="1200" dirty="0">
                          <a:latin typeface="Times New Roman" panose="02020603050405020304" pitchFamily="18" charset="0"/>
                          <a:ea typeface="Tahoma" panose="020B0604030504040204" pitchFamily="34" charset="0"/>
                          <a:cs typeface="Times New Roman" panose="02020603050405020304" pitchFamily="18" charset="0"/>
                        </a:rPr>
                        <a:t>Use Case Diagram</a:t>
                      </a:r>
                    </a:p>
                    <a:p>
                      <a:pPr marL="117475" indent="-117475">
                        <a:buFont typeface="Arial" panose="020B0604020202020204" pitchFamily="34" charset="0"/>
                        <a:buChar char="•"/>
                      </a:pPr>
                      <a:r>
                        <a:rPr lang="en-US" sz="1200" dirty="0">
                          <a:latin typeface="Times New Roman" panose="02020603050405020304" pitchFamily="18" charset="0"/>
                          <a:ea typeface="Tahoma" panose="020B0604030504040204" pitchFamily="34" charset="0"/>
                          <a:cs typeface="Times New Roman" panose="02020603050405020304" pitchFamily="18" charset="0"/>
                        </a:rPr>
                        <a:t>Class Diagram</a:t>
                      </a:r>
                    </a:p>
                    <a:p>
                      <a:pPr marL="117475" marR="0" lvl="0" indent="-11747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ea typeface="Tahoma" panose="020B0604030504040204" pitchFamily="34" charset="0"/>
                          <a:cs typeface="Times New Roman" panose="02020603050405020304" pitchFamily="18" charset="0"/>
                        </a:rPr>
                        <a:t>Start frontend implementation (70%)  </a:t>
                      </a:r>
                    </a:p>
                    <a:p>
                      <a:pPr marL="0" indent="0">
                        <a:buFont typeface="Arial" panose="020B0604020202020204" pitchFamily="34" charset="0"/>
                        <a:buNone/>
                      </a:pPr>
                      <a:endParaRPr lang="en-US" sz="1200" dirty="0">
                        <a:latin typeface="Times New Roman" panose="02020603050405020304" pitchFamily="18" charset="0"/>
                        <a:ea typeface="Tahoma" panose="020B0604030504040204" pitchFamily="34"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28235846"/>
                  </a:ext>
                </a:extLst>
              </a:tr>
            </a:tbl>
          </a:graphicData>
        </a:graphic>
      </p:graphicFrame>
      <p:sp>
        <p:nvSpPr>
          <p:cNvPr id="3" name="Oval 2">
            <a:extLst>
              <a:ext uri="{FF2B5EF4-FFF2-40B4-BE49-F238E27FC236}">
                <a16:creationId xmlns:a16="http://schemas.microsoft.com/office/drawing/2014/main" id="{A45BC75D-13F2-C325-59EE-2668F07EED16}"/>
              </a:ext>
            </a:extLst>
          </p:cNvPr>
          <p:cNvSpPr/>
          <p:nvPr/>
        </p:nvSpPr>
        <p:spPr>
          <a:xfrm>
            <a:off x="5876170" y="1411884"/>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35;p36">
            <a:extLst>
              <a:ext uri="{FF2B5EF4-FFF2-40B4-BE49-F238E27FC236}">
                <a16:creationId xmlns:a16="http://schemas.microsoft.com/office/drawing/2014/main" id="{E287E2AA-A0AF-12D8-2E8A-C8A10289C66D}"/>
              </a:ext>
            </a:extLst>
          </p:cNvPr>
          <p:cNvSpPr txBox="1">
            <a:spLocks/>
          </p:cNvSpPr>
          <p:nvPr/>
        </p:nvSpPr>
        <p:spPr>
          <a:xfrm>
            <a:off x="-23232" y="-26168"/>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latin typeface="Times New Roman" panose="02020603050405020304" pitchFamily="18" charset="0"/>
                <a:cs typeface="Times New Roman" panose="02020603050405020304" pitchFamily="18" charset="0"/>
              </a:rPr>
              <a:t>Time Plan</a:t>
            </a:r>
          </a:p>
        </p:txBody>
      </p:sp>
      <p:graphicFrame>
        <p:nvGraphicFramePr>
          <p:cNvPr id="12" name="Table 11">
            <a:extLst>
              <a:ext uri="{FF2B5EF4-FFF2-40B4-BE49-F238E27FC236}">
                <a16:creationId xmlns:a16="http://schemas.microsoft.com/office/drawing/2014/main" id="{1CD0FF6E-5864-F7D1-11B1-0370AFFC06DF}"/>
              </a:ext>
            </a:extLst>
          </p:cNvPr>
          <p:cNvGraphicFramePr>
            <a:graphicFrameLocks noGrp="1"/>
          </p:cNvGraphicFramePr>
          <p:nvPr>
            <p:extLst>
              <p:ext uri="{D42A27DB-BD31-4B8C-83A1-F6EECF244321}">
                <p14:modId xmlns:p14="http://schemas.microsoft.com/office/powerpoint/2010/main" val="4165677620"/>
              </p:ext>
            </p:extLst>
          </p:nvPr>
        </p:nvGraphicFramePr>
        <p:xfrm>
          <a:off x="7280030" y="2115088"/>
          <a:ext cx="1582615" cy="2560320"/>
        </p:xfrm>
        <a:graphic>
          <a:graphicData uri="http://schemas.openxmlformats.org/drawingml/2006/table">
            <a:tbl>
              <a:tblPr firstRow="1" bandRow="1"/>
              <a:tblGrid>
                <a:gridCol w="1582615">
                  <a:extLst>
                    <a:ext uri="{9D8B030D-6E8A-4147-A177-3AD203B41FA5}">
                      <a16:colId xmlns:a16="http://schemas.microsoft.com/office/drawing/2014/main" val="2653053511"/>
                    </a:ext>
                  </a:extLst>
                </a:gridCol>
              </a:tblGrid>
              <a:tr h="235985">
                <a:tc>
                  <a:txBody>
                    <a:bodyPr/>
                    <a:lstStyle/>
                    <a:p>
                      <a:pPr algn="ctr"/>
                      <a:r>
                        <a:rPr lang="en-US" sz="1200" dirty="0">
                          <a:latin typeface="Times New Roman" panose="02020603050405020304" pitchFamily="18" charset="0"/>
                          <a:cs typeface="Times New Roman" panose="02020603050405020304" pitchFamily="18" charset="0"/>
                        </a:rPr>
                        <a:t>Feb 2023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87593069"/>
                  </a:ext>
                </a:extLst>
              </a:tr>
              <a:tr h="2221038">
                <a:tc>
                  <a:txBody>
                    <a:bodyPr/>
                    <a:lstStyle/>
                    <a:p>
                      <a:pPr marL="111125" indent="-111125">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Sequence Diagram.</a:t>
                      </a:r>
                    </a:p>
                    <a:p>
                      <a:pPr marL="111125" indent="-111125">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Complete Page View (Demo).</a:t>
                      </a:r>
                    </a:p>
                    <a:p>
                      <a:pPr marL="111125" indent="-111125">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Data preprocessing.</a:t>
                      </a:r>
                    </a:p>
                    <a:p>
                      <a:pPr marL="111125" indent="-111125">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Experiment LSTM model.</a:t>
                      </a:r>
                    </a:p>
                    <a:p>
                      <a:pPr marL="111125" indent="-111125">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Study Transformers.</a:t>
                      </a:r>
                    </a:p>
                    <a:p>
                      <a:pPr marL="111125" marR="0" lvl="0" indent="-11112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ea typeface="Tahoma" panose="020B0604030504040204" pitchFamily="34" charset="0"/>
                          <a:cs typeface="Times New Roman" panose="02020603050405020304" pitchFamily="18" charset="0"/>
                        </a:rPr>
                        <a:t>Continue implementing Frontend(50% responsive).</a:t>
                      </a:r>
                    </a:p>
                    <a:p>
                      <a:pPr marL="111125" indent="-111125">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83642670"/>
                  </a:ext>
                </a:extLst>
              </a:tr>
            </a:tbl>
          </a:graphicData>
        </a:graphic>
      </p:graphicFrame>
      <p:sp>
        <p:nvSpPr>
          <p:cNvPr id="13" name="Oval 12">
            <a:extLst>
              <a:ext uri="{FF2B5EF4-FFF2-40B4-BE49-F238E27FC236}">
                <a16:creationId xmlns:a16="http://schemas.microsoft.com/office/drawing/2014/main" id="{367A0216-C742-BB70-CF75-89661170894E}"/>
              </a:ext>
            </a:extLst>
          </p:cNvPr>
          <p:cNvSpPr/>
          <p:nvPr/>
        </p:nvSpPr>
        <p:spPr>
          <a:xfrm>
            <a:off x="7769600" y="1406450"/>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5929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1"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Time Plan</a:t>
            </a:r>
          </a:p>
        </p:txBody>
      </p:sp>
      <p:sp>
        <p:nvSpPr>
          <p:cNvPr id="2" name="Google Shape;239;p1">
            <a:extLst>
              <a:ext uri="{FF2B5EF4-FFF2-40B4-BE49-F238E27FC236}">
                <a16:creationId xmlns:a16="http://schemas.microsoft.com/office/drawing/2014/main" id="{DDCB5FB0-C58E-617D-B8D9-E89DDCBA18CB}"/>
              </a:ext>
            </a:extLst>
          </p:cNvPr>
          <p:cNvSpPr txBox="1"/>
          <p:nvPr/>
        </p:nvSpPr>
        <p:spPr>
          <a:xfrm>
            <a:off x="402294" y="728784"/>
            <a:ext cx="51594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Gantt chart for work done in previous months</a:t>
            </a:r>
            <a:endParaRPr sz="1800" dirty="0"/>
          </a:p>
        </p:txBody>
      </p:sp>
      <p:pic>
        <p:nvPicPr>
          <p:cNvPr id="3" name="Picture 3">
            <a:extLst>
              <a:ext uri="{FF2B5EF4-FFF2-40B4-BE49-F238E27FC236}">
                <a16:creationId xmlns:a16="http://schemas.microsoft.com/office/drawing/2014/main" id="{CD0547DC-1B6F-B156-CF91-DF0E1B1F12EB}"/>
              </a:ext>
            </a:extLst>
          </p:cNvPr>
          <p:cNvPicPr>
            <a:picLocks noChangeAspect="1"/>
          </p:cNvPicPr>
          <p:nvPr/>
        </p:nvPicPr>
        <p:blipFill>
          <a:blip r:embed="rId3"/>
          <a:srcRect l="1589"/>
          <a:stretch>
            <a:fillRect/>
          </a:stretch>
        </p:blipFill>
        <p:spPr>
          <a:xfrm>
            <a:off x="567087" y="1247126"/>
            <a:ext cx="8009825" cy="3415941"/>
          </a:xfrm>
          <a:prstGeom prst="rect">
            <a:avLst/>
          </a:prstGeom>
        </p:spPr>
      </p:pic>
    </p:spTree>
    <p:extLst>
      <p:ext uri="{BB962C8B-B14F-4D97-AF65-F5344CB8AC3E}">
        <p14:creationId xmlns:p14="http://schemas.microsoft.com/office/powerpoint/2010/main" val="226264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811FCA7-2001-52F9-879E-C65C3ED43806}"/>
              </a:ext>
            </a:extLst>
          </p:cNvPr>
          <p:cNvCxnSpPr>
            <a:cxnSpLocks/>
          </p:cNvCxnSpPr>
          <p:nvPr/>
        </p:nvCxnSpPr>
        <p:spPr>
          <a:xfrm>
            <a:off x="187278" y="1562553"/>
            <a:ext cx="8689436" cy="975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C071C10-CEB4-E728-FCCC-26B61D0E235A}"/>
              </a:ext>
            </a:extLst>
          </p:cNvPr>
          <p:cNvSpPr/>
          <p:nvPr/>
        </p:nvSpPr>
        <p:spPr>
          <a:xfrm>
            <a:off x="1061601" y="1293719"/>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53A718-30ED-7278-2A6C-D2B93A76C0C4}"/>
              </a:ext>
            </a:extLst>
          </p:cNvPr>
          <p:cNvSpPr/>
          <p:nvPr/>
        </p:nvSpPr>
        <p:spPr>
          <a:xfrm>
            <a:off x="5374165" y="1295795"/>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E384815-92A9-018A-3CC9-55FC4144EE25}"/>
              </a:ext>
            </a:extLst>
          </p:cNvPr>
          <p:cNvSpPr/>
          <p:nvPr/>
        </p:nvSpPr>
        <p:spPr>
          <a:xfrm>
            <a:off x="7485272" y="1293718"/>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979C34C4-A67D-BB8D-2051-380FF8381D6F}"/>
              </a:ext>
            </a:extLst>
          </p:cNvPr>
          <p:cNvSpPr/>
          <p:nvPr/>
        </p:nvSpPr>
        <p:spPr>
          <a:xfrm>
            <a:off x="3263059" y="1293720"/>
            <a:ext cx="502920" cy="51815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58B3862D-F696-1E77-212A-05E33928A9F8}"/>
              </a:ext>
            </a:extLst>
          </p:cNvPr>
          <p:cNvGraphicFramePr>
            <a:graphicFrameLocks noGrp="1"/>
          </p:cNvGraphicFramePr>
          <p:nvPr>
            <p:extLst>
              <p:ext uri="{D42A27DB-BD31-4B8C-83A1-F6EECF244321}">
                <p14:modId xmlns:p14="http://schemas.microsoft.com/office/powerpoint/2010/main" val="4283020134"/>
              </p:ext>
            </p:extLst>
          </p:nvPr>
        </p:nvGraphicFramePr>
        <p:xfrm>
          <a:off x="367838" y="1974554"/>
          <a:ext cx="6391688" cy="2381332"/>
        </p:xfrm>
        <a:graphic>
          <a:graphicData uri="http://schemas.openxmlformats.org/drawingml/2006/table">
            <a:tbl>
              <a:tblPr firstRow="1" bandRow="1"/>
              <a:tblGrid>
                <a:gridCol w="2101896">
                  <a:extLst>
                    <a:ext uri="{9D8B030D-6E8A-4147-A177-3AD203B41FA5}">
                      <a16:colId xmlns:a16="http://schemas.microsoft.com/office/drawing/2014/main" val="2513181798"/>
                    </a:ext>
                  </a:extLst>
                </a:gridCol>
                <a:gridCol w="2144896">
                  <a:extLst>
                    <a:ext uri="{9D8B030D-6E8A-4147-A177-3AD203B41FA5}">
                      <a16:colId xmlns:a16="http://schemas.microsoft.com/office/drawing/2014/main" val="3824233856"/>
                    </a:ext>
                  </a:extLst>
                </a:gridCol>
                <a:gridCol w="2144896">
                  <a:extLst>
                    <a:ext uri="{9D8B030D-6E8A-4147-A177-3AD203B41FA5}">
                      <a16:colId xmlns:a16="http://schemas.microsoft.com/office/drawing/2014/main" val="3329513487"/>
                    </a:ext>
                  </a:extLst>
                </a:gridCol>
              </a:tblGrid>
              <a:tr h="367219">
                <a:tc>
                  <a:txBody>
                    <a:bodyPr/>
                    <a:lstStyle/>
                    <a:p>
                      <a:pPr algn="ctr"/>
                      <a:r>
                        <a:rPr lang="en-US" dirty="0">
                          <a:latin typeface="Times New Roman" panose="02020603050405020304" pitchFamily="18" charset="0"/>
                          <a:cs typeface="Times New Roman" panose="02020603050405020304" pitchFamily="18" charset="0"/>
                        </a:rPr>
                        <a:t>March 2023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April 2023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May 2023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91173158"/>
                  </a:ext>
                </a:extLst>
              </a:tr>
              <a:tr h="2014113">
                <a:tc>
                  <a:txBody>
                    <a:bodyPr/>
                    <a:lstStyle/>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Experiment Different classifier (SVM and Naïve Bayes, Transformers).</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Working on front-end</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Working on back-end.</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11125" marR="0" lvl="0" indent="-111125"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Experiment Different classifier (KNN and CNN and CNN with LSTM).</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Complete Front-end.</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Complete Back-end.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Arabic model using Transformer. </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English model (Transformer).</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Arabic Dialect detection.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90564742"/>
                  </a:ext>
                </a:extLst>
              </a:tr>
            </a:tbl>
          </a:graphicData>
        </a:graphic>
      </p:graphicFrame>
      <p:sp>
        <p:nvSpPr>
          <p:cNvPr id="11" name="Google Shape;235;p36">
            <a:extLst>
              <a:ext uri="{FF2B5EF4-FFF2-40B4-BE49-F238E27FC236}">
                <a16:creationId xmlns:a16="http://schemas.microsoft.com/office/drawing/2014/main" id="{F25C4486-4636-BEA9-CE5A-86750907DFC5}"/>
              </a:ext>
            </a:extLst>
          </p:cNvPr>
          <p:cNvSpPr txBox="1">
            <a:spLocks/>
          </p:cNvSpPr>
          <p:nvPr/>
        </p:nvSpPr>
        <p:spPr>
          <a:xfrm>
            <a:off x="0" y="0"/>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dirty="0">
                <a:latin typeface="Times New Roman" panose="02020603050405020304" pitchFamily="18" charset="0"/>
                <a:cs typeface="Times New Roman" panose="02020603050405020304" pitchFamily="18" charset="0"/>
              </a:rPr>
              <a:t>Time Plan</a:t>
            </a:r>
          </a:p>
        </p:txBody>
      </p:sp>
      <p:sp>
        <p:nvSpPr>
          <p:cNvPr id="12" name="Google Shape;239;p1">
            <a:extLst>
              <a:ext uri="{FF2B5EF4-FFF2-40B4-BE49-F238E27FC236}">
                <a16:creationId xmlns:a16="http://schemas.microsoft.com/office/drawing/2014/main" id="{104482A8-ABAA-A232-ABF3-FDABEDA200F2}"/>
              </a:ext>
            </a:extLst>
          </p:cNvPr>
          <p:cNvSpPr txBox="1"/>
          <p:nvPr/>
        </p:nvSpPr>
        <p:spPr>
          <a:xfrm>
            <a:off x="367838" y="781262"/>
            <a:ext cx="51594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Upcoming work</a:t>
            </a:r>
            <a:endParaRPr sz="1800" dirty="0"/>
          </a:p>
        </p:txBody>
      </p:sp>
      <p:graphicFrame>
        <p:nvGraphicFramePr>
          <p:cNvPr id="9" name="Table 8">
            <a:extLst>
              <a:ext uri="{FF2B5EF4-FFF2-40B4-BE49-F238E27FC236}">
                <a16:creationId xmlns:a16="http://schemas.microsoft.com/office/drawing/2014/main" id="{0FC637A1-FB9C-4453-6606-F5FC4834E345}"/>
              </a:ext>
            </a:extLst>
          </p:cNvPr>
          <p:cNvGraphicFramePr>
            <a:graphicFrameLocks noGrp="1"/>
          </p:cNvGraphicFramePr>
          <p:nvPr>
            <p:extLst>
              <p:ext uri="{D42A27DB-BD31-4B8C-83A1-F6EECF244321}">
                <p14:modId xmlns:p14="http://schemas.microsoft.com/office/powerpoint/2010/main" val="4093392396"/>
              </p:ext>
            </p:extLst>
          </p:nvPr>
        </p:nvGraphicFramePr>
        <p:xfrm>
          <a:off x="6810424" y="1968285"/>
          <a:ext cx="1965738" cy="2381332"/>
        </p:xfrm>
        <a:graphic>
          <a:graphicData uri="http://schemas.openxmlformats.org/drawingml/2006/table">
            <a:tbl>
              <a:tblPr firstRow="1" bandRow="1"/>
              <a:tblGrid>
                <a:gridCol w="1965738">
                  <a:extLst>
                    <a:ext uri="{9D8B030D-6E8A-4147-A177-3AD203B41FA5}">
                      <a16:colId xmlns:a16="http://schemas.microsoft.com/office/drawing/2014/main" val="645211474"/>
                    </a:ext>
                  </a:extLst>
                </a:gridCol>
              </a:tblGrid>
              <a:tr h="367219">
                <a:tc>
                  <a:txBody>
                    <a:bodyPr/>
                    <a:lstStyle/>
                    <a:p>
                      <a:pPr algn="ctr"/>
                      <a:r>
                        <a:rPr lang="en-US" dirty="0">
                          <a:latin typeface="Times New Roman" panose="02020603050405020304" pitchFamily="18" charset="0"/>
                          <a:cs typeface="Times New Roman" panose="02020603050405020304" pitchFamily="18" charset="0"/>
                        </a:rPr>
                        <a:t>June 2023</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647016558"/>
                  </a:ext>
                </a:extLst>
              </a:tr>
              <a:tr h="2014113">
                <a:tc>
                  <a:txBody>
                    <a:bodyPr/>
                    <a:lstStyle/>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 Classifiers result. </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 front-end with back-end.</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evaluation.</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deployment.</a:t>
                      </a:r>
                    </a:p>
                    <a:p>
                      <a:pPr marL="111125" indent="-111125">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Testing.</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3273271"/>
                  </a:ext>
                </a:extLst>
              </a:tr>
            </a:tbl>
          </a:graphicData>
        </a:graphic>
      </p:graphicFrame>
    </p:spTree>
    <p:extLst>
      <p:ext uri="{BB962C8B-B14F-4D97-AF65-F5344CB8AC3E}">
        <p14:creationId xmlns:p14="http://schemas.microsoft.com/office/powerpoint/2010/main" val="3550517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35;p36">
            <a:extLst>
              <a:ext uri="{FF2B5EF4-FFF2-40B4-BE49-F238E27FC236}">
                <a16:creationId xmlns:a16="http://schemas.microsoft.com/office/drawing/2014/main" id="{DB149EE1-733C-3D50-7EF3-E0854405920D}"/>
              </a:ext>
            </a:extLst>
          </p:cNvPr>
          <p:cNvSpPr txBox="1">
            <a:spLocks noGrp="1"/>
          </p:cNvSpPr>
          <p:nvPr>
            <p:ph type="title"/>
          </p:nvPr>
        </p:nvSpPr>
        <p:spPr>
          <a:xfrm>
            <a:off x="0" y="0"/>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Time Plan</a:t>
            </a:r>
          </a:p>
        </p:txBody>
      </p:sp>
      <p:sp>
        <p:nvSpPr>
          <p:cNvPr id="2" name="Google Shape;239;p1">
            <a:extLst>
              <a:ext uri="{FF2B5EF4-FFF2-40B4-BE49-F238E27FC236}">
                <a16:creationId xmlns:a16="http://schemas.microsoft.com/office/drawing/2014/main" id="{DDCB5FB0-C58E-617D-B8D9-E89DDCBA18CB}"/>
              </a:ext>
            </a:extLst>
          </p:cNvPr>
          <p:cNvSpPr txBox="1"/>
          <p:nvPr/>
        </p:nvSpPr>
        <p:spPr>
          <a:xfrm>
            <a:off x="328382" y="695110"/>
            <a:ext cx="5159400" cy="384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dirty="0">
                <a:latin typeface="Times New Roman"/>
                <a:ea typeface="Times New Roman"/>
                <a:cs typeface="Times New Roman"/>
                <a:sym typeface="Times New Roman"/>
              </a:rPr>
              <a:t>Gantt Chart for planned</a:t>
            </a:r>
            <a:r>
              <a:rPr lang="en-US" sz="1900" b="1" i="0" u="none" strike="noStrike" cap="none" dirty="0">
                <a:solidFill>
                  <a:srgbClr val="000000"/>
                </a:solidFill>
                <a:latin typeface="Times New Roman"/>
                <a:ea typeface="Times New Roman"/>
                <a:cs typeface="Times New Roman"/>
                <a:sym typeface="Times New Roman"/>
              </a:rPr>
              <a:t> months</a:t>
            </a:r>
            <a:endParaRPr dirty="0"/>
          </a:p>
        </p:txBody>
      </p:sp>
      <p:pic>
        <p:nvPicPr>
          <p:cNvPr id="3" name="Picture 2" descr="A screenshot of a project management&#10;&#10;Description automatically generated">
            <a:extLst>
              <a:ext uri="{FF2B5EF4-FFF2-40B4-BE49-F238E27FC236}">
                <a16:creationId xmlns:a16="http://schemas.microsoft.com/office/drawing/2014/main" id="{AFCAA2CF-4D00-6DA2-EDAB-CBCACB9F4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42" y="1141367"/>
            <a:ext cx="8463926" cy="3479870"/>
          </a:xfrm>
          <a:prstGeom prst="rect">
            <a:avLst/>
          </a:prstGeom>
        </p:spPr>
      </p:pic>
    </p:spTree>
    <p:extLst>
      <p:ext uri="{BB962C8B-B14F-4D97-AF65-F5344CB8AC3E}">
        <p14:creationId xmlns:p14="http://schemas.microsoft.com/office/powerpoint/2010/main" val="1217662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40412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Demo</a:t>
            </a:r>
            <a:endParaRPr dirty="0"/>
          </a:p>
        </p:txBody>
      </p:sp>
      <p:sp>
        <p:nvSpPr>
          <p:cNvPr id="223" name="Google Shape;223;p34"/>
          <p:cNvSpPr txBox="1">
            <a:spLocks noGrp="1"/>
          </p:cNvSpPr>
          <p:nvPr>
            <p:ph type="subTitle" idx="1"/>
          </p:nvPr>
        </p:nvSpPr>
        <p:spPr>
          <a:xfrm>
            <a:off x="3968350" y="32031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We will talk about front-end and show our demo </a:t>
            </a:r>
            <a:endParaRPr dirty="0">
              <a:solidFill>
                <a:schemeClr val="accent2"/>
              </a:solidFill>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2977118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DF8F618-0405-D0CA-7C4E-4E2C806A8C2E}"/>
              </a:ext>
            </a:extLst>
          </p:cNvPr>
          <p:cNvSpPr/>
          <p:nvPr/>
        </p:nvSpPr>
        <p:spPr>
          <a:xfrm>
            <a:off x="3479180" y="1821364"/>
            <a:ext cx="2111298" cy="1070517"/>
          </a:xfrm>
          <a:prstGeom prst="rect">
            <a:avLst/>
          </a:prstGeom>
          <a:solidFill>
            <a:schemeClr val="bg1"/>
          </a:solidFill>
          <a:ln>
            <a:solidFill>
              <a:schemeClr val="accent5"/>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2400" b="0" i="0" dirty="0">
                <a:solidFill>
                  <a:schemeClr val="accent5"/>
                </a:solidFill>
                <a:latin typeface="Times New Roman" panose="02020603050405020304" pitchFamily="18" charset="0"/>
                <a:cs typeface="Times New Roman" panose="02020603050405020304" pitchFamily="18" charset="0"/>
              </a:rPr>
              <a:t>Sketch out Initial Layout</a:t>
            </a:r>
            <a:endParaRPr lang="en-US" sz="2400" dirty="0">
              <a:solidFill>
                <a:schemeClr val="accent5"/>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26435CB-B238-2FB6-26A8-9AA9443AC3E7}"/>
              </a:ext>
            </a:extLst>
          </p:cNvPr>
          <p:cNvSpPr>
            <a:spLocks noGrp="1"/>
          </p:cNvSpPr>
          <p:nvPr>
            <p:ph type="title"/>
          </p:nvPr>
        </p:nvSpPr>
        <p:spPr>
          <a:xfrm>
            <a:off x="0" y="-10050"/>
            <a:ext cx="9143999" cy="560178"/>
          </a:xfrm>
        </p:spPr>
        <p:txBody>
          <a:bodyPr/>
          <a:lstStyle/>
          <a:p>
            <a:r>
              <a:rPr lang="en-US" dirty="0">
                <a:latin typeface="Times New Roman" panose="02020603050405020304" pitchFamily="18" charset="0"/>
                <a:cs typeface="Times New Roman" panose="02020603050405020304" pitchFamily="18" charset="0"/>
              </a:rPr>
              <a:t>Designing UI Steps</a:t>
            </a:r>
          </a:p>
        </p:txBody>
      </p:sp>
      <p:sp>
        <p:nvSpPr>
          <p:cNvPr id="22" name="Oval 21">
            <a:extLst>
              <a:ext uri="{FF2B5EF4-FFF2-40B4-BE49-F238E27FC236}">
                <a16:creationId xmlns:a16="http://schemas.microsoft.com/office/drawing/2014/main" id="{79F343DE-B5A3-BBBF-9950-848D7F46C97D}"/>
              </a:ext>
            </a:extLst>
          </p:cNvPr>
          <p:cNvSpPr/>
          <p:nvPr/>
        </p:nvSpPr>
        <p:spPr>
          <a:xfrm>
            <a:off x="3070302" y="1434789"/>
            <a:ext cx="624469" cy="63190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E5EED005-6D3E-EEC4-0AFF-CE47B1884979}"/>
              </a:ext>
            </a:extLst>
          </p:cNvPr>
          <p:cNvSpPr/>
          <p:nvPr/>
        </p:nvSpPr>
        <p:spPr>
          <a:xfrm>
            <a:off x="717395" y="1821364"/>
            <a:ext cx="2111298" cy="1070517"/>
          </a:xfrm>
          <a:prstGeom prst="rect">
            <a:avLst/>
          </a:prstGeom>
          <a:solidFill>
            <a:schemeClr val="bg1"/>
          </a:solidFill>
          <a:ln>
            <a:solidFill>
              <a:schemeClr val="accent5"/>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accent5"/>
                </a:solidFill>
                <a:latin typeface="Times New Roman" panose="02020603050405020304" pitchFamily="18" charset="0"/>
                <a:cs typeface="Times New Roman" panose="02020603050405020304" pitchFamily="18" charset="0"/>
              </a:rPr>
              <a:t>Research the </a:t>
            </a:r>
            <a:r>
              <a:rPr lang="en-US" sz="2400" b="0" i="0" dirty="0">
                <a:solidFill>
                  <a:schemeClr val="accent5"/>
                </a:solidFill>
                <a:latin typeface="Times New Roman" panose="02020603050405020304" pitchFamily="18" charset="0"/>
                <a:cs typeface="Times New Roman" panose="02020603050405020304" pitchFamily="18" charset="0"/>
              </a:rPr>
              <a:t>competition</a:t>
            </a:r>
            <a:endParaRPr lang="en-US" sz="2400" dirty="0">
              <a:solidFill>
                <a:schemeClr val="accent5"/>
              </a:solidFill>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04493827-AA92-5AC6-CB9A-A82912A6FE45}"/>
              </a:ext>
            </a:extLst>
          </p:cNvPr>
          <p:cNvSpPr/>
          <p:nvPr/>
        </p:nvSpPr>
        <p:spPr>
          <a:xfrm>
            <a:off x="308517" y="1434789"/>
            <a:ext cx="624469" cy="63190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a:t>
            </a:r>
          </a:p>
        </p:txBody>
      </p:sp>
      <p:sp>
        <p:nvSpPr>
          <p:cNvPr id="30" name="Rectangle 29">
            <a:extLst>
              <a:ext uri="{FF2B5EF4-FFF2-40B4-BE49-F238E27FC236}">
                <a16:creationId xmlns:a16="http://schemas.microsoft.com/office/drawing/2014/main" id="{E8FC008D-2E41-D0D9-88AC-E8C01356C4FE}"/>
              </a:ext>
            </a:extLst>
          </p:cNvPr>
          <p:cNvSpPr/>
          <p:nvPr/>
        </p:nvSpPr>
        <p:spPr>
          <a:xfrm>
            <a:off x="6240965" y="1821364"/>
            <a:ext cx="2111298" cy="1070517"/>
          </a:xfrm>
          <a:prstGeom prst="rect">
            <a:avLst/>
          </a:prstGeom>
          <a:solidFill>
            <a:schemeClr val="bg1"/>
          </a:solidFill>
          <a:ln>
            <a:solidFill>
              <a:schemeClr val="accent5"/>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2400" dirty="0">
                <a:solidFill>
                  <a:schemeClr val="accent5"/>
                </a:solidFill>
                <a:latin typeface="Times New Roman" panose="02020603050405020304" pitchFamily="18" charset="0"/>
                <a:cs typeface="Times New Roman" panose="02020603050405020304" pitchFamily="18" charset="0"/>
              </a:rPr>
              <a:t>Designing the pages</a:t>
            </a:r>
          </a:p>
        </p:txBody>
      </p:sp>
      <p:sp>
        <p:nvSpPr>
          <p:cNvPr id="31" name="Oval 30">
            <a:extLst>
              <a:ext uri="{FF2B5EF4-FFF2-40B4-BE49-F238E27FC236}">
                <a16:creationId xmlns:a16="http://schemas.microsoft.com/office/drawing/2014/main" id="{339A1969-CDD7-CD7A-60A0-A004A698C678}"/>
              </a:ext>
            </a:extLst>
          </p:cNvPr>
          <p:cNvSpPr/>
          <p:nvPr/>
        </p:nvSpPr>
        <p:spPr>
          <a:xfrm>
            <a:off x="5832087" y="1434789"/>
            <a:ext cx="624469" cy="631903"/>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Tree>
    <p:extLst>
      <p:ext uri="{BB962C8B-B14F-4D97-AF65-F5344CB8AC3E}">
        <p14:creationId xmlns:p14="http://schemas.microsoft.com/office/powerpoint/2010/main" val="260827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1000"/>
                                        <p:tgtEl>
                                          <p:spTgt spid="31"/>
                                        </p:tgtEl>
                                      </p:cBhvr>
                                    </p:animEffect>
                                    <p:anim calcmode="lin" valueType="num">
                                      <p:cBhvr>
                                        <p:cTn id="32" dur="1000" fill="hold"/>
                                        <p:tgtEl>
                                          <p:spTgt spid="31"/>
                                        </p:tgtEl>
                                        <p:attrNameLst>
                                          <p:attrName>ppt_x</p:attrName>
                                        </p:attrNameLst>
                                      </p:cBhvr>
                                      <p:tavLst>
                                        <p:tav tm="0">
                                          <p:val>
                                            <p:strVal val="#ppt_x"/>
                                          </p:val>
                                        </p:tav>
                                        <p:tav tm="100000">
                                          <p:val>
                                            <p:strVal val="#ppt_x"/>
                                          </p:val>
                                        </p:tav>
                                      </p:tavLst>
                                    </p:anim>
                                    <p:anim calcmode="lin" valueType="num">
                                      <p:cBhvr>
                                        <p:cTn id="33" dur="1000" fill="hold"/>
                                        <p:tgtEl>
                                          <p:spTgt spid="3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28" grpId="0" animBg="1"/>
      <p:bldP spid="29" grpId="0" animBg="1"/>
      <p:bldP spid="30" grpId="0" animBg="1"/>
      <p:bldP spid="3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14489D-9A87-5B9C-45A6-069D89506270}"/>
              </a:ext>
            </a:extLst>
          </p:cNvPr>
          <p:cNvSpPr txBox="1">
            <a:spLocks/>
          </p:cNvSpPr>
          <p:nvPr/>
        </p:nvSpPr>
        <p:spPr>
          <a:xfrm>
            <a:off x="0" y="-10050"/>
            <a:ext cx="9143999" cy="560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r>
              <a:rPr lang="en-US">
                <a:latin typeface="Times New Roman" panose="02020603050405020304" pitchFamily="18" charset="0"/>
                <a:cs typeface="Times New Roman" panose="02020603050405020304" pitchFamily="18" charset="0"/>
              </a:rPr>
              <a:t>Designing UI Steps</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A0D3364-9D85-D618-D1C6-4E7A8F33EE2B}"/>
              </a:ext>
            </a:extLst>
          </p:cNvPr>
          <p:cNvSpPr txBox="1"/>
          <p:nvPr/>
        </p:nvSpPr>
        <p:spPr>
          <a:xfrm>
            <a:off x="275064" y="722288"/>
            <a:ext cx="5159298" cy="384721"/>
          </a:xfrm>
          <a:prstGeom prst="rect">
            <a:avLst/>
          </a:prstGeom>
          <a:noFill/>
        </p:spPr>
        <p:txBody>
          <a:bodyPr wrap="square" rtlCol="0">
            <a:spAutoFit/>
          </a:bodyPr>
          <a:lstStyle/>
          <a:p>
            <a:r>
              <a:rPr lang="en-US" sz="1900" b="1" dirty="0">
                <a:latin typeface="Times New Roman" panose="02020603050405020304" pitchFamily="18" charset="0"/>
                <a:cs typeface="Times New Roman" panose="02020603050405020304" pitchFamily="18" charset="0"/>
              </a:rPr>
              <a:t>Home page layout</a:t>
            </a:r>
          </a:p>
        </p:txBody>
      </p:sp>
      <p:pic>
        <p:nvPicPr>
          <p:cNvPr id="5" name="Picture 4" descr="A screenshot of a computer&#10;&#10;Description automatically generated">
            <a:extLst>
              <a:ext uri="{FF2B5EF4-FFF2-40B4-BE49-F238E27FC236}">
                <a16:creationId xmlns:a16="http://schemas.microsoft.com/office/drawing/2014/main" id="{7B3646EF-D922-4493-8577-E97647177ADD}"/>
              </a:ext>
            </a:extLst>
          </p:cNvPr>
          <p:cNvPicPr>
            <a:picLocks noChangeAspect="1"/>
          </p:cNvPicPr>
          <p:nvPr/>
        </p:nvPicPr>
        <p:blipFill>
          <a:blip r:embed="rId3"/>
          <a:stretch>
            <a:fillRect/>
          </a:stretch>
        </p:blipFill>
        <p:spPr>
          <a:xfrm>
            <a:off x="1713190" y="1107009"/>
            <a:ext cx="5518882" cy="3456930"/>
          </a:xfrm>
          <a:prstGeom prst="rect">
            <a:avLst/>
          </a:prstGeom>
        </p:spPr>
      </p:pic>
    </p:spTree>
    <p:extLst>
      <p:ext uri="{BB962C8B-B14F-4D97-AF65-F5344CB8AC3E}">
        <p14:creationId xmlns:p14="http://schemas.microsoft.com/office/powerpoint/2010/main" val="2484793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p:nvPr/>
        </p:nvSpPr>
        <p:spPr>
          <a:xfrm>
            <a:off x="0" y="-10050"/>
            <a:ext cx="9144000" cy="56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Montserrat"/>
              <a:buNone/>
            </a:pPr>
            <a:r>
              <a:rPr lang="en-US" sz="2800" b="1">
                <a:solidFill>
                  <a:schemeClr val="accent1"/>
                </a:solidFill>
                <a:latin typeface="Times New Roman"/>
                <a:ea typeface="Times New Roman"/>
                <a:cs typeface="Times New Roman"/>
                <a:sym typeface="Times New Roman"/>
              </a:rPr>
              <a:t>Front End </a:t>
            </a:r>
            <a:endParaRPr sz="2800" b="1" i="0" u="none" strike="noStrike" cap="none">
              <a:solidFill>
                <a:schemeClr val="accent1"/>
              </a:solidFill>
              <a:latin typeface="Times New Roman"/>
              <a:ea typeface="Times New Roman"/>
              <a:cs typeface="Times New Roman"/>
              <a:sym typeface="Times New Roman"/>
            </a:endParaRPr>
          </a:p>
        </p:txBody>
      </p:sp>
      <p:sp>
        <p:nvSpPr>
          <p:cNvPr id="239" name="Google Shape;239;p1"/>
          <p:cNvSpPr txBox="1"/>
          <p:nvPr/>
        </p:nvSpPr>
        <p:spPr>
          <a:xfrm>
            <a:off x="275064" y="722288"/>
            <a:ext cx="5159400" cy="384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dirty="0">
                <a:solidFill>
                  <a:srgbClr val="000000"/>
                </a:solidFill>
                <a:latin typeface="Times New Roman"/>
                <a:ea typeface="Times New Roman"/>
                <a:cs typeface="Times New Roman"/>
                <a:sym typeface="Times New Roman"/>
              </a:rPr>
              <a:t>Technologies</a:t>
            </a:r>
            <a:endParaRPr dirty="0"/>
          </a:p>
        </p:txBody>
      </p:sp>
      <p:sp>
        <p:nvSpPr>
          <p:cNvPr id="240" name="Google Shape;240;p1"/>
          <p:cNvSpPr txBox="1"/>
          <p:nvPr/>
        </p:nvSpPr>
        <p:spPr>
          <a:xfrm>
            <a:off x="906966" y="1251290"/>
            <a:ext cx="7456500" cy="16311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HTML</a:t>
            </a:r>
            <a:endParaRPr dirty="0"/>
          </a:p>
          <a:p>
            <a:pPr marL="285750" marR="0" lvl="0" indent="-285750" algn="l" rtl="0">
              <a:lnSpc>
                <a:spcPct val="10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CSS</a:t>
            </a:r>
            <a:endParaRPr dirty="0"/>
          </a:p>
          <a:p>
            <a:pPr marL="285750" marR="0" lvl="0" indent="-285750" algn="l" rtl="0">
              <a:lnSpc>
                <a:spcPct val="100000"/>
              </a:lnSpc>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Times New Roman"/>
                <a:ea typeface="Times New Roman"/>
                <a:cs typeface="Times New Roman"/>
                <a:sym typeface="Times New Roman"/>
              </a:rPr>
              <a:t>Bootstrap</a:t>
            </a:r>
            <a:endParaRPr dirty="0"/>
          </a:p>
          <a:p>
            <a:pPr marL="285750" marR="0" lvl="0" indent="-285750" algn="l" rtl="0">
              <a:lnSpc>
                <a:spcPct val="100000"/>
              </a:lnSpc>
              <a:spcBef>
                <a:spcPts val="0"/>
              </a:spcBef>
              <a:spcAft>
                <a:spcPts val="0"/>
              </a:spcAft>
              <a:buClr>
                <a:srgbClr val="000000"/>
              </a:buClr>
              <a:buSzPts val="2000"/>
              <a:buFont typeface="Noto Sans Symbols"/>
              <a:buChar char="−"/>
            </a:pPr>
            <a:r>
              <a:rPr lang="en-US" sz="2000" dirty="0">
                <a:latin typeface="Times New Roman"/>
                <a:ea typeface="Times New Roman"/>
                <a:cs typeface="Times New Roman"/>
                <a:sym typeface="Times New Roman"/>
              </a:rPr>
              <a:t>Type</a:t>
            </a:r>
            <a:r>
              <a:rPr lang="en-US" sz="2000" b="0" i="0" u="none" strike="noStrike" cap="none" dirty="0">
                <a:solidFill>
                  <a:srgbClr val="000000"/>
                </a:solidFill>
                <a:latin typeface="Times New Roman"/>
                <a:ea typeface="Times New Roman"/>
                <a:cs typeface="Times New Roman"/>
                <a:sym typeface="Times New Roman"/>
              </a:rPr>
              <a:t>Script</a:t>
            </a:r>
          </a:p>
          <a:p>
            <a:pPr marL="285750" marR="0" lvl="0" indent="-285750" algn="l" rtl="0">
              <a:lnSpc>
                <a:spcPct val="100000"/>
              </a:lnSpc>
              <a:spcBef>
                <a:spcPts val="0"/>
              </a:spcBef>
              <a:spcAft>
                <a:spcPts val="0"/>
              </a:spcAft>
              <a:buClr>
                <a:srgbClr val="000000"/>
              </a:buClr>
              <a:buSzPts val="2000"/>
              <a:buFont typeface="Noto Sans Symbols"/>
              <a:buChar char="−"/>
            </a:pPr>
            <a:r>
              <a:rPr lang="en-US" sz="2000" dirty="0">
                <a:latin typeface="Times New Roman"/>
                <a:cs typeface="Times New Roman"/>
                <a:sym typeface="Times New Roman"/>
              </a:rPr>
              <a:t>Angular</a:t>
            </a:r>
            <a:endParaRPr dirty="0"/>
          </a:p>
        </p:txBody>
      </p:sp>
      <p:sp>
        <p:nvSpPr>
          <p:cNvPr id="241" name="Google Shape;241;p1"/>
          <p:cNvSpPr/>
          <p:nvPr/>
        </p:nvSpPr>
        <p:spPr>
          <a:xfrm>
            <a:off x="579864" y="2948074"/>
            <a:ext cx="2103900" cy="1159800"/>
          </a:xfrm>
          <a:prstGeom prst="roundRect">
            <a:avLst>
              <a:gd name="adj" fmla="val 16667"/>
            </a:avLst>
          </a:prstGeom>
          <a:solidFill>
            <a:schemeClr val="lt1"/>
          </a:solidFill>
          <a:ln w="38100" cap="flat" cmpd="sng">
            <a:solidFill>
              <a:srgbClr val="002B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accent5"/>
                </a:solidFill>
                <a:latin typeface="Times New Roman"/>
                <a:ea typeface="Times New Roman"/>
                <a:cs typeface="Times New Roman"/>
                <a:sym typeface="Times New Roman"/>
              </a:rPr>
              <a:t>Responsive Front-End Pages</a:t>
            </a:r>
            <a:endParaRPr dirty="0"/>
          </a:p>
          <a:p>
            <a:pPr marL="0" marR="0" lvl="0" indent="0" algn="ctr" rtl="0">
              <a:lnSpc>
                <a:spcPct val="100000"/>
              </a:lnSpc>
              <a:spcBef>
                <a:spcPts val="0"/>
              </a:spcBef>
              <a:spcAft>
                <a:spcPts val="0"/>
              </a:spcAft>
              <a:buNone/>
            </a:pPr>
            <a:r>
              <a:rPr lang="en-US" sz="1400" b="0" i="0" u="none" strike="noStrike" cap="none" dirty="0">
                <a:solidFill>
                  <a:schemeClr val="accent5"/>
                </a:solidFill>
                <a:latin typeface="Times New Roman"/>
                <a:ea typeface="Times New Roman"/>
                <a:cs typeface="Times New Roman"/>
                <a:sym typeface="Times New Roman"/>
              </a:rPr>
              <a:t>(</a:t>
            </a:r>
            <a:r>
              <a:rPr lang="en-US" sz="1400" b="0" i="0" u="none" strike="noStrike" cap="none" dirty="0" err="1">
                <a:solidFill>
                  <a:schemeClr val="accent5"/>
                </a:solidFill>
                <a:latin typeface="Times New Roman"/>
                <a:ea typeface="Times New Roman"/>
                <a:cs typeface="Times New Roman"/>
                <a:sym typeface="Times New Roman"/>
              </a:rPr>
              <a:t>Desktop,Tablet,Mobile</a:t>
            </a:r>
            <a:r>
              <a:rPr lang="en-US" sz="1400" b="0" i="0" u="none" strike="noStrike" cap="none" dirty="0">
                <a:solidFill>
                  <a:schemeClr val="accent5"/>
                </a:solidFill>
                <a:latin typeface="Times New Roman"/>
                <a:ea typeface="Times New Roman"/>
                <a:cs typeface="Times New Roman"/>
                <a:sym typeface="Times New Roman"/>
              </a:rPr>
              <a:t>)</a:t>
            </a:r>
            <a:endParaRPr dirty="0"/>
          </a:p>
          <a:p>
            <a:pPr marL="0" marR="0" lvl="0" indent="0" algn="ctr" rtl="0">
              <a:lnSpc>
                <a:spcPct val="100000"/>
              </a:lnSpc>
              <a:spcBef>
                <a:spcPts val="0"/>
              </a:spcBef>
              <a:spcAft>
                <a:spcPts val="0"/>
              </a:spcAft>
              <a:buNone/>
            </a:pPr>
            <a:endParaRPr sz="1400" b="0" i="0" u="none" strike="noStrike" cap="none" dirty="0">
              <a:solidFill>
                <a:schemeClr val="accent5"/>
              </a:solidFill>
              <a:latin typeface="Times New Roman"/>
              <a:ea typeface="Times New Roman"/>
              <a:cs typeface="Times New Roman"/>
              <a:sym typeface="Times New Roman"/>
            </a:endParaRPr>
          </a:p>
        </p:txBody>
      </p:sp>
      <p:sp>
        <p:nvSpPr>
          <p:cNvPr id="242" name="Google Shape;242;p1"/>
          <p:cNvSpPr/>
          <p:nvPr/>
        </p:nvSpPr>
        <p:spPr>
          <a:xfrm>
            <a:off x="6460272" y="2922489"/>
            <a:ext cx="2022000" cy="1159800"/>
          </a:xfrm>
          <a:prstGeom prst="roundRect">
            <a:avLst>
              <a:gd name="adj" fmla="val 16667"/>
            </a:avLst>
          </a:prstGeom>
          <a:solidFill>
            <a:schemeClr val="lt1"/>
          </a:solidFill>
          <a:ln w="38100" cap="flat" cmpd="sng">
            <a:solidFill>
              <a:srgbClr val="002B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accent5"/>
                </a:solidFill>
                <a:latin typeface="Arial"/>
                <a:ea typeface="Arial"/>
                <a:cs typeface="Arial"/>
                <a:sym typeface="Arial"/>
              </a:rPr>
              <a:t>front-end performance</a:t>
            </a:r>
            <a:endParaRPr/>
          </a:p>
          <a:p>
            <a:pPr marL="0" marR="0" lvl="0" indent="0" algn="ctr" rtl="0">
              <a:lnSpc>
                <a:spcPct val="100000"/>
              </a:lnSpc>
              <a:spcBef>
                <a:spcPts val="0"/>
              </a:spcBef>
              <a:spcAft>
                <a:spcPts val="0"/>
              </a:spcAft>
              <a:buNone/>
            </a:pPr>
            <a:r>
              <a:rPr lang="en-US" sz="1400" b="0" i="0" u="none" strike="noStrike" cap="none">
                <a:solidFill>
                  <a:schemeClr val="accent5"/>
                </a:solidFill>
                <a:latin typeface="Arial"/>
                <a:ea typeface="Arial"/>
                <a:cs typeface="Arial"/>
                <a:sym typeface="Arial"/>
              </a:rPr>
              <a:t>(Compress the files, caching in local storage)</a:t>
            </a:r>
            <a:endParaRPr/>
          </a:p>
        </p:txBody>
      </p:sp>
      <p:sp>
        <p:nvSpPr>
          <p:cNvPr id="243" name="Google Shape;243;p1"/>
          <p:cNvSpPr/>
          <p:nvPr/>
        </p:nvSpPr>
        <p:spPr>
          <a:xfrm>
            <a:off x="3127916" y="2948074"/>
            <a:ext cx="2888100" cy="1159800"/>
          </a:xfrm>
          <a:prstGeom prst="roundRect">
            <a:avLst>
              <a:gd name="adj" fmla="val 16667"/>
            </a:avLst>
          </a:prstGeom>
          <a:solidFill>
            <a:schemeClr val="lt1"/>
          </a:solidFill>
          <a:ln w="38100" cap="flat" cmpd="sng">
            <a:solidFill>
              <a:srgbClr val="002B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accent5"/>
                </a:solidFill>
                <a:latin typeface="Arial"/>
                <a:ea typeface="Arial"/>
                <a:cs typeface="Arial"/>
                <a:sym typeface="Arial"/>
              </a:rPr>
              <a:t>accessibility front end development</a:t>
            </a:r>
            <a:endParaRPr dirty="0"/>
          </a:p>
          <a:p>
            <a:pPr marL="0" marR="0" lvl="0" indent="0" algn="ctr" rtl="0">
              <a:lnSpc>
                <a:spcPct val="100000"/>
              </a:lnSpc>
              <a:spcBef>
                <a:spcPts val="0"/>
              </a:spcBef>
              <a:spcAft>
                <a:spcPts val="0"/>
              </a:spcAft>
              <a:buNone/>
            </a:pPr>
            <a:r>
              <a:rPr lang="en-US" sz="1400" b="0" i="0" u="none" strike="noStrike" cap="none" dirty="0">
                <a:solidFill>
                  <a:schemeClr val="accent5"/>
                </a:solidFill>
                <a:latin typeface="Arial"/>
                <a:ea typeface="Arial"/>
                <a:cs typeface="Arial"/>
                <a:sym typeface="Arial"/>
              </a:rPr>
              <a:t>(Tabs ,Font Resize)</a:t>
            </a:r>
            <a:endParaRPr dirty="0"/>
          </a:p>
        </p:txBody>
      </p:sp>
    </p:spTree>
    <p:extLst>
      <p:ext uri="{BB962C8B-B14F-4D97-AF65-F5344CB8AC3E}">
        <p14:creationId xmlns:p14="http://schemas.microsoft.com/office/powerpoint/2010/main" val="34830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42" grpId="0" animBg="1"/>
      <p:bldP spid="24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p:nvPr/>
        </p:nvSpPr>
        <p:spPr>
          <a:xfrm>
            <a:off x="0" y="-10050"/>
            <a:ext cx="9144000" cy="560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Montserrat"/>
              <a:buNone/>
            </a:pPr>
            <a:r>
              <a:rPr lang="en-US" sz="2800" b="1" dirty="0">
                <a:solidFill>
                  <a:schemeClr val="accent1"/>
                </a:solidFill>
                <a:latin typeface="Times New Roman"/>
                <a:ea typeface="Times New Roman"/>
                <a:cs typeface="Times New Roman"/>
                <a:sym typeface="Times New Roman"/>
              </a:rPr>
              <a:t>Why Angular ?</a:t>
            </a:r>
            <a:endParaRPr sz="2800" b="1" i="0" u="none" strike="noStrike" cap="none" dirty="0">
              <a:solidFill>
                <a:schemeClr val="accent1"/>
              </a:solidFill>
              <a:latin typeface="Times New Roman"/>
              <a:ea typeface="Times New Roman"/>
              <a:cs typeface="Times New Roman"/>
              <a:sym typeface="Times New Roman"/>
            </a:endParaRPr>
          </a:p>
        </p:txBody>
      </p:sp>
      <p:sp>
        <p:nvSpPr>
          <p:cNvPr id="239" name="Google Shape;239;p1"/>
          <p:cNvSpPr txBox="1"/>
          <p:nvPr/>
        </p:nvSpPr>
        <p:spPr>
          <a:xfrm>
            <a:off x="275064" y="1679982"/>
            <a:ext cx="5876354"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dirty="0">
                <a:solidFill>
                  <a:srgbClr val="000000"/>
                </a:solidFill>
                <a:latin typeface="Times New Roman"/>
                <a:ea typeface="Times New Roman"/>
                <a:cs typeface="Times New Roman"/>
                <a:sym typeface="Times New Roman"/>
              </a:rPr>
              <a:t>- Allows to develop powerful single-page applications</a:t>
            </a:r>
            <a:endParaRPr dirty="0"/>
          </a:p>
        </p:txBody>
      </p:sp>
      <p:sp>
        <p:nvSpPr>
          <p:cNvPr id="9" name="Google Shape;239;p1">
            <a:extLst>
              <a:ext uri="{FF2B5EF4-FFF2-40B4-BE49-F238E27FC236}">
                <a16:creationId xmlns:a16="http://schemas.microsoft.com/office/drawing/2014/main" id="{425F6838-F865-4C80-9D33-75272CFA23CA}"/>
              </a:ext>
            </a:extLst>
          </p:cNvPr>
          <p:cNvSpPr txBox="1"/>
          <p:nvPr/>
        </p:nvSpPr>
        <p:spPr>
          <a:xfrm>
            <a:off x="275064" y="2434742"/>
            <a:ext cx="5876354"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dirty="0">
                <a:solidFill>
                  <a:srgbClr val="000000"/>
                </a:solidFill>
                <a:latin typeface="Times New Roman"/>
                <a:ea typeface="Times New Roman"/>
                <a:cs typeface="Times New Roman"/>
                <a:sym typeface="Times New Roman"/>
              </a:rPr>
              <a:t>- Dependency inje</a:t>
            </a:r>
            <a:r>
              <a:rPr lang="en-US" sz="1900" b="1" dirty="0">
                <a:latin typeface="Times New Roman"/>
                <a:ea typeface="Times New Roman"/>
                <a:cs typeface="Times New Roman"/>
                <a:sym typeface="Times New Roman"/>
              </a:rPr>
              <a:t>ction and data binding</a:t>
            </a:r>
            <a:endParaRPr dirty="0"/>
          </a:p>
        </p:txBody>
      </p:sp>
      <p:sp>
        <p:nvSpPr>
          <p:cNvPr id="10" name="Google Shape;239;p1">
            <a:extLst>
              <a:ext uri="{FF2B5EF4-FFF2-40B4-BE49-F238E27FC236}">
                <a16:creationId xmlns:a16="http://schemas.microsoft.com/office/drawing/2014/main" id="{DDCA9890-4412-4878-87C2-A753972978D3}"/>
              </a:ext>
            </a:extLst>
          </p:cNvPr>
          <p:cNvSpPr txBox="1"/>
          <p:nvPr/>
        </p:nvSpPr>
        <p:spPr>
          <a:xfrm>
            <a:off x="275064" y="939821"/>
            <a:ext cx="5876354"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dirty="0">
                <a:solidFill>
                  <a:srgbClr val="000000"/>
                </a:solidFill>
                <a:latin typeface="Times New Roman"/>
                <a:ea typeface="Times New Roman"/>
                <a:cs typeface="Times New Roman"/>
                <a:sym typeface="Times New Roman"/>
              </a:rPr>
              <a:t>- Code Consistency and reusability  </a:t>
            </a:r>
            <a:endParaRPr dirty="0"/>
          </a:p>
        </p:txBody>
      </p:sp>
      <p:sp>
        <p:nvSpPr>
          <p:cNvPr id="11" name="Google Shape;239;p1">
            <a:extLst>
              <a:ext uri="{FF2B5EF4-FFF2-40B4-BE49-F238E27FC236}">
                <a16:creationId xmlns:a16="http://schemas.microsoft.com/office/drawing/2014/main" id="{3FA9DF84-70BA-4732-97D4-85AFEB5DE6A2}"/>
              </a:ext>
            </a:extLst>
          </p:cNvPr>
          <p:cNvSpPr txBox="1"/>
          <p:nvPr/>
        </p:nvSpPr>
        <p:spPr>
          <a:xfrm>
            <a:off x="275064" y="3174903"/>
            <a:ext cx="5876354"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dirty="0">
                <a:solidFill>
                  <a:srgbClr val="000000"/>
                </a:solidFill>
                <a:latin typeface="Times New Roman"/>
                <a:ea typeface="Times New Roman"/>
                <a:cs typeface="Times New Roman"/>
                <a:sym typeface="Times New Roman"/>
              </a:rPr>
              <a:t>- Seamless integration and high and productivity </a:t>
            </a:r>
            <a:endParaRPr dirty="0"/>
          </a:p>
        </p:txBody>
      </p:sp>
      <p:sp>
        <p:nvSpPr>
          <p:cNvPr id="12" name="Google Shape;239;p1">
            <a:extLst>
              <a:ext uri="{FF2B5EF4-FFF2-40B4-BE49-F238E27FC236}">
                <a16:creationId xmlns:a16="http://schemas.microsoft.com/office/drawing/2014/main" id="{F8C5623C-326E-4599-AC2F-056F22E01686}"/>
              </a:ext>
            </a:extLst>
          </p:cNvPr>
          <p:cNvSpPr txBox="1"/>
          <p:nvPr/>
        </p:nvSpPr>
        <p:spPr>
          <a:xfrm>
            <a:off x="275064" y="3885865"/>
            <a:ext cx="5876354"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900" b="1" i="0" u="none" strike="noStrike" cap="none" dirty="0">
                <a:solidFill>
                  <a:srgbClr val="000000"/>
                </a:solidFill>
                <a:latin typeface="Times New Roman"/>
                <a:ea typeface="Times New Roman"/>
                <a:cs typeface="Times New Roman"/>
                <a:sym typeface="Times New Roman"/>
              </a:rPr>
              <a:t>- Pre-built material design elements</a:t>
            </a:r>
            <a:endParaRPr dirty="0"/>
          </a:p>
        </p:txBody>
      </p:sp>
    </p:spTree>
    <p:extLst>
      <p:ext uri="{BB962C8B-B14F-4D97-AF65-F5344CB8AC3E}">
        <p14:creationId xmlns:p14="http://schemas.microsoft.com/office/powerpoint/2010/main" val="221457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5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6660-B0D1-BABE-372C-47C55423060A}"/>
              </a:ext>
            </a:extLst>
          </p:cNvPr>
          <p:cNvSpPr>
            <a:spLocks noGrp="1"/>
          </p:cNvSpPr>
          <p:nvPr>
            <p:ph type="title"/>
          </p:nvPr>
        </p:nvSpPr>
        <p:spPr>
          <a:xfrm>
            <a:off x="0" y="0"/>
            <a:ext cx="9144000" cy="572700"/>
          </a:xfrm>
        </p:spPr>
        <p:txBody>
          <a:bodyPr/>
          <a:lstStyle/>
          <a:p>
            <a:r>
              <a:rPr lang="en-US" dirty="0">
                <a:solidFill>
                  <a:schemeClr val="accent5"/>
                </a:solidFill>
                <a:latin typeface="Times New Roman" panose="02020603050405020304" pitchFamily="18" charset="0"/>
                <a:cs typeface="Times New Roman" panose="02020603050405020304" pitchFamily="18" charset="0"/>
              </a:rPr>
              <a:t>Problem </a:t>
            </a:r>
            <a:r>
              <a:rPr lang="en-US" i="0" dirty="0">
                <a:solidFill>
                  <a:schemeClr val="accent5"/>
                </a:solidFill>
                <a:effectLst/>
                <a:latin typeface="Times New Roman" panose="02020603050405020304" pitchFamily="18" charset="0"/>
                <a:cs typeface="Times New Roman" panose="02020603050405020304" pitchFamily="18" charset="0"/>
              </a:rPr>
              <a:t>significance</a:t>
            </a:r>
            <a:endParaRPr lang="en-US" dirty="0">
              <a:solidFill>
                <a:schemeClr val="accent5"/>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D0539C-6D64-83E7-EBFB-C41B0C1605FB}"/>
              </a:ext>
            </a:extLst>
          </p:cNvPr>
          <p:cNvSpPr>
            <a:spLocks noGrp="1"/>
          </p:cNvSpPr>
          <p:nvPr>
            <p:ph type="subTitle" idx="1"/>
          </p:nvPr>
        </p:nvSpPr>
        <p:spPr>
          <a:xfrm>
            <a:off x="250723" y="824248"/>
            <a:ext cx="1787694" cy="408600"/>
          </a:xfrm>
        </p:spPr>
        <p:txBody>
          <a:bodyPr/>
          <a:lstStyle/>
          <a:p>
            <a:r>
              <a:rPr lang="en-US" sz="1900" dirty="0">
                <a:solidFill>
                  <a:schemeClr val="tx1"/>
                </a:solidFill>
                <a:latin typeface="Times New Roman" panose="02020603050405020304" pitchFamily="18" charset="0"/>
                <a:cs typeface="Times New Roman" panose="02020603050405020304" pitchFamily="18" charset="0"/>
              </a:rPr>
              <a:t>Related Work</a:t>
            </a:r>
          </a:p>
          <a:p>
            <a:endParaRPr lang="en-US" dirty="0"/>
          </a:p>
        </p:txBody>
      </p:sp>
      <p:graphicFrame>
        <p:nvGraphicFramePr>
          <p:cNvPr id="7" name="Table 7">
            <a:extLst>
              <a:ext uri="{FF2B5EF4-FFF2-40B4-BE49-F238E27FC236}">
                <a16:creationId xmlns:a16="http://schemas.microsoft.com/office/drawing/2014/main" id="{2F6E0872-9CDB-9540-A106-D4ED7B29BBC3}"/>
              </a:ext>
            </a:extLst>
          </p:cNvPr>
          <p:cNvGraphicFramePr>
            <a:graphicFrameLocks noGrp="1"/>
          </p:cNvGraphicFramePr>
          <p:nvPr>
            <p:extLst>
              <p:ext uri="{D42A27DB-BD31-4B8C-83A1-F6EECF244321}">
                <p14:modId xmlns:p14="http://schemas.microsoft.com/office/powerpoint/2010/main" val="4199076992"/>
              </p:ext>
            </p:extLst>
          </p:nvPr>
        </p:nvGraphicFramePr>
        <p:xfrm>
          <a:off x="794569" y="1484396"/>
          <a:ext cx="7554862" cy="2361706"/>
        </p:xfrm>
        <a:graphic>
          <a:graphicData uri="http://schemas.openxmlformats.org/drawingml/2006/table">
            <a:tbl>
              <a:tblPr firstRow="1" bandRow="1">
                <a:tableStyleId>{D684870F-A004-4B67-BCAE-CC6D8447F5C1}</a:tableStyleId>
              </a:tblPr>
              <a:tblGrid>
                <a:gridCol w="2023990">
                  <a:extLst>
                    <a:ext uri="{9D8B030D-6E8A-4147-A177-3AD203B41FA5}">
                      <a16:colId xmlns:a16="http://schemas.microsoft.com/office/drawing/2014/main" val="1862784671"/>
                    </a:ext>
                  </a:extLst>
                </a:gridCol>
                <a:gridCol w="2917834">
                  <a:extLst>
                    <a:ext uri="{9D8B030D-6E8A-4147-A177-3AD203B41FA5}">
                      <a16:colId xmlns:a16="http://schemas.microsoft.com/office/drawing/2014/main" val="3794257658"/>
                    </a:ext>
                  </a:extLst>
                </a:gridCol>
                <a:gridCol w="1462342">
                  <a:extLst>
                    <a:ext uri="{9D8B030D-6E8A-4147-A177-3AD203B41FA5}">
                      <a16:colId xmlns:a16="http://schemas.microsoft.com/office/drawing/2014/main" val="943172470"/>
                    </a:ext>
                  </a:extLst>
                </a:gridCol>
                <a:gridCol w="1150696">
                  <a:extLst>
                    <a:ext uri="{9D8B030D-6E8A-4147-A177-3AD203B41FA5}">
                      <a16:colId xmlns:a16="http://schemas.microsoft.com/office/drawing/2014/main" val="4097998054"/>
                    </a:ext>
                  </a:extLst>
                </a:gridCol>
              </a:tblGrid>
              <a:tr h="563386">
                <a:tc>
                  <a:txBody>
                    <a:bodyPr/>
                    <a:lstStyle/>
                    <a:p>
                      <a:pPr algn="ctr"/>
                      <a:r>
                        <a:rPr lang="en-US" sz="1600" b="1" dirty="0">
                          <a:latin typeface="Times New Roman" panose="02020603050405020304" pitchFamily="18" charset="0"/>
                          <a:cs typeface="Times New Roman" panose="02020603050405020304" pitchFamily="18" charset="0"/>
                        </a:rPr>
                        <a:t>Similar projects </a:t>
                      </a: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Advantages</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Disadvantage </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Reference </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3222973575"/>
                  </a:ext>
                </a:extLst>
              </a:tr>
              <a:tr h="80060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 Study on Coursera</a:t>
                      </a:r>
                    </a:p>
                  </a:txBody>
                  <a:tcPr/>
                </a:tc>
                <a:tc>
                  <a:txBody>
                    <a:bodyPr/>
                    <a:lstStyle/>
                    <a:p>
                      <a:pPr algn="ctr"/>
                      <a:r>
                        <a:rPr lang="en-US" sz="1600" dirty="0">
                          <a:latin typeface="Times New Roman" panose="02020603050405020304" pitchFamily="18" charset="0"/>
                          <a:cs typeface="Times New Roman" panose="02020603050405020304" pitchFamily="18" charset="0"/>
                        </a:rPr>
                        <a:t>That focuses on analyzing the sentiment of</a:t>
                      </a:r>
                    </a:p>
                    <a:p>
                      <a:pPr algn="ctr"/>
                      <a:r>
                        <a:rPr lang="en-US" sz="1600" dirty="0">
                          <a:latin typeface="Times New Roman" panose="02020603050405020304" pitchFamily="18" charset="0"/>
                          <a:cs typeface="Times New Roman" panose="02020603050405020304" pitchFamily="18" charset="0"/>
                        </a:rPr>
                        <a:t>course reviews rather than summarization or recommendation</a:t>
                      </a:r>
                    </a:p>
                  </a:txBody>
                  <a:tcPr/>
                </a:tc>
                <a:tc>
                  <a:txBody>
                    <a:bodyPr/>
                    <a:lstStyle/>
                    <a:p>
                      <a:pPr algn="ctr"/>
                      <a:r>
                        <a:rPr lang="en-US" sz="1600" dirty="0">
                          <a:latin typeface="Times New Roman" panose="02020603050405020304" pitchFamily="18" charset="0"/>
                          <a:cs typeface="Times New Roman" panose="02020603050405020304" pitchFamily="18" charset="0"/>
                        </a:rPr>
                        <a:t>They only use single language </a:t>
                      </a:r>
                    </a:p>
                    <a:p>
                      <a:pPr algn="ctr"/>
                      <a:r>
                        <a:rPr lang="en-US" sz="1600" dirty="0">
                          <a:latin typeface="Times New Roman" panose="02020603050405020304" pitchFamily="18" charset="0"/>
                          <a:cs typeface="Times New Roman" panose="02020603050405020304" pitchFamily="18" charset="0"/>
                        </a:rPr>
                        <a:t>(English) and use Machine Learning approach</a:t>
                      </a:r>
                    </a:p>
                    <a:p>
                      <a:pPr algn="ctr"/>
                      <a:r>
                        <a:rPr lang="en-US" sz="1600" dirty="0">
                          <a:latin typeface="Times New Roman" panose="02020603050405020304" pitchFamily="18" charset="0"/>
                          <a:cs typeface="Times New Roman" panose="02020603050405020304" pitchFamily="18" charset="0"/>
                        </a:rPr>
                        <a:t>(SVM)</a:t>
                      </a:r>
                    </a:p>
                  </a:txBody>
                  <a:tcPr/>
                </a:tc>
                <a:tc>
                  <a:txBody>
                    <a:bodyPr/>
                    <a:lstStyle/>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endParaRPr>
                    </a:p>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endParaRPr>
                    </a:p>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endParaRPr>
                    </a:p>
                    <a:p>
                      <a:pPr algn="ctr"/>
                      <a:r>
                        <a:rPr lang="en-US" sz="1600" dirty="0">
                          <a:solidFill>
                            <a:schemeClr val="bg2">
                              <a:lumMod val="50000"/>
                            </a:schemeClr>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rPr>
                        <a:t>[1]</a:t>
                      </a:r>
                      <a:endParaRPr lang="en-US" sz="160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99548"/>
                  </a:ext>
                </a:extLst>
              </a:tr>
            </a:tbl>
          </a:graphicData>
        </a:graphic>
      </p:graphicFrame>
    </p:spTree>
    <p:extLst>
      <p:ext uri="{BB962C8B-B14F-4D97-AF65-F5344CB8AC3E}">
        <p14:creationId xmlns:p14="http://schemas.microsoft.com/office/powerpoint/2010/main" val="2126460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0" y="1463909"/>
            <a:ext cx="7924800" cy="13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Thanks</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BE6C99F-DABD-80FD-BAD2-E11B14814A2B}"/>
              </a:ext>
            </a:extLst>
          </p:cNvPr>
          <p:cNvPicPr>
            <a:picLocks noChangeAspect="1"/>
          </p:cNvPicPr>
          <p:nvPr/>
        </p:nvPicPr>
        <p:blipFill>
          <a:blip r:embed="rId3"/>
          <a:stretch>
            <a:fillRect/>
          </a:stretch>
        </p:blipFill>
        <p:spPr>
          <a:xfrm>
            <a:off x="502153" y="3553522"/>
            <a:ext cx="4069847" cy="669073"/>
          </a:xfrm>
          <a:prstGeom prst="rect">
            <a:avLst/>
          </a:prstGeom>
        </p:spPr>
      </p:pic>
      <p:sp>
        <p:nvSpPr>
          <p:cNvPr id="4" name="TextBox 3">
            <a:extLst>
              <a:ext uri="{FF2B5EF4-FFF2-40B4-BE49-F238E27FC236}">
                <a16:creationId xmlns:a16="http://schemas.microsoft.com/office/drawing/2014/main" id="{E2864714-C2C2-7D3B-B109-833D5EA6E319}"/>
              </a:ext>
            </a:extLst>
          </p:cNvPr>
          <p:cNvSpPr txBox="1"/>
          <p:nvPr/>
        </p:nvSpPr>
        <p:spPr>
          <a:xfrm>
            <a:off x="0" y="3984703"/>
            <a:ext cx="7924800" cy="738664"/>
          </a:xfrm>
          <a:prstGeom prst="rect">
            <a:avLst/>
          </a:prstGeom>
          <a:noFill/>
        </p:spPr>
        <p:txBody>
          <a:bodyPr wrap="square">
            <a:spAutoFit/>
          </a:bodyPr>
          <a:lstStyle/>
          <a:p>
            <a:pPr algn="ctr"/>
            <a:r>
              <a:rPr lang="en-US" sz="1400" b="0" i="0" u="none" strike="noStrike" baseline="0" dirty="0">
                <a:solidFill>
                  <a:srgbClr val="000000"/>
                </a:solidFill>
                <a:latin typeface="Times New Roman" panose="02020603050405020304" pitchFamily="18" charset="0"/>
                <a:cs typeface="Times New Roman" panose="02020603050405020304" pitchFamily="18" charset="0"/>
              </a:rPr>
              <a:t>Graduation Project </a:t>
            </a:r>
          </a:p>
          <a:p>
            <a:pPr algn="ctr"/>
            <a:r>
              <a:rPr lang="en-US" sz="1400" b="0" i="0" u="none" strike="noStrike" baseline="0" dirty="0">
                <a:solidFill>
                  <a:srgbClr val="000000"/>
                </a:solidFill>
                <a:latin typeface="Times New Roman" panose="02020603050405020304" pitchFamily="18" charset="0"/>
                <a:cs typeface="Times New Roman" panose="02020603050405020304" pitchFamily="18" charset="0"/>
              </a:rPr>
              <a:t>Academic Year 2022-2023 </a:t>
            </a:r>
          </a:p>
          <a:p>
            <a:pPr algn="ctr"/>
            <a:r>
              <a:rPr lang="en-US" sz="1400" b="0" i="0" u="none" strike="noStrike" baseline="0" dirty="0">
                <a:solidFill>
                  <a:srgbClr val="000000"/>
                </a:solidFill>
                <a:latin typeface="Times New Roman" panose="02020603050405020304" pitchFamily="18" charset="0"/>
                <a:cs typeface="Times New Roman" panose="02020603050405020304" pitchFamily="18" charset="0"/>
              </a:rPr>
              <a:t>Final Year Presentation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6660-B0D1-BABE-372C-47C55423060A}"/>
              </a:ext>
            </a:extLst>
          </p:cNvPr>
          <p:cNvSpPr>
            <a:spLocks noGrp="1"/>
          </p:cNvSpPr>
          <p:nvPr>
            <p:ph type="title"/>
          </p:nvPr>
        </p:nvSpPr>
        <p:spPr>
          <a:xfrm>
            <a:off x="0" y="0"/>
            <a:ext cx="9144000" cy="572700"/>
          </a:xfrm>
        </p:spPr>
        <p:txBody>
          <a:bodyPr/>
          <a:lstStyle/>
          <a:p>
            <a:r>
              <a:rPr lang="en-US" dirty="0">
                <a:solidFill>
                  <a:schemeClr val="accent5"/>
                </a:solidFill>
                <a:latin typeface="Times New Roman" panose="02020603050405020304" pitchFamily="18" charset="0"/>
                <a:cs typeface="Times New Roman" panose="02020603050405020304" pitchFamily="18" charset="0"/>
              </a:rPr>
              <a:t>Problem </a:t>
            </a:r>
            <a:r>
              <a:rPr lang="en-US" i="0" dirty="0">
                <a:solidFill>
                  <a:schemeClr val="accent5"/>
                </a:solidFill>
                <a:effectLst/>
                <a:latin typeface="Times New Roman" panose="02020603050405020304" pitchFamily="18" charset="0"/>
                <a:cs typeface="Times New Roman" panose="02020603050405020304" pitchFamily="18" charset="0"/>
              </a:rPr>
              <a:t>significance</a:t>
            </a:r>
            <a:endParaRPr lang="en-US" dirty="0">
              <a:solidFill>
                <a:schemeClr val="accent5"/>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D0539C-6D64-83E7-EBFB-C41B0C1605FB}"/>
              </a:ext>
            </a:extLst>
          </p:cNvPr>
          <p:cNvSpPr>
            <a:spLocks noGrp="1"/>
          </p:cNvSpPr>
          <p:nvPr>
            <p:ph type="subTitle" idx="1"/>
          </p:nvPr>
        </p:nvSpPr>
        <p:spPr>
          <a:xfrm>
            <a:off x="250723" y="824248"/>
            <a:ext cx="1787694" cy="408600"/>
          </a:xfrm>
        </p:spPr>
        <p:txBody>
          <a:bodyPr/>
          <a:lstStyle/>
          <a:p>
            <a:r>
              <a:rPr lang="en-US" sz="1900" dirty="0">
                <a:solidFill>
                  <a:schemeClr val="tx1"/>
                </a:solidFill>
                <a:latin typeface="Times New Roman" panose="02020603050405020304" pitchFamily="18" charset="0"/>
                <a:cs typeface="Times New Roman" panose="02020603050405020304" pitchFamily="18" charset="0"/>
              </a:rPr>
              <a:t>Related Work</a:t>
            </a:r>
          </a:p>
          <a:p>
            <a:endParaRPr lang="en-US" dirty="0"/>
          </a:p>
        </p:txBody>
      </p:sp>
      <p:graphicFrame>
        <p:nvGraphicFramePr>
          <p:cNvPr id="7" name="Table 7">
            <a:extLst>
              <a:ext uri="{FF2B5EF4-FFF2-40B4-BE49-F238E27FC236}">
                <a16:creationId xmlns:a16="http://schemas.microsoft.com/office/drawing/2014/main" id="{2F6E0872-9CDB-9540-A106-D4ED7B29BBC3}"/>
              </a:ext>
            </a:extLst>
          </p:cNvPr>
          <p:cNvGraphicFramePr>
            <a:graphicFrameLocks noGrp="1"/>
          </p:cNvGraphicFramePr>
          <p:nvPr>
            <p:extLst>
              <p:ext uri="{D42A27DB-BD31-4B8C-83A1-F6EECF244321}">
                <p14:modId xmlns:p14="http://schemas.microsoft.com/office/powerpoint/2010/main" val="991466382"/>
              </p:ext>
            </p:extLst>
          </p:nvPr>
        </p:nvGraphicFramePr>
        <p:xfrm>
          <a:off x="794569" y="1484396"/>
          <a:ext cx="7554862" cy="2849386"/>
        </p:xfrm>
        <a:graphic>
          <a:graphicData uri="http://schemas.openxmlformats.org/drawingml/2006/table">
            <a:tbl>
              <a:tblPr firstRow="1" bandRow="1">
                <a:tableStyleId>{D684870F-A004-4B67-BCAE-CC6D8447F5C1}</a:tableStyleId>
              </a:tblPr>
              <a:tblGrid>
                <a:gridCol w="2023990">
                  <a:extLst>
                    <a:ext uri="{9D8B030D-6E8A-4147-A177-3AD203B41FA5}">
                      <a16:colId xmlns:a16="http://schemas.microsoft.com/office/drawing/2014/main" val="1862784671"/>
                    </a:ext>
                  </a:extLst>
                </a:gridCol>
                <a:gridCol w="2917834">
                  <a:extLst>
                    <a:ext uri="{9D8B030D-6E8A-4147-A177-3AD203B41FA5}">
                      <a16:colId xmlns:a16="http://schemas.microsoft.com/office/drawing/2014/main" val="3794257658"/>
                    </a:ext>
                  </a:extLst>
                </a:gridCol>
                <a:gridCol w="1462342">
                  <a:extLst>
                    <a:ext uri="{9D8B030D-6E8A-4147-A177-3AD203B41FA5}">
                      <a16:colId xmlns:a16="http://schemas.microsoft.com/office/drawing/2014/main" val="943172470"/>
                    </a:ext>
                  </a:extLst>
                </a:gridCol>
                <a:gridCol w="1150696">
                  <a:extLst>
                    <a:ext uri="{9D8B030D-6E8A-4147-A177-3AD203B41FA5}">
                      <a16:colId xmlns:a16="http://schemas.microsoft.com/office/drawing/2014/main" val="4097998054"/>
                    </a:ext>
                  </a:extLst>
                </a:gridCol>
              </a:tblGrid>
              <a:tr h="563386">
                <a:tc>
                  <a:txBody>
                    <a:bodyPr/>
                    <a:lstStyle/>
                    <a:p>
                      <a:pPr algn="ctr"/>
                      <a:r>
                        <a:rPr lang="en-US" sz="1600" b="1" dirty="0">
                          <a:latin typeface="Times New Roman" panose="02020603050405020304" pitchFamily="18" charset="0"/>
                          <a:cs typeface="Times New Roman" panose="02020603050405020304" pitchFamily="18" charset="0"/>
                        </a:rPr>
                        <a:t>Similar projects </a:t>
                      </a: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Advantages</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Disadvantage </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Reference </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3222973575"/>
                  </a:ext>
                </a:extLst>
              </a:tr>
              <a:tr h="80060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Sentiment Analysis and Summarization of Student Feedback for Course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Improvement.</a:t>
                      </a:r>
                    </a:p>
                  </a:txBody>
                  <a:tcPr/>
                </a:tc>
                <a:tc>
                  <a:txBody>
                    <a:bodyPr/>
                    <a:lstStyle/>
                    <a:p>
                      <a:pPr algn="ctr"/>
                      <a:r>
                        <a:rPr lang="en-US" sz="1600" dirty="0">
                          <a:latin typeface="Times New Roman" panose="02020603050405020304" pitchFamily="18" charset="0"/>
                          <a:cs typeface="Times New Roman" panose="02020603050405020304" pitchFamily="18" charset="0"/>
                        </a:rPr>
                        <a:t>sentiment analysis and summarization technique to</a:t>
                      </a:r>
                    </a:p>
                    <a:p>
                      <a:pPr algn="ctr"/>
                      <a:r>
                        <a:rPr lang="en-US" sz="1600" dirty="0">
                          <a:latin typeface="Times New Roman" panose="02020603050405020304" pitchFamily="18" charset="0"/>
                          <a:cs typeface="Times New Roman" panose="02020603050405020304" pitchFamily="18" charset="0"/>
                        </a:rPr>
                        <a:t>analysis Feedback and provide techniques to analysis students feedback and</a:t>
                      </a:r>
                    </a:p>
                    <a:p>
                      <a:pPr algn="ctr"/>
                      <a:r>
                        <a:rPr lang="en-US" sz="1600" dirty="0">
                          <a:latin typeface="Times New Roman" panose="02020603050405020304" pitchFamily="18" charset="0"/>
                          <a:cs typeface="Times New Roman" panose="02020603050405020304" pitchFamily="18" charset="0"/>
                        </a:rPr>
                        <a:t>provide suggestion for course improvement</a:t>
                      </a:r>
                    </a:p>
                  </a:txBody>
                  <a:tcPr/>
                </a:tc>
                <a:tc>
                  <a:txBody>
                    <a:bodyPr/>
                    <a:lstStyle/>
                    <a:p>
                      <a:pPr algn="ctr"/>
                      <a:r>
                        <a:rPr lang="en-US" sz="1600" dirty="0">
                          <a:latin typeface="Times New Roman" panose="02020603050405020304" pitchFamily="18" charset="0"/>
                          <a:cs typeface="Times New Roman" panose="02020603050405020304" pitchFamily="18" charset="0"/>
                        </a:rPr>
                        <a:t>They only use single language </a:t>
                      </a:r>
                    </a:p>
                    <a:p>
                      <a:pPr algn="ctr"/>
                      <a:r>
                        <a:rPr lang="en-US" sz="1600" dirty="0">
                          <a:latin typeface="Times New Roman" panose="02020603050405020304" pitchFamily="18" charset="0"/>
                          <a:cs typeface="Times New Roman" panose="02020603050405020304" pitchFamily="18" charset="0"/>
                        </a:rPr>
                        <a:t>(English) and use Machine Learning approach</a:t>
                      </a:r>
                    </a:p>
                    <a:p>
                      <a:pPr algn="ctr"/>
                      <a:r>
                        <a:rPr lang="en-US" sz="1600" dirty="0">
                          <a:latin typeface="Times New Roman" panose="02020603050405020304" pitchFamily="18" charset="0"/>
                          <a:cs typeface="Times New Roman" panose="02020603050405020304" pitchFamily="18" charset="0"/>
                        </a:rPr>
                        <a:t> (Modified Naive Bayes Classifier) </a:t>
                      </a:r>
                    </a:p>
                  </a:txBody>
                  <a:tcPr/>
                </a:tc>
                <a:tc>
                  <a:txBody>
                    <a:bodyPr/>
                    <a:lstStyle/>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hlinkClick r:id="rId2" action="ppaction://hlinkfile">
                          <a:extLst>
                            <a:ext uri="{A12FA001-AC4F-418D-AE19-62706E023703}">
                              <ahyp:hlinkClr xmlns:ahyp="http://schemas.microsoft.com/office/drawing/2018/hyperlinkcolor" val="tx"/>
                            </a:ext>
                          </a:extLst>
                        </a:hlinkClick>
                      </a:endParaRPr>
                    </a:p>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gn="ctr"/>
                      <a:r>
                        <a:rPr lang="en-US" sz="1600" dirty="0">
                          <a:solidFill>
                            <a:schemeClr val="bg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[2]</a:t>
                      </a:r>
                      <a:endParaRPr lang="en-US" sz="160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99548"/>
                  </a:ext>
                </a:extLst>
              </a:tr>
            </a:tbl>
          </a:graphicData>
        </a:graphic>
      </p:graphicFrame>
    </p:spTree>
    <p:extLst>
      <p:ext uri="{BB962C8B-B14F-4D97-AF65-F5344CB8AC3E}">
        <p14:creationId xmlns:p14="http://schemas.microsoft.com/office/powerpoint/2010/main" val="175875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6660-B0D1-BABE-372C-47C55423060A}"/>
              </a:ext>
            </a:extLst>
          </p:cNvPr>
          <p:cNvSpPr>
            <a:spLocks noGrp="1"/>
          </p:cNvSpPr>
          <p:nvPr>
            <p:ph type="title"/>
          </p:nvPr>
        </p:nvSpPr>
        <p:spPr>
          <a:xfrm>
            <a:off x="0" y="0"/>
            <a:ext cx="9144000" cy="572700"/>
          </a:xfrm>
        </p:spPr>
        <p:txBody>
          <a:bodyPr/>
          <a:lstStyle/>
          <a:p>
            <a:r>
              <a:rPr lang="en-US" dirty="0">
                <a:solidFill>
                  <a:schemeClr val="accent5"/>
                </a:solidFill>
                <a:latin typeface="Times New Roman" panose="02020603050405020304" pitchFamily="18" charset="0"/>
                <a:cs typeface="Times New Roman" panose="02020603050405020304" pitchFamily="18" charset="0"/>
              </a:rPr>
              <a:t>Problem </a:t>
            </a:r>
            <a:r>
              <a:rPr lang="en-US" i="0" dirty="0">
                <a:solidFill>
                  <a:schemeClr val="accent5"/>
                </a:solidFill>
                <a:effectLst/>
                <a:latin typeface="Times New Roman" panose="02020603050405020304" pitchFamily="18" charset="0"/>
                <a:cs typeface="Times New Roman" panose="02020603050405020304" pitchFamily="18" charset="0"/>
              </a:rPr>
              <a:t>significance</a:t>
            </a:r>
            <a:endParaRPr lang="en-US" dirty="0">
              <a:solidFill>
                <a:schemeClr val="accent5"/>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0D0539C-6D64-83E7-EBFB-C41B0C1605FB}"/>
              </a:ext>
            </a:extLst>
          </p:cNvPr>
          <p:cNvSpPr>
            <a:spLocks noGrp="1"/>
          </p:cNvSpPr>
          <p:nvPr>
            <p:ph type="subTitle" idx="1"/>
          </p:nvPr>
        </p:nvSpPr>
        <p:spPr>
          <a:xfrm>
            <a:off x="250723" y="824248"/>
            <a:ext cx="1787694" cy="408600"/>
          </a:xfrm>
        </p:spPr>
        <p:txBody>
          <a:bodyPr/>
          <a:lstStyle/>
          <a:p>
            <a:r>
              <a:rPr lang="en-US" sz="1900" dirty="0">
                <a:solidFill>
                  <a:schemeClr val="tx1"/>
                </a:solidFill>
                <a:latin typeface="Times New Roman" panose="02020603050405020304" pitchFamily="18" charset="0"/>
                <a:cs typeface="Times New Roman" panose="02020603050405020304" pitchFamily="18" charset="0"/>
              </a:rPr>
              <a:t>Related Work</a:t>
            </a:r>
          </a:p>
          <a:p>
            <a:endParaRPr lang="en-US" dirty="0"/>
          </a:p>
        </p:txBody>
      </p:sp>
      <p:graphicFrame>
        <p:nvGraphicFramePr>
          <p:cNvPr id="7" name="Table 7">
            <a:extLst>
              <a:ext uri="{FF2B5EF4-FFF2-40B4-BE49-F238E27FC236}">
                <a16:creationId xmlns:a16="http://schemas.microsoft.com/office/drawing/2014/main" id="{2F6E0872-9CDB-9540-A106-D4ED7B29BBC3}"/>
              </a:ext>
            </a:extLst>
          </p:cNvPr>
          <p:cNvGraphicFramePr>
            <a:graphicFrameLocks noGrp="1"/>
          </p:cNvGraphicFramePr>
          <p:nvPr>
            <p:extLst>
              <p:ext uri="{D42A27DB-BD31-4B8C-83A1-F6EECF244321}">
                <p14:modId xmlns:p14="http://schemas.microsoft.com/office/powerpoint/2010/main" val="2599725756"/>
              </p:ext>
            </p:extLst>
          </p:nvPr>
        </p:nvGraphicFramePr>
        <p:xfrm>
          <a:off x="794569" y="1484396"/>
          <a:ext cx="7554862" cy="1874026"/>
        </p:xfrm>
        <a:graphic>
          <a:graphicData uri="http://schemas.openxmlformats.org/drawingml/2006/table">
            <a:tbl>
              <a:tblPr firstRow="1" bandRow="1">
                <a:tableStyleId>{D684870F-A004-4B67-BCAE-CC6D8447F5C1}</a:tableStyleId>
              </a:tblPr>
              <a:tblGrid>
                <a:gridCol w="2023990">
                  <a:extLst>
                    <a:ext uri="{9D8B030D-6E8A-4147-A177-3AD203B41FA5}">
                      <a16:colId xmlns:a16="http://schemas.microsoft.com/office/drawing/2014/main" val="1862784671"/>
                    </a:ext>
                  </a:extLst>
                </a:gridCol>
                <a:gridCol w="2917834">
                  <a:extLst>
                    <a:ext uri="{9D8B030D-6E8A-4147-A177-3AD203B41FA5}">
                      <a16:colId xmlns:a16="http://schemas.microsoft.com/office/drawing/2014/main" val="3794257658"/>
                    </a:ext>
                  </a:extLst>
                </a:gridCol>
                <a:gridCol w="1462342">
                  <a:extLst>
                    <a:ext uri="{9D8B030D-6E8A-4147-A177-3AD203B41FA5}">
                      <a16:colId xmlns:a16="http://schemas.microsoft.com/office/drawing/2014/main" val="943172470"/>
                    </a:ext>
                  </a:extLst>
                </a:gridCol>
                <a:gridCol w="1150696">
                  <a:extLst>
                    <a:ext uri="{9D8B030D-6E8A-4147-A177-3AD203B41FA5}">
                      <a16:colId xmlns:a16="http://schemas.microsoft.com/office/drawing/2014/main" val="4097998054"/>
                    </a:ext>
                  </a:extLst>
                </a:gridCol>
              </a:tblGrid>
              <a:tr h="563386">
                <a:tc>
                  <a:txBody>
                    <a:bodyPr/>
                    <a:lstStyle/>
                    <a:p>
                      <a:pPr algn="ctr"/>
                      <a:r>
                        <a:rPr lang="en-US" sz="1600" b="1" dirty="0">
                          <a:latin typeface="Times New Roman" panose="02020603050405020304" pitchFamily="18" charset="0"/>
                          <a:cs typeface="Times New Roman" panose="02020603050405020304" pitchFamily="18" charset="0"/>
                        </a:rPr>
                        <a:t>Similar projects </a:t>
                      </a: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Advantages</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Disadvantage </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tc>
                  <a:txBody>
                    <a:bodyPr/>
                    <a:lstStyle/>
                    <a:p>
                      <a:pPr algn="ctr"/>
                      <a:r>
                        <a:rPr lang="en-US" sz="1600" b="1" u="none" strike="noStrike" cap="none" baseline="0" dirty="0">
                          <a:solidFill>
                            <a:schemeClr val="tx1"/>
                          </a:solidFill>
                          <a:latin typeface="Times New Roman" panose="02020603050405020304" pitchFamily="18" charset="0"/>
                          <a:cs typeface="Times New Roman" panose="02020603050405020304" pitchFamily="18" charset="0"/>
                          <a:sym typeface="Arial"/>
                        </a:rPr>
                        <a:t>Reference </a:t>
                      </a:r>
                      <a:endParaRPr lang="en-US" sz="1600" b="1"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3222973575"/>
                  </a:ext>
                </a:extLst>
              </a:tr>
              <a:tr h="80060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p>
                  </a:txBody>
                  <a:tcPr/>
                </a:tc>
                <a:tc>
                  <a:txBody>
                    <a:bodyPr/>
                    <a:lstStyle/>
                    <a:p>
                      <a:pPr algn="ctr"/>
                      <a:r>
                        <a:rPr lang="en-US" sz="1600" dirty="0">
                          <a:latin typeface="Times New Roman" panose="02020603050405020304" pitchFamily="18" charset="0"/>
                          <a:cs typeface="Times New Roman" panose="02020603050405020304" pitchFamily="18" charset="0"/>
                        </a:rPr>
                        <a:t>Professor Upload Material of his course and student can see it</a:t>
                      </a:r>
                    </a:p>
                  </a:txBody>
                  <a:tcPr/>
                </a:tc>
                <a:tc>
                  <a:txBody>
                    <a:bodyPr/>
                    <a:lstStyle/>
                    <a:p>
                      <a:pPr algn="ctr"/>
                      <a:r>
                        <a:rPr lang="en-US" sz="1600" dirty="0">
                          <a:latin typeface="Times New Roman" panose="02020603050405020304" pitchFamily="18" charset="0"/>
                          <a:cs typeface="Times New Roman" panose="02020603050405020304" pitchFamily="18" charset="0"/>
                        </a:rPr>
                        <a:t>Student can’t  write his review or summarize material </a:t>
                      </a:r>
                    </a:p>
                  </a:txBody>
                  <a:tcPr/>
                </a:tc>
                <a:tc>
                  <a:txBody>
                    <a:bodyPr/>
                    <a:lstStyle/>
                    <a:p>
                      <a:pPr algn="ctr"/>
                      <a:endParaRPr lang="en-US" sz="1600" dirty="0">
                        <a:solidFill>
                          <a:schemeClr val="bg2">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ctr"/>
                      <a:r>
                        <a:rPr lang="en-US" sz="1600" dirty="0">
                          <a:solidFill>
                            <a:schemeClr val="bg2">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[3]</a:t>
                      </a:r>
                      <a:endParaRPr lang="en-US" sz="160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499548"/>
                  </a:ext>
                </a:extLst>
              </a:tr>
            </a:tbl>
          </a:graphicData>
        </a:graphic>
      </p:graphicFrame>
      <p:pic>
        <p:nvPicPr>
          <p:cNvPr id="5" name="Picture 4" descr="A blue and red logo&#10;&#10;Description automatically generated">
            <a:extLst>
              <a:ext uri="{FF2B5EF4-FFF2-40B4-BE49-F238E27FC236}">
                <a16:creationId xmlns:a16="http://schemas.microsoft.com/office/drawing/2014/main" id="{EC864C39-39F1-4BBC-859B-7EAA454C7702}"/>
              </a:ext>
            </a:extLst>
          </p:cNvPr>
          <p:cNvPicPr>
            <a:picLocks noChangeAspect="1"/>
          </p:cNvPicPr>
          <p:nvPr/>
        </p:nvPicPr>
        <p:blipFill>
          <a:blip r:embed="rId3"/>
          <a:stretch>
            <a:fillRect/>
          </a:stretch>
        </p:blipFill>
        <p:spPr>
          <a:xfrm>
            <a:off x="858982" y="2194796"/>
            <a:ext cx="1844257" cy="957113"/>
          </a:xfrm>
          <a:prstGeom prst="rect">
            <a:avLst/>
          </a:prstGeom>
        </p:spPr>
      </p:pic>
    </p:spTree>
    <p:extLst>
      <p:ext uri="{BB962C8B-B14F-4D97-AF65-F5344CB8AC3E}">
        <p14:creationId xmlns:p14="http://schemas.microsoft.com/office/powerpoint/2010/main" val="292314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350" y="2404125"/>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Proposed Framework</a:t>
            </a:r>
            <a:endParaRPr dirty="0"/>
          </a:p>
        </p:txBody>
      </p:sp>
      <p:sp>
        <p:nvSpPr>
          <p:cNvPr id="223" name="Google Shape;223;p34"/>
          <p:cNvSpPr txBox="1">
            <a:spLocks noGrp="1"/>
          </p:cNvSpPr>
          <p:nvPr>
            <p:ph type="subTitle" idx="1"/>
          </p:nvPr>
        </p:nvSpPr>
        <p:spPr>
          <a:xfrm>
            <a:off x="3968350" y="35421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We will talk about project architecture and datasets and our steps for preprocessing and the model we used </a:t>
            </a:r>
            <a:endParaRPr dirty="0">
              <a:solidFill>
                <a:schemeClr val="accent2"/>
              </a:solidFill>
            </a:endParaRP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946A240-ACEA-4FAA-8384-2522348B7D3C}"/>
              </a:ext>
            </a:extLst>
          </p:cNvPr>
          <p:cNvSpPr>
            <a:spLocks noGrp="1"/>
          </p:cNvSpPr>
          <p:nvPr>
            <p:ph type="title"/>
          </p:nvPr>
        </p:nvSpPr>
        <p:spPr>
          <a:xfrm>
            <a:off x="0" y="0"/>
            <a:ext cx="9144000" cy="572700"/>
          </a:xfrm>
        </p:spPr>
        <p:txBody>
          <a:bodyPr/>
          <a:lstStyle/>
          <a:p>
            <a:r>
              <a:rPr lang="en-US" dirty="0"/>
              <a:t>Proposed Framework</a:t>
            </a:r>
            <a:endParaRPr lang="en-US" dirty="0">
              <a:solidFill>
                <a:schemeClr val="accent5"/>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3978F84-4A99-446C-8678-99942ABA8CCE}"/>
              </a:ext>
            </a:extLst>
          </p:cNvPr>
          <p:cNvSpPr txBox="1"/>
          <p:nvPr/>
        </p:nvSpPr>
        <p:spPr>
          <a:xfrm>
            <a:off x="356839" y="995415"/>
            <a:ext cx="5159298" cy="384721"/>
          </a:xfrm>
          <a:prstGeom prst="rect">
            <a:avLst/>
          </a:prstGeom>
          <a:noFill/>
        </p:spPr>
        <p:txBody>
          <a:bodyPr wrap="square" rtlCol="0">
            <a:spAutoFit/>
          </a:bodyPr>
          <a:lstStyle/>
          <a:p>
            <a:r>
              <a:rPr lang="en-US" sz="1900" b="1" i="0" strike="noStrike" baseline="0" dirty="0">
                <a:latin typeface="Times New Roman" panose="02020603050405020304" pitchFamily="18" charset="0"/>
              </a:rPr>
              <a:t>Data Collection</a:t>
            </a:r>
          </a:p>
        </p:txBody>
      </p:sp>
      <p:sp>
        <p:nvSpPr>
          <p:cNvPr id="11" name="TextBox 10">
            <a:extLst>
              <a:ext uri="{FF2B5EF4-FFF2-40B4-BE49-F238E27FC236}">
                <a16:creationId xmlns:a16="http://schemas.microsoft.com/office/drawing/2014/main" id="{ADA72E01-C3B8-4C95-B471-42F44A8CD842}"/>
              </a:ext>
            </a:extLst>
          </p:cNvPr>
          <p:cNvSpPr txBox="1"/>
          <p:nvPr/>
        </p:nvSpPr>
        <p:spPr>
          <a:xfrm>
            <a:off x="356839" y="1692656"/>
            <a:ext cx="5159298" cy="384721"/>
          </a:xfrm>
          <a:prstGeom prst="rect">
            <a:avLst/>
          </a:prstGeom>
          <a:noFill/>
        </p:spPr>
        <p:txBody>
          <a:bodyPr wrap="square" rtlCol="0">
            <a:spAutoFit/>
          </a:bodyPr>
          <a:lstStyle/>
          <a:p>
            <a:r>
              <a:rPr lang="en-US" sz="1900" b="1" dirty="0">
                <a:latin typeface="Times New Roman" panose="02020603050405020304" pitchFamily="18" charset="0"/>
              </a:rPr>
              <a:t>Preprocessing</a:t>
            </a:r>
            <a:endParaRPr lang="en-US" sz="1900" b="1" i="0" strike="noStrike" baseline="0" dirty="0">
              <a:latin typeface="Times New Roman" panose="02020603050405020304" pitchFamily="18" charset="0"/>
            </a:endParaRPr>
          </a:p>
        </p:txBody>
      </p:sp>
      <p:sp>
        <p:nvSpPr>
          <p:cNvPr id="12" name="TextBox 11">
            <a:extLst>
              <a:ext uri="{FF2B5EF4-FFF2-40B4-BE49-F238E27FC236}">
                <a16:creationId xmlns:a16="http://schemas.microsoft.com/office/drawing/2014/main" id="{E69A57C3-AF9E-4FBE-8547-83D070E75506}"/>
              </a:ext>
            </a:extLst>
          </p:cNvPr>
          <p:cNvSpPr txBox="1"/>
          <p:nvPr/>
        </p:nvSpPr>
        <p:spPr>
          <a:xfrm>
            <a:off x="356839" y="2345929"/>
            <a:ext cx="5159298" cy="384721"/>
          </a:xfrm>
          <a:prstGeom prst="rect">
            <a:avLst/>
          </a:prstGeom>
          <a:noFill/>
        </p:spPr>
        <p:txBody>
          <a:bodyPr wrap="square" rtlCol="0">
            <a:spAutoFit/>
          </a:bodyPr>
          <a:lstStyle/>
          <a:p>
            <a:r>
              <a:rPr lang="en-US" sz="1900" b="1" dirty="0">
                <a:latin typeface="Times New Roman" panose="02020603050405020304" pitchFamily="18" charset="0"/>
              </a:rPr>
              <a:t>Challenges and Solutions</a:t>
            </a:r>
            <a:endParaRPr lang="en-US" sz="1900" b="1" i="0" strike="noStrike" baseline="0" dirty="0">
              <a:latin typeface="Times New Roman" panose="02020603050405020304" pitchFamily="18" charset="0"/>
            </a:endParaRPr>
          </a:p>
        </p:txBody>
      </p:sp>
      <p:sp>
        <p:nvSpPr>
          <p:cNvPr id="13" name="TextBox 12">
            <a:extLst>
              <a:ext uri="{FF2B5EF4-FFF2-40B4-BE49-F238E27FC236}">
                <a16:creationId xmlns:a16="http://schemas.microsoft.com/office/drawing/2014/main" id="{5A2B366C-D929-4531-AF29-71CC8C3CF99F}"/>
              </a:ext>
            </a:extLst>
          </p:cNvPr>
          <p:cNvSpPr txBox="1"/>
          <p:nvPr/>
        </p:nvSpPr>
        <p:spPr>
          <a:xfrm>
            <a:off x="356839" y="2984236"/>
            <a:ext cx="5159298" cy="384721"/>
          </a:xfrm>
          <a:prstGeom prst="rect">
            <a:avLst/>
          </a:prstGeom>
          <a:noFill/>
        </p:spPr>
        <p:txBody>
          <a:bodyPr wrap="square" rtlCol="0">
            <a:spAutoFit/>
          </a:bodyPr>
          <a:lstStyle/>
          <a:p>
            <a:r>
              <a:rPr lang="en-US" sz="1900" b="1" dirty="0">
                <a:latin typeface="Times New Roman" panose="02020603050405020304" pitchFamily="18" charset="0"/>
              </a:rPr>
              <a:t>Algorithms</a:t>
            </a:r>
            <a:endParaRPr lang="en-US" sz="1900" b="1" i="0" strike="noStrike" baseline="0" dirty="0">
              <a:latin typeface="Times New Roman" panose="02020603050405020304" pitchFamily="18" charset="0"/>
            </a:endParaRPr>
          </a:p>
        </p:txBody>
      </p:sp>
      <p:sp>
        <p:nvSpPr>
          <p:cNvPr id="14" name="TextBox 13">
            <a:extLst>
              <a:ext uri="{FF2B5EF4-FFF2-40B4-BE49-F238E27FC236}">
                <a16:creationId xmlns:a16="http://schemas.microsoft.com/office/drawing/2014/main" id="{3831D707-90EC-400C-A062-F71E8CE1A9BA}"/>
              </a:ext>
            </a:extLst>
          </p:cNvPr>
          <p:cNvSpPr txBox="1"/>
          <p:nvPr/>
        </p:nvSpPr>
        <p:spPr>
          <a:xfrm>
            <a:off x="356839" y="3662755"/>
            <a:ext cx="5159298" cy="384721"/>
          </a:xfrm>
          <a:prstGeom prst="rect">
            <a:avLst/>
          </a:prstGeom>
          <a:noFill/>
        </p:spPr>
        <p:txBody>
          <a:bodyPr wrap="square" rtlCol="0">
            <a:spAutoFit/>
          </a:bodyPr>
          <a:lstStyle/>
          <a:p>
            <a:r>
              <a:rPr lang="en-US" sz="1900" b="1" dirty="0">
                <a:latin typeface="Times New Roman" panose="02020603050405020304" pitchFamily="18" charset="0"/>
              </a:rPr>
              <a:t>Summarization</a:t>
            </a:r>
            <a:endParaRPr lang="en-US" sz="1900" b="1" i="0" strike="noStrike" baseline="0" dirty="0">
              <a:latin typeface="Times New Roman" panose="02020603050405020304" pitchFamily="18" charset="0"/>
            </a:endParaRPr>
          </a:p>
        </p:txBody>
      </p:sp>
    </p:spTree>
    <p:extLst>
      <p:ext uri="{BB962C8B-B14F-4D97-AF65-F5344CB8AC3E}">
        <p14:creationId xmlns:p14="http://schemas.microsoft.com/office/powerpoint/2010/main" val="86954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TotalTime>
  <Words>1993</Words>
  <Application>Microsoft Office PowerPoint</Application>
  <PresentationFormat>On-screen Show (16:9)</PresentationFormat>
  <Paragraphs>468</Paragraphs>
  <Slides>50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Cambria Math</vt:lpstr>
      <vt:lpstr>Montserrat</vt:lpstr>
      <vt:lpstr>Noto Sans Symbols</vt:lpstr>
      <vt:lpstr>Symbol</vt:lpstr>
      <vt:lpstr>Times New Roman</vt:lpstr>
      <vt:lpstr>Management Consulting Toolkit by Slidesgo</vt:lpstr>
      <vt:lpstr>PowerPoint Presentation</vt:lpstr>
      <vt:lpstr>Motivation</vt:lpstr>
      <vt:lpstr>- Most students search for a platform to study materials in order way and can express their opinion and feedback to make this material improved and better on the other side Many professors and instructors want to share our materials and want students to benefit from it and want feedback to improve materials.</vt:lpstr>
      <vt:lpstr>Problem significance</vt:lpstr>
      <vt:lpstr>Problem significance</vt:lpstr>
      <vt:lpstr>Problem significance</vt:lpstr>
      <vt:lpstr>Problem significance</vt:lpstr>
      <vt:lpstr>Proposed Framework</vt:lpstr>
      <vt:lpstr>Proposed Framework</vt:lpstr>
      <vt:lpstr>Data Collection</vt:lpstr>
      <vt:lpstr>Preprocessing</vt:lpstr>
      <vt:lpstr>Challenge 1</vt:lpstr>
      <vt:lpstr>Challenge 2</vt:lpstr>
      <vt:lpstr>Challenge 3</vt:lpstr>
      <vt:lpstr>Challenge 4</vt:lpstr>
      <vt:lpstr>Challenge 5</vt:lpstr>
      <vt:lpstr>Challenge 6</vt:lpstr>
      <vt:lpstr>KNN Model</vt:lpstr>
      <vt:lpstr>Decision Tree Model</vt:lpstr>
      <vt:lpstr>Naïve bayes Model</vt:lpstr>
      <vt:lpstr>Logistic Regression Model</vt:lpstr>
      <vt:lpstr>Support Vector Machine Model</vt:lpstr>
      <vt:lpstr>Long Short-Term Memory Model</vt:lpstr>
      <vt:lpstr>Convolutional Neural Networks Model</vt:lpstr>
      <vt:lpstr>CNN-LSTM Model</vt:lpstr>
      <vt:lpstr>Transformer Model</vt:lpstr>
      <vt:lpstr>Transformer Model</vt:lpstr>
      <vt:lpstr>Machine Learning algorithms </vt:lpstr>
      <vt:lpstr>Deep Learning algorithms </vt:lpstr>
      <vt:lpstr>summarization</vt:lpstr>
      <vt:lpstr>Summarization</vt:lpstr>
      <vt:lpstr>Summarization</vt:lpstr>
      <vt:lpstr>System Analysis</vt:lpstr>
      <vt:lpstr>System Architecture</vt:lpstr>
      <vt:lpstr>Class diagram</vt:lpstr>
      <vt:lpstr>Use case diagram</vt:lpstr>
      <vt:lpstr>Sequence Diagram</vt:lpstr>
      <vt:lpstr>Sequence Diagram</vt:lpstr>
      <vt:lpstr>Sequence Diagram</vt:lpstr>
      <vt:lpstr>Time Plan</vt:lpstr>
      <vt:lpstr>Work done in previous Months</vt:lpstr>
      <vt:lpstr>Time Plan</vt:lpstr>
      <vt:lpstr>PowerPoint Presentation</vt:lpstr>
      <vt:lpstr>Time Plan</vt:lpstr>
      <vt:lpstr>Demo</vt:lpstr>
      <vt:lpstr>Designing UI Steps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Y74</cp:lastModifiedBy>
  <cp:revision>47</cp:revision>
  <dcterms:modified xsi:type="dcterms:W3CDTF">2023-07-10T10:11:36Z</dcterms:modified>
</cp:coreProperties>
</file>