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6" r:id="rId2"/>
    <p:sldId id="385" r:id="rId3"/>
    <p:sldId id="384" r:id="rId4"/>
    <p:sldId id="338" r:id="rId5"/>
    <p:sldId id="386" r:id="rId6"/>
    <p:sldId id="340" r:id="rId7"/>
    <p:sldId id="341" r:id="rId8"/>
    <p:sldId id="342" r:id="rId9"/>
    <p:sldId id="343" r:id="rId10"/>
    <p:sldId id="355" r:id="rId11"/>
    <p:sldId id="345" r:id="rId12"/>
    <p:sldId id="354" r:id="rId13"/>
    <p:sldId id="353" r:id="rId14"/>
    <p:sldId id="377" r:id="rId15"/>
    <p:sldId id="388" r:id="rId16"/>
    <p:sldId id="389" r:id="rId17"/>
    <p:sldId id="356" r:id="rId18"/>
    <p:sldId id="350" r:id="rId19"/>
    <p:sldId id="379" r:id="rId20"/>
    <p:sldId id="390" r:id="rId21"/>
    <p:sldId id="391" r:id="rId22"/>
    <p:sldId id="352" r:id="rId23"/>
    <p:sldId id="347" r:id="rId24"/>
    <p:sldId id="357" r:id="rId25"/>
    <p:sldId id="359" r:id="rId26"/>
    <p:sldId id="360" r:id="rId27"/>
    <p:sldId id="381" r:id="rId28"/>
    <p:sldId id="361" r:id="rId29"/>
    <p:sldId id="383" r:id="rId30"/>
    <p:sldId id="362" r:id="rId31"/>
    <p:sldId id="376" r:id="rId32"/>
    <p:sldId id="369" r:id="rId33"/>
    <p:sldId id="370" r:id="rId34"/>
    <p:sldId id="38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780" autoAdjust="0"/>
  </p:normalViewPr>
  <p:slideViewPr>
    <p:cSldViewPr snapToGrid="0">
      <p:cViewPr varScale="1">
        <p:scale>
          <a:sx n="82" d="100"/>
          <a:sy n="82" d="100"/>
        </p:scale>
        <p:origin x="1862" y="7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6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0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0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76A6524-F329-4F2E-812B-2CFA2BB8E015}" type="slidenum">
              <a:rPr lang="en-US" smtClean="0"/>
              <a:pPr defTabSz="96520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4243"/>
            <a:ext cx="7772400" cy="3433694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i="1" dirty="0"/>
              <a:t>(2nd edition)</a:t>
            </a:r>
            <a:br>
              <a:rPr lang="en-US" sz="2800" i="1" dirty="0"/>
            </a:br>
            <a:r>
              <a:rPr lang="en-US" dirty="0"/>
              <a:t>Chapter 7.1, 7.2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Overview Graph Coverage Criteria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421" y="3852847"/>
            <a:ext cx="6886135" cy="2270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Paul </a:t>
            </a:r>
            <a:r>
              <a:rPr lang="en-US" sz="3200" dirty="0" err="1"/>
              <a:t>Ammann</a:t>
            </a:r>
            <a:r>
              <a:rPr lang="en-US" sz="3200" dirty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sz="2800" dirty="0"/>
          </a:p>
          <a:p>
            <a:r>
              <a:rPr lang="en-US" b="0" dirty="0">
                <a:hlinkClick r:id="rId3"/>
              </a:rPr>
              <a:t>http://www.cs.gmu.edu/~offutt/softwaretest/</a:t>
            </a:r>
            <a:endParaRPr lang="en-US" b="0" dirty="0"/>
          </a:p>
          <a:p>
            <a:endParaRPr lang="en-US" sz="1800" b="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80059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Update, January 2016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software–the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</a:t>
                </a:r>
                <a:r>
                  <a:rPr lang="en-US" dirty="0">
                    <a:latin typeface="Gill Sans MT" pitchFamily="34" charset="0"/>
                  </a:rPr>
                  <a:t> software–test </a:t>
                </a:r>
                <a:r>
                  <a:rPr lang="en-US" sz="2400" dirty="0"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3200" dirty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dirty="0"/>
              <a:t>Develop a model of the software as a graph</a:t>
            </a:r>
          </a:p>
          <a:p>
            <a:pPr lvl="1"/>
            <a:r>
              <a:rPr lang="en-US" dirty="0"/>
              <a:t>Require tests to 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TR = { 1, 2, 3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 = [ 1, 2, 3 ]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TR = { (1, 2), (1, 3), (2, 3)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Paths = [ 1, 2, 3 ]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                      [ 1, 3 ]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chemeClr val="tx2"/>
                </a:solidFill>
              </a:rPr>
              <a:t>only one node</a:t>
            </a:r>
            <a:r>
              <a:rPr lang="en-US" dirty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Edge-Pair 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[1,4,5], [1,4,6], [2,4,5], [2,4,6], [3,4,5], [3,4,6] }</a:t>
            </a:r>
          </a:p>
        </p:txBody>
      </p:sp>
    </p:spTree>
    <p:extLst>
      <p:ext uri="{BB962C8B-B14F-4D97-AF65-F5344CB8AC3E}">
        <p14:creationId xmlns:p14="http://schemas.microsoft.com/office/powerpoint/2010/main" val="390803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makes the 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41754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1, 2, 3, 4, 5, 6, 7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6, 5, 7 ]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(1,2), (1, 3), (2, 3), (3, 4), (3, 5), (4, 7), (5, 6), (5, 7), (6, 5)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[1, 3, 5, 6, 5, 7 ]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[3,5,6], [3,5,7], [5,6,5], [6,5,6], [6,5,7]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[ 1, 3, 5, 6, 5, 6, 5, 7 ]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2, 3, 5, 6, 5, 6 ] [ 1, 2, 3, 5, 6, 5, 6, 5, 7 ] [ 1, 2, 3, 5, 6, 5, 6, 5, 6, 5, 7 ] …</a:t>
            </a: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chemeClr val="tx2"/>
                </a:solidFill>
              </a:rPr>
              <a:t>infinite</a:t>
            </a:r>
            <a:r>
              <a:rPr lang="en-US" dirty="0"/>
              <a:t> 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/>
          </a:p>
          <a:p>
            <a:r>
              <a:rPr lang="en-US" dirty="0"/>
              <a:t>SPC is not satisfactory because the results are </a:t>
            </a:r>
            <a:r>
              <a:rPr lang="en-US" dirty="0">
                <a:solidFill>
                  <a:schemeClr val="tx2"/>
                </a:solidFill>
              </a:rPr>
              <a:t>subjective</a:t>
            </a:r>
            <a:r>
              <a:rPr lang="en-US" dirty="0"/>
              <a:t> and vary with the tester</a:t>
            </a:r>
          </a:p>
          <a:p>
            <a:pPr lvl="1"/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1970s</a:t>
            </a:r>
            <a:r>
              <a:rPr lang="en-US" sz="2000" dirty="0"/>
              <a:t> : Execute cycles once  ([4, 5, 4] in previous example, informal)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1980s</a:t>
            </a:r>
            <a:r>
              <a:rPr lang="en-US" sz="2000" dirty="0"/>
              <a:t> : Execute each loop, exactly once (formalized)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1990s</a:t>
            </a:r>
            <a:r>
              <a:rPr lang="en-US" sz="2000" dirty="0"/>
              <a:t> : Execute loops 0 times, once, more than once (informal description)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2000s</a:t>
            </a:r>
            <a:r>
              <a:rPr lang="en-US" sz="2000" dirty="0"/>
              <a:t> : Prime paths (touring, </a:t>
            </a:r>
            <a:r>
              <a:rPr lang="en-US" sz="2000" dirty="0" err="1"/>
              <a:t>sidetrips</a:t>
            </a:r>
            <a:r>
              <a:rPr lang="en-US" sz="2000" dirty="0"/>
              <a:t>, and detours)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</a:p>
          <a:p>
            <a:pPr lvl="1"/>
            <a:r>
              <a:rPr lang="en-US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[2,4,1,2], [2,4,1,3], [1,3,4,1], [1,2,4,1], [3,4,1,2], [4,1,3,4], [4,1,2,4], [3,4,1,3]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7 : Graph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>
                <a:solidFill>
                  <a:srgbClr val="FFFF00"/>
                </a:solidFill>
                <a:latin typeface="Gill Sans MT" pitchFamily="34" charset="0"/>
              </a:rPr>
              <a:t>not quite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5147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Does Not Subsume EPC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/>
              <a:t>If a node </a:t>
            </a:r>
            <a:r>
              <a:rPr lang="en-US" sz="3200" i="1" kern="0" dirty="0">
                <a:solidFill>
                  <a:schemeClr val="tx2"/>
                </a:solidFill>
              </a:rPr>
              <a:t>n</a:t>
            </a:r>
            <a:r>
              <a:rPr lang="en-US" sz="3200" kern="0" dirty="0"/>
              <a:t> has an edge to itself (</a:t>
            </a:r>
            <a:r>
              <a:rPr lang="en-US" sz="3200" i="1" kern="0" dirty="0"/>
              <a:t>self edge</a:t>
            </a:r>
            <a:r>
              <a:rPr lang="en-US" sz="3200" kern="0" dirty="0"/>
              <a:t>), </a:t>
            </a:r>
            <a:r>
              <a:rPr lang="en-US" sz="3200" kern="0" dirty="0">
                <a:solidFill>
                  <a:schemeClr val="tx2"/>
                </a:solidFill>
              </a:rPr>
              <a:t>EPC</a:t>
            </a:r>
            <a:r>
              <a:rPr lang="en-US" sz="3200" kern="0" dirty="0"/>
              <a:t> requires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and</a:t>
            </a:r>
            <a:r>
              <a:rPr lang="en-US" sz="3200" kern="0" dirty="0">
                <a:solidFill>
                  <a:schemeClr val="tx2"/>
                </a:solidFill>
              </a:rPr>
              <a:t> 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</a:p>
          <a:p>
            <a:pPr marL="342900"/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is not prime</a:t>
            </a:r>
          </a:p>
          <a:p>
            <a:pPr marL="342900"/>
            <a:r>
              <a:rPr lang="en-US" sz="3200" kern="0" dirty="0"/>
              <a:t>Neither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nor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EPC Requirements : 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PPC Requirements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48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/>
              <a:t>The previous example has 38 </a:t>
            </a:r>
            <a:r>
              <a:rPr lang="en-US">
                <a:solidFill>
                  <a:schemeClr val="tx2"/>
                </a:solidFill>
              </a:rPr>
              <a:t>simple</a:t>
            </a:r>
            <a:r>
              <a:rPr lang="en-US"/>
              <a:t> paths</a:t>
            </a:r>
            <a:endParaRPr lang="en-US" i="1"/>
          </a:p>
          <a:p>
            <a:r>
              <a:rPr lang="en-US"/>
              <a:t>Only </a:t>
            </a:r>
            <a:r>
              <a:rPr lang="en-US">
                <a:solidFill>
                  <a:schemeClr val="tx2"/>
                </a:solidFill>
              </a:rPr>
              <a:t>nine</a:t>
            </a:r>
            <a:r>
              <a:rPr lang="en-US"/>
              <a:t> </a:t>
            </a:r>
            <a:r>
              <a:rPr lang="en-US" i="1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infeasible</a:t>
            </a:r>
            <a:r>
              <a:rPr lang="en-US" dirty="0"/>
              <a:t> 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89000" y="5125726"/>
            <a:ext cx="7366000" cy="13388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Round-Trip Path</a:t>
            </a:r>
            <a:r>
              <a:rPr lang="en-US" dirty="0"/>
              <a:t> 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832622"/>
            <a:ext cx="8640762" cy="830997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and DU Paths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650" y="1085850"/>
            <a:ext cx="8867775" cy="5392738"/>
          </a:xfrm>
        </p:spPr>
        <p:txBody>
          <a:bodyPr/>
          <a:lstStyle/>
          <a:p>
            <a:endParaRPr lang="en-US" sz="20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38200"/>
            <a:ext cx="8878888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0" y="2386013"/>
            <a:ext cx="8878888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0650" y="3317875"/>
            <a:ext cx="8878888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0650" y="5173663"/>
            <a:ext cx="8878888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chemeClr val="tx2"/>
                </a:solidFill>
              </a:rPr>
              <a:t>commonly</a:t>
            </a:r>
            <a:r>
              <a:rPr lang="en-US" dirty="0"/>
              <a:t> 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/>
              <a:t>Control flow graphs</a:t>
            </a:r>
          </a:p>
          <a:p>
            <a:pPr lvl="1"/>
            <a:r>
              <a:rPr lang="en-US" dirty="0"/>
              <a:t>Design structure</a:t>
            </a:r>
          </a:p>
          <a:p>
            <a:pPr lvl="1"/>
            <a:r>
              <a:rPr lang="en-US" dirty="0"/>
              <a:t>FSMs and </a:t>
            </a:r>
            <a:r>
              <a:rPr lang="en-US" dirty="0" err="1"/>
              <a:t>statecharts</a:t>
            </a:r>
            <a:endParaRPr lang="en-US" dirty="0"/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chemeClr val="tx2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du-tours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def-clear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Sidetrips</a:t>
            </a:r>
            <a:r>
              <a:rPr lang="en-US" dirty="0"/>
              <a:t> 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dirty="0"/>
              <a:t>Use every def</a:t>
            </a:r>
          </a:p>
          <a:p>
            <a:pPr lvl="1"/>
            <a:r>
              <a:rPr lang="en-US" dirty="0"/>
              <a:t>Get to every use</a:t>
            </a:r>
          </a:p>
          <a:p>
            <a:pPr lvl="1"/>
            <a:r>
              <a:rPr lang="en-US" dirty="0"/>
              <a:t>Follow all du-paths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/>
              <a:t>        Graph Coverage Criteria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Subsumption</a:t>
            </a:r>
            <a:r>
              <a:rPr lang="en-US" dirty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7.1-7.2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Graphs are a very </a:t>
            </a:r>
            <a:r>
              <a:rPr lang="en-US" dirty="0">
                <a:solidFill>
                  <a:schemeClr val="tx2"/>
                </a:solidFill>
              </a:rPr>
              <a:t>powerful abstraction</a:t>
            </a:r>
            <a:r>
              <a:rPr lang="en-US" dirty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various criteria allow lots of </a:t>
            </a:r>
            <a:r>
              <a:rPr lang="en-US" dirty="0">
                <a:solidFill>
                  <a:schemeClr val="tx2"/>
                </a:solidFill>
              </a:rPr>
              <a:t>cost / benefit</a:t>
            </a:r>
            <a:r>
              <a:rPr lang="en-US" dirty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/>
              <a:t>These two sections are entirely at the “</a:t>
            </a:r>
            <a:r>
              <a:rPr lang="en-US" dirty="0">
                <a:solidFill>
                  <a:schemeClr val="tx2"/>
                </a:solidFill>
              </a:rPr>
              <a:t>design abstraction level</a:t>
            </a:r>
            <a:r>
              <a:rPr lang="en-US" dirty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/>
              <a:t>Graphs appear in </a:t>
            </a:r>
            <a:r>
              <a:rPr lang="en-US" dirty="0">
                <a:solidFill>
                  <a:schemeClr val="tx2"/>
                </a:solidFill>
              </a:rPr>
              <a:t>many situations</a:t>
            </a:r>
            <a:r>
              <a:rPr lang="en-US" dirty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 discussed in the rest of 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7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initial 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final nodes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E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, each edge from one node to another</a:t>
            </a:r>
          </a:p>
          <a:p>
            <a:pPr lvl="1"/>
            <a:r>
              <a:rPr lang="en-US" sz="1800" dirty="0"/>
              <a:t>(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,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dirty="0"/>
              <a:t> ),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predecessor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successor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1, 2, 3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8, 9, 10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</a:t>
            </a: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(6,2),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(6,10), (7,10) (9,6)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4122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</a:t>
            </a:r>
            <a:r>
              <a:rPr lang="en-US" dirty="0"/>
              <a:t> 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 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chemeClr val="tx2"/>
                </a:solidFill>
              </a:rPr>
              <a:t>Subpath</a:t>
            </a:r>
            <a:r>
              <a:rPr lang="en-US" dirty="0"/>
              <a:t> 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676977" y="408046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Test Path</a:t>
            </a:r>
            <a:r>
              <a:rPr lang="en-US" dirty="0"/>
              <a:t> : A path that starts at an initial node and 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2000" dirty="0"/>
              <a:t>Some test paths can be executed by many tests</a:t>
            </a:r>
          </a:p>
          <a:p>
            <a:pPr lvl="1"/>
            <a:r>
              <a:rPr lang="en-US" sz="2000" dirty="0"/>
              <a:t>Some test paths cannot be executed by any tests</a:t>
            </a:r>
          </a:p>
          <a:p>
            <a:r>
              <a:rPr lang="en-US" dirty="0">
                <a:solidFill>
                  <a:schemeClr val="tx2"/>
                </a:solidFill>
              </a:rPr>
              <a:t>SESE graphs</a:t>
            </a:r>
            <a:r>
              <a:rPr lang="en-US" dirty="0"/>
              <a:t> : All  test paths start at a single node and end at another node</a:t>
            </a:r>
          </a:p>
          <a:p>
            <a:pPr lvl="1"/>
            <a:r>
              <a:rPr lang="en-US" sz="2000" dirty="0"/>
              <a:t>Single-entry, single-exit</a:t>
            </a:r>
          </a:p>
          <a:p>
            <a:pPr lvl="1"/>
            <a:r>
              <a:rPr lang="en-US" sz="2000" dirty="0"/>
              <a:t>N0 and </a:t>
            </a:r>
            <a:r>
              <a:rPr lang="en-US" sz="2000" dirty="0" err="1"/>
              <a:t>Nf</a:t>
            </a:r>
            <a:r>
              <a:rPr lang="en-US" sz="20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Visit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chemeClr val="tx2"/>
                </a:solidFill>
              </a:rPr>
              <a:t>Tour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04698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Path [ 1, 2, 4, 5, 7 ]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1, 2, 4, 5, 7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(1, 2),   (2, 4),   (4, 5),  (5, 7)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[1, 2, 4],   [2, 4, 5],   [4, 5, 7],   [1, 2, 4, 5],   [2, 4, 5, 7],  [1, 2, 4, 5, 7]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 (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set of test paths executed by the set of tests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chemeClr val="tx2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pPr lvl="1"/>
            <a:r>
              <a:rPr lang="en-US" dirty="0"/>
              <a:t>Complete execution from a start node to an final node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chemeClr val="tx2"/>
                </a:solidFill>
              </a:rPr>
              <a:t>reached</a:t>
            </a:r>
            <a:r>
              <a:rPr lang="en-US" dirty="0"/>
              <a:t> 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Semantic</a:t>
            </a:r>
            <a:r>
              <a:rPr lang="en-US" i="1" dirty="0"/>
              <a:t> 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This distinction will become important in section 7.3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1916</TotalTime>
  <Pages>49</Pages>
  <Words>4251</Words>
  <Application>Microsoft Office PowerPoint</Application>
  <PresentationFormat>On-screen Show (4:3)</PresentationFormat>
  <Paragraphs>620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Comic Sans MS</vt:lpstr>
      <vt:lpstr>Gill Sans MT</vt:lpstr>
      <vt:lpstr>Times New Roman</vt:lpstr>
      <vt:lpstr>Verdana</vt:lpstr>
      <vt:lpstr>Wingdings</vt:lpstr>
      <vt:lpstr>intro</vt:lpstr>
      <vt:lpstr>Introduction to Software Testing (2nd edition) Chapter 7.1, 7.2  Overview Graph Coverage Criteria</vt:lpstr>
      <vt:lpstr>Ch. 7 : Graph Coverage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Sidetrips and Detours Example</vt:lpstr>
      <vt:lpstr>Infeasible Test Requirements</vt:lpstr>
      <vt:lpstr>Simple &amp; Prime Path Example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  <vt:lpstr>Summary 7.1-7.2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ahmed tarek</cp:lastModifiedBy>
  <cp:revision>232</cp:revision>
  <cp:lastPrinted>2013-09-24T13:18:52Z</cp:lastPrinted>
  <dcterms:created xsi:type="dcterms:W3CDTF">1996-06-15T03:21:08Z</dcterms:created>
  <dcterms:modified xsi:type="dcterms:W3CDTF">2023-05-27T14:43:03Z</dcterms:modified>
</cp:coreProperties>
</file>