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5" r:id="rId2"/>
    <p:sldMasterId id="2147483687" r:id="rId3"/>
  </p:sldMasterIdLst>
  <p:notesMasterIdLst>
    <p:notesMasterId r:id="rId46"/>
  </p:notesMasterIdLst>
  <p:handoutMasterIdLst>
    <p:handoutMasterId r:id="rId47"/>
  </p:handoutMasterIdLst>
  <p:sldIdLst>
    <p:sldId id="351" r:id="rId4"/>
    <p:sldId id="352" r:id="rId5"/>
    <p:sldId id="309" r:id="rId6"/>
    <p:sldId id="310" r:id="rId7"/>
    <p:sldId id="348" r:id="rId8"/>
    <p:sldId id="311" r:id="rId9"/>
    <p:sldId id="312" r:id="rId10"/>
    <p:sldId id="313" r:id="rId11"/>
    <p:sldId id="346" r:id="rId12"/>
    <p:sldId id="314" r:id="rId13"/>
    <p:sldId id="315" r:id="rId14"/>
    <p:sldId id="350" r:id="rId15"/>
    <p:sldId id="318" r:id="rId16"/>
    <p:sldId id="319" r:id="rId17"/>
    <p:sldId id="270" r:id="rId18"/>
    <p:sldId id="320" r:id="rId19"/>
    <p:sldId id="321" r:id="rId20"/>
    <p:sldId id="322" r:id="rId21"/>
    <p:sldId id="323" r:id="rId22"/>
    <p:sldId id="324" r:id="rId23"/>
    <p:sldId id="325" r:id="rId24"/>
    <p:sldId id="326" r:id="rId25"/>
    <p:sldId id="353" r:id="rId26"/>
    <p:sldId id="349" r:id="rId27"/>
    <p:sldId id="347" r:id="rId28"/>
    <p:sldId id="328" r:id="rId29"/>
    <p:sldId id="329" r:id="rId30"/>
    <p:sldId id="330" r:id="rId31"/>
    <p:sldId id="331" r:id="rId32"/>
    <p:sldId id="343" r:id="rId33"/>
    <p:sldId id="332" r:id="rId34"/>
    <p:sldId id="333" r:id="rId35"/>
    <p:sldId id="334" r:id="rId36"/>
    <p:sldId id="335" r:id="rId37"/>
    <p:sldId id="342" r:id="rId38"/>
    <p:sldId id="336" r:id="rId39"/>
    <p:sldId id="337" r:id="rId40"/>
    <p:sldId id="338" r:id="rId41"/>
    <p:sldId id="339" r:id="rId42"/>
    <p:sldId id="300" r:id="rId43"/>
    <p:sldId id="354" r:id="rId44"/>
    <p:sldId id="34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2585" autoAdjust="0"/>
  </p:normalViewPr>
  <p:slideViewPr>
    <p:cSldViewPr>
      <p:cViewPr varScale="1">
        <p:scale>
          <a:sx n="60" d="100"/>
          <a:sy n="60" d="100"/>
        </p:scale>
        <p:origin x="-456" y="-78"/>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828"/>
    </p:cViewPr>
  </p:sorterViewPr>
  <p:notesViewPr>
    <p:cSldViewPr>
      <p:cViewPr varScale="1">
        <p:scale>
          <a:sx n="57" d="100"/>
          <a:sy n="57" d="100"/>
        </p:scale>
        <p:origin x="283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en-US"/>
          </a:p>
        </p:txBody>
      </p:sp>
      <p:sp>
        <p:nvSpPr>
          <p:cNvPr id="3" name="Date Placeholder 2"/>
          <p:cNvSpPr>
            <a:spLocks noGrp="1"/>
          </p:cNvSpPr>
          <p:nvPr>
            <p:ph type="dt" sz="quarter" idx="1"/>
          </p:nvPr>
        </p:nvSpPr>
        <p:spPr>
          <a:xfrm>
            <a:off x="1588" y="0"/>
            <a:ext cx="2971800" cy="458788"/>
          </a:xfrm>
          <a:prstGeom prst="rect">
            <a:avLst/>
          </a:prstGeom>
        </p:spPr>
        <p:txBody>
          <a:bodyPr vert="horz" lIns="91440" tIns="45720" rIns="91440" bIns="45720" rtlCol="1"/>
          <a:lstStyle>
            <a:lvl1pPr algn="l">
              <a:defRPr sz="1200"/>
            </a:lvl1pPr>
          </a:lstStyle>
          <a:p>
            <a:fld id="{763C871B-4E70-42B1-9F34-24DFE463DCE3}" type="datetime1">
              <a:rPr lang="en-US" smtClean="0"/>
              <a:pPr/>
              <a:t>10-Jul-17</a:t>
            </a:fld>
            <a:endParaRPr lang="en-US"/>
          </a:p>
        </p:txBody>
      </p:sp>
      <p:sp>
        <p:nvSpPr>
          <p:cNvPr id="4" name="Footer Placeholder 3"/>
          <p:cNvSpPr>
            <a:spLocks noGrp="1"/>
          </p:cNvSpPr>
          <p:nvPr>
            <p:ph type="ftr" sz="quarter" idx="2"/>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en-US"/>
          </a:p>
        </p:txBody>
      </p:sp>
      <p:sp>
        <p:nvSpPr>
          <p:cNvPr id="5" name="Slide Number Placeholder 4"/>
          <p:cNvSpPr>
            <a:spLocks noGrp="1"/>
          </p:cNvSpPr>
          <p:nvPr>
            <p:ph type="sldNum" sz="quarter" idx="3"/>
          </p:nvPr>
        </p:nvSpPr>
        <p:spPr>
          <a:xfrm>
            <a:off x="1588" y="8685213"/>
            <a:ext cx="2971800" cy="458787"/>
          </a:xfrm>
          <a:prstGeom prst="rect">
            <a:avLst/>
          </a:prstGeom>
        </p:spPr>
        <p:txBody>
          <a:bodyPr vert="horz" lIns="91440" tIns="45720" rIns="91440" bIns="45720" rtlCol="1" anchor="b"/>
          <a:lstStyle>
            <a:lvl1pPr algn="l">
              <a:defRPr sz="1200"/>
            </a:lvl1pPr>
          </a:lstStyle>
          <a:p>
            <a:fld id="{369E7E15-1ED6-4AAA-919C-5A24B8E15060}" type="slidenum">
              <a:rPr lang="en-US" smtClean="0"/>
              <a:pPr/>
              <a:t>‹#›</a:t>
            </a:fld>
            <a:endParaRPr lang="en-US"/>
          </a:p>
        </p:txBody>
      </p:sp>
    </p:spTree>
    <p:extLst>
      <p:ext uri="{BB962C8B-B14F-4D97-AF65-F5344CB8AC3E}">
        <p14:creationId xmlns="" xmlns:p14="http://schemas.microsoft.com/office/powerpoint/2010/main" val="356493112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7CF413-060F-475C-9302-3E0322839EB7}" type="datetime1">
              <a:rPr lang="en-US" smtClean="0"/>
              <a:pPr/>
              <a:t>10-Jul-17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8E8950-EC20-40F4-9BCD-949BF9011D3A}" type="slidenum">
              <a:rPr lang="en-US" smtClean="0"/>
              <a:pPr/>
              <a:t>‹#›</a:t>
            </a:fld>
            <a:endParaRPr lang="en-US"/>
          </a:p>
        </p:txBody>
      </p:sp>
    </p:spTree>
    <p:extLst>
      <p:ext uri="{BB962C8B-B14F-4D97-AF65-F5344CB8AC3E}">
        <p14:creationId xmlns="" xmlns:p14="http://schemas.microsoft.com/office/powerpoint/2010/main" val="410289646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FB8E8950-EC20-40F4-9BCD-949BF9011D3A}" type="slidenum">
              <a:rPr lang="en-US" smtClean="0"/>
              <a:pPr/>
              <a:t>1</a:t>
            </a:fld>
            <a:endParaRPr lang="en-US"/>
          </a:p>
        </p:txBody>
      </p:sp>
    </p:spTree>
    <p:extLst>
      <p:ext uri="{BB962C8B-B14F-4D97-AF65-F5344CB8AC3E}">
        <p14:creationId xmlns="" xmlns:p14="http://schemas.microsoft.com/office/powerpoint/2010/main" val="2656727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EG" dirty="0"/>
              <a:t>في ال </a:t>
            </a:r>
            <a:r>
              <a:rPr lang="en-US" dirty="0"/>
              <a:t>brushed dc motor </a:t>
            </a:r>
            <a:r>
              <a:rPr lang="ar-EG" dirty="0"/>
              <a:t>بيكون ال </a:t>
            </a:r>
            <a:r>
              <a:rPr lang="en-US" dirty="0"/>
              <a:t>rotor </a:t>
            </a:r>
            <a:r>
              <a:rPr lang="ar-EG" dirty="0"/>
              <a:t>او الجزء الي بيلف هو ال </a:t>
            </a:r>
            <a:r>
              <a:rPr lang="en-US" dirty="0"/>
              <a:t>coil </a:t>
            </a:r>
            <a:r>
              <a:rPr lang="ar-EG" dirty="0"/>
              <a:t>الي مارر فيه التيار من البطارية اما الجزء الثابت او ال </a:t>
            </a:r>
            <a:r>
              <a:rPr lang="en-US" dirty="0"/>
              <a:t>stator </a:t>
            </a:r>
            <a:r>
              <a:rPr lang="ar-EG" dirty="0" smtClean="0"/>
              <a:t> </a:t>
            </a:r>
            <a:r>
              <a:rPr lang="ar-EG" dirty="0"/>
              <a:t>فا بيكون </a:t>
            </a:r>
            <a:r>
              <a:rPr lang="ar-EG" dirty="0" smtClean="0"/>
              <a:t> </a:t>
            </a:r>
            <a:r>
              <a:rPr lang="en-US" dirty="0" smtClean="0"/>
              <a:t>permanent </a:t>
            </a:r>
            <a:r>
              <a:rPr lang="en-US" dirty="0"/>
              <a:t>magnet </a:t>
            </a:r>
            <a:r>
              <a:rPr lang="ar-EG" dirty="0" smtClean="0"/>
              <a:t> العكس </a:t>
            </a:r>
            <a:r>
              <a:rPr lang="ar-EG" dirty="0"/>
              <a:t>بالنسبة لل </a:t>
            </a:r>
            <a:r>
              <a:rPr lang="en-US" dirty="0"/>
              <a:t>brushless </a:t>
            </a:r>
            <a:r>
              <a:rPr lang="ar-EG" dirty="0"/>
              <a:t>الي بيتحرك ال </a:t>
            </a:r>
            <a:r>
              <a:rPr lang="ar-EG" dirty="0" smtClean="0"/>
              <a:t>  </a:t>
            </a:r>
            <a:r>
              <a:rPr lang="en-US" dirty="0" smtClean="0"/>
              <a:t>permanent magnet </a:t>
            </a:r>
            <a:r>
              <a:rPr lang="ar-EG" dirty="0"/>
              <a:t>و الثابت هو ال </a:t>
            </a:r>
            <a:r>
              <a:rPr lang="en-US" dirty="0"/>
              <a:t>coils </a:t>
            </a:r>
          </a:p>
          <a:p>
            <a:pPr algn="r" rtl="1"/>
            <a:r>
              <a:rPr lang="en-US" dirty="0"/>
              <a:t>** </a:t>
            </a:r>
            <a:r>
              <a:rPr lang="ar-EG" dirty="0"/>
              <a:t>مشكلة ال </a:t>
            </a:r>
            <a:r>
              <a:rPr lang="en-US" dirty="0"/>
              <a:t>brushed </a:t>
            </a:r>
            <a:r>
              <a:rPr lang="ar-EG" dirty="0"/>
              <a:t>ان ال </a:t>
            </a:r>
            <a:r>
              <a:rPr lang="en-US" dirty="0"/>
              <a:t>brushes </a:t>
            </a:r>
            <a:r>
              <a:rPr lang="ar-EG" dirty="0"/>
              <a:t>بتتاكل بمرور الوقت نتيجه الاحتحاك بال </a:t>
            </a:r>
            <a:r>
              <a:rPr lang="en-US" dirty="0"/>
              <a:t>split rings </a:t>
            </a:r>
            <a:r>
              <a:rPr lang="ar-EG" dirty="0"/>
              <a:t>و بالتالي بضطر اغيرها فالمفروض منستعملوش في حاجة هنستعملها وقت كبير قدام عشان كده هتحتاج صيانه كتير.</a:t>
            </a:r>
          </a:p>
          <a:p>
            <a:pPr algn="r" rtl="1"/>
            <a:r>
              <a:rPr lang="ar-EG" dirty="0"/>
              <a:t/>
            </a:r>
            <a:br>
              <a:rPr lang="ar-EG" dirty="0"/>
            </a:br>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FB8E8950-EC20-40F4-9BCD-949BF9011D3A}" type="slidenum">
              <a:rPr lang="en-US" smtClean="0"/>
              <a:pPr/>
              <a:t>10</a:t>
            </a:fld>
            <a:endParaRPr lang="en-US"/>
          </a:p>
        </p:txBody>
      </p:sp>
    </p:spTree>
    <p:extLst>
      <p:ext uri="{BB962C8B-B14F-4D97-AF65-F5344CB8AC3E}">
        <p14:creationId xmlns="" xmlns:p14="http://schemas.microsoft.com/office/powerpoint/2010/main" val="4006715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FB8E8950-EC20-40F4-9BCD-949BF9011D3A}" type="slidenum">
              <a:rPr lang="en-US" smtClean="0"/>
              <a:pPr/>
              <a:t>11</a:t>
            </a:fld>
            <a:endParaRPr lang="en-US"/>
          </a:p>
        </p:txBody>
      </p:sp>
    </p:spTree>
    <p:extLst>
      <p:ext uri="{BB962C8B-B14F-4D97-AF65-F5344CB8AC3E}">
        <p14:creationId xmlns="" xmlns:p14="http://schemas.microsoft.com/office/powerpoint/2010/main" val="2787648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EG" dirty="0"/>
              <a:t>زي ماقولنا ان المواتير الي احنا بنستخدمها مش بتشتغل ب 5 فولت بس مع فرض وجود موتور صغير *زي بتوع عرابيات سابق و لاحق مثلا* فا ده حتي مقدرش اوصله بالاردوينو علي طول لان لما اقفل الموتور </a:t>
            </a:r>
            <a:r>
              <a:rPr lang="ar-EG" dirty="0" smtClean="0"/>
              <a:t>*</a:t>
            </a:r>
            <a:r>
              <a:rPr lang="ar-SA" smtClean="0"/>
              <a:t>أي</a:t>
            </a:r>
            <a:r>
              <a:rPr lang="ar-SA" baseline="0" smtClean="0"/>
              <a:t> </a:t>
            </a:r>
            <a:r>
              <a:rPr lang="ar-EG" smtClean="0"/>
              <a:t>ملف </a:t>
            </a:r>
            <a:r>
              <a:rPr lang="en-US" dirty="0"/>
              <a:t>coil </a:t>
            </a:r>
            <a:r>
              <a:rPr lang="ar-EG" dirty="0"/>
              <a:t>يمر فيه تيار بيتكون حواليه مجال مغناطيسي * بيتغير المجال المجال المغناطيسي حوالين السلك و بالتالي بيتولد تيار مستحث </a:t>
            </a:r>
            <a:r>
              <a:rPr lang="en-US" dirty="0"/>
              <a:t>induced current ، </a:t>
            </a:r>
            <a:r>
              <a:rPr lang="ar-EG" dirty="0"/>
              <a:t>التيار ده بيسبب حدوث جهد عاالي (اكبر من ال 5 فولت الي خارجة من الاردوينو) فا بالتالي التيارالمستحث (اتجاهه بيبقي في </a:t>
            </a:r>
            <a:r>
              <a:rPr lang="ar-EG" dirty="0" smtClean="0"/>
              <a:t>نف</a:t>
            </a:r>
            <a:r>
              <a:rPr lang="ar-SA" dirty="0" smtClean="0"/>
              <a:t>س</a:t>
            </a:r>
            <a:r>
              <a:rPr lang="ar-EG" dirty="0" smtClean="0"/>
              <a:t> </a:t>
            </a:r>
            <a:r>
              <a:rPr lang="ar-EG" dirty="0"/>
              <a:t>اتجاه التيار الاصلي) بيبقي عايز يرجع في عكس الاتجاه فا كده هيخش علي </a:t>
            </a:r>
            <a:r>
              <a:rPr lang="en-US" dirty="0"/>
              <a:t>pin </a:t>
            </a:r>
            <a:r>
              <a:rPr lang="ar-EG" dirty="0"/>
              <a:t>الخمسه فولت يحرقه فا بالتالي احنا حطينا دايود متوصل عكسي ( السالب بتاعه بال 5 فولت و الموجب بال </a:t>
            </a:r>
            <a:r>
              <a:rPr lang="en-US" dirty="0"/>
              <a:t>GND ) </a:t>
            </a:r>
            <a:r>
              <a:rPr lang="ar-EG" dirty="0"/>
              <a:t>توصيل </a:t>
            </a:r>
            <a:r>
              <a:rPr lang="en-US" dirty="0"/>
              <a:t>parallel </a:t>
            </a:r>
            <a:r>
              <a:rPr lang="ar-EG" dirty="0"/>
              <a:t>مع الموتور فا كده بدل ما التيار المستحث </a:t>
            </a:r>
            <a:r>
              <a:rPr lang="ar-EG" dirty="0" smtClean="0"/>
              <a:t>يرج</a:t>
            </a:r>
            <a:r>
              <a:rPr lang="ar-SA" dirty="0" smtClean="0"/>
              <a:t>ع</a:t>
            </a:r>
            <a:r>
              <a:rPr lang="ar-EG" dirty="0" smtClean="0"/>
              <a:t>لي عل</a:t>
            </a:r>
            <a:r>
              <a:rPr lang="ar-SA" dirty="0" smtClean="0"/>
              <a:t>ى</a:t>
            </a:r>
            <a:r>
              <a:rPr lang="ar-EG" dirty="0" smtClean="0"/>
              <a:t> </a:t>
            </a:r>
            <a:r>
              <a:rPr lang="en-US" dirty="0"/>
              <a:t>pin </a:t>
            </a:r>
            <a:r>
              <a:rPr lang="ar-EG" dirty="0"/>
              <a:t>فا هو كده هيخشلي عل </a:t>
            </a:r>
            <a:r>
              <a:rPr lang="en-US" dirty="0"/>
              <a:t>diode </a:t>
            </a:r>
            <a:r>
              <a:rPr lang="ar-EG" dirty="0"/>
              <a:t>و يقوم لافف داخل في الموتور و هكذا هيفضل يلف في الدايرة دي لحد ما يختفي خالص نتيجه وجود مقاومة الدايود و مقاومة الموتور.</a:t>
            </a:r>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FB8E8950-EC20-40F4-9BCD-949BF9011D3A}" type="slidenum">
              <a:rPr lang="en-US" smtClean="0"/>
              <a:pPr/>
              <a:t>12</a:t>
            </a:fld>
            <a:endParaRPr lang="en-US"/>
          </a:p>
        </p:txBody>
      </p:sp>
    </p:spTree>
    <p:extLst>
      <p:ext uri="{BB962C8B-B14F-4D97-AF65-F5344CB8AC3E}">
        <p14:creationId xmlns="" xmlns:p14="http://schemas.microsoft.com/office/powerpoint/2010/main" val="2837458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FB8E8950-EC20-40F4-9BCD-949BF9011D3A}" type="slidenum">
              <a:rPr lang="en-US" smtClean="0"/>
              <a:pPr/>
              <a:t>13</a:t>
            </a:fld>
            <a:endParaRPr lang="en-US"/>
          </a:p>
        </p:txBody>
      </p:sp>
    </p:spTree>
    <p:extLst>
      <p:ext uri="{BB962C8B-B14F-4D97-AF65-F5344CB8AC3E}">
        <p14:creationId xmlns="" xmlns:p14="http://schemas.microsoft.com/office/powerpoint/2010/main" val="3694941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FB8E8950-EC20-40F4-9BCD-949BF9011D3A}" type="slidenum">
              <a:rPr lang="en-US" smtClean="0"/>
              <a:pPr/>
              <a:t>14</a:t>
            </a:fld>
            <a:endParaRPr lang="en-US"/>
          </a:p>
        </p:txBody>
      </p:sp>
    </p:spTree>
    <p:extLst>
      <p:ext uri="{BB962C8B-B14F-4D97-AF65-F5344CB8AC3E}">
        <p14:creationId xmlns="" xmlns:p14="http://schemas.microsoft.com/office/powerpoint/2010/main" val="4048837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FB8E8950-EC20-40F4-9BCD-949BF9011D3A}" type="slidenum">
              <a:rPr lang="en-US" smtClean="0"/>
              <a:pPr/>
              <a:t>15</a:t>
            </a:fld>
            <a:endParaRPr lang="en-US"/>
          </a:p>
        </p:txBody>
      </p:sp>
    </p:spTree>
    <p:extLst>
      <p:ext uri="{BB962C8B-B14F-4D97-AF65-F5344CB8AC3E}">
        <p14:creationId xmlns="" xmlns:p14="http://schemas.microsoft.com/office/powerpoint/2010/main" val="2238463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FB8E8950-EC20-40F4-9BCD-949BF9011D3A}" type="slidenum">
              <a:rPr lang="en-US" smtClean="0"/>
              <a:pPr/>
              <a:t>16</a:t>
            </a:fld>
            <a:endParaRPr lang="en-US"/>
          </a:p>
        </p:txBody>
      </p:sp>
    </p:spTree>
    <p:extLst>
      <p:ext uri="{BB962C8B-B14F-4D97-AF65-F5344CB8AC3E}">
        <p14:creationId xmlns="" xmlns:p14="http://schemas.microsoft.com/office/powerpoint/2010/main" val="3711185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EG" dirty="0"/>
              <a:t>الفكرة في ال </a:t>
            </a:r>
            <a:r>
              <a:rPr lang="en-US" dirty="0"/>
              <a:t>servo </a:t>
            </a:r>
            <a:r>
              <a:rPr lang="ar-EG" dirty="0"/>
              <a:t>انه بيقدر يتحرك زوايا بخلاف ال </a:t>
            </a:r>
            <a:r>
              <a:rPr lang="en-US" dirty="0"/>
              <a:t>DC motor</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FB8E8950-EC20-40F4-9BCD-949BF9011D3A}" type="slidenum">
              <a:rPr lang="en-US" smtClean="0"/>
              <a:pPr/>
              <a:t>17</a:t>
            </a:fld>
            <a:endParaRPr lang="en-US"/>
          </a:p>
        </p:txBody>
      </p:sp>
    </p:spTree>
    <p:extLst>
      <p:ext uri="{BB962C8B-B14F-4D97-AF65-F5344CB8AC3E}">
        <p14:creationId xmlns="" xmlns:p14="http://schemas.microsoft.com/office/powerpoint/2010/main" val="26042100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EG" dirty="0"/>
              <a:t>ازاي بيشتغل ال </a:t>
            </a:r>
            <a:r>
              <a:rPr lang="en-US" dirty="0"/>
              <a:t>servo ؟</a:t>
            </a:r>
          </a:p>
          <a:p>
            <a:pPr algn="r" rtl="1"/>
            <a:r>
              <a:rPr lang="ar-EG" dirty="0"/>
              <a:t>اولا انا عايزه منه زوايا مختلفة بين اقل و اكبر قيمه هو يقدر يديهاني فا بالتالي عشان اعمل ده لازم اوصله علي </a:t>
            </a:r>
            <a:r>
              <a:rPr lang="en-US" dirty="0" smtClean="0"/>
              <a:t>PWM </a:t>
            </a:r>
            <a:r>
              <a:rPr lang="en-US" dirty="0"/>
              <a:t>PIN </a:t>
            </a:r>
            <a:r>
              <a:rPr lang="ar-EG" dirty="0"/>
              <a:t>من الاردوينو و بالتالي فانا كده باخد قيم </a:t>
            </a:r>
            <a:r>
              <a:rPr lang="en-US" dirty="0"/>
              <a:t>volt </a:t>
            </a:r>
            <a:r>
              <a:rPr lang="ar-EG" dirty="0"/>
              <a:t>مختلفة ما بين ال 0 , 255 و الي بيقابلها زوايا في ال </a:t>
            </a:r>
            <a:r>
              <a:rPr lang="en-US" dirty="0"/>
              <a:t>servo </a:t>
            </a:r>
            <a:r>
              <a:rPr lang="ar-EG" dirty="0"/>
              <a:t>ما بين 0 و 180 او 0 و 360 حسب نوع ال </a:t>
            </a:r>
            <a:r>
              <a:rPr lang="en-US" dirty="0"/>
              <a:t>servo ، </a:t>
            </a:r>
            <a:r>
              <a:rPr lang="ar-EG" dirty="0"/>
              <a:t>بعدين قيم ال </a:t>
            </a:r>
            <a:r>
              <a:rPr lang="en-US" dirty="0"/>
              <a:t>volt </a:t>
            </a:r>
            <a:r>
              <a:rPr lang="ar-EG" dirty="0"/>
              <a:t>دي بتخشلي علي </a:t>
            </a:r>
            <a:r>
              <a:rPr lang="en-US" dirty="0" smtClean="0"/>
              <a:t>)</a:t>
            </a:r>
            <a:r>
              <a:rPr lang="en-US" dirty="0" err="1" smtClean="0"/>
              <a:t>potetiometer</a:t>
            </a:r>
            <a:r>
              <a:rPr lang="en-US" dirty="0" smtClean="0"/>
              <a:t> </a:t>
            </a:r>
            <a:r>
              <a:rPr lang="ar-EG" dirty="0" smtClean="0"/>
              <a:t>مقاومة </a:t>
            </a:r>
            <a:r>
              <a:rPr lang="ar-EG" dirty="0"/>
              <a:t>متغيرة) ال </a:t>
            </a:r>
            <a:r>
              <a:rPr lang="en-US" dirty="0"/>
              <a:t>servo </a:t>
            </a:r>
            <a:r>
              <a:rPr lang="ar-EG" dirty="0"/>
              <a:t>و بتغيرلي مقاومتها تغير مكافئ لل فولت الي واخده من الاردوينو بعدين المقاومة الجديدة بتاعت ال </a:t>
            </a:r>
            <a:r>
              <a:rPr lang="en-US" dirty="0"/>
              <a:t>potentiometer </a:t>
            </a:r>
            <a:r>
              <a:rPr lang="ar-EG" dirty="0"/>
              <a:t>بتدخل علي ال </a:t>
            </a:r>
            <a:r>
              <a:rPr lang="en-US" dirty="0"/>
              <a:t>control electronics </a:t>
            </a:r>
            <a:r>
              <a:rPr lang="ar-EG" dirty="0"/>
              <a:t>الي بيحولهالي لسرعة معينه يديها لل </a:t>
            </a:r>
            <a:r>
              <a:rPr lang="en-US" dirty="0"/>
              <a:t>dc motor </a:t>
            </a:r>
            <a:r>
              <a:rPr lang="ar-EG" dirty="0"/>
              <a:t>يخيليه يدور بسرعة معينه لوقت معين بحيث يوصلني للزاوية الي انا عايزاها , و بعدين ال </a:t>
            </a:r>
            <a:r>
              <a:rPr lang="en-US" dirty="0"/>
              <a:t>gear box </a:t>
            </a:r>
            <a:r>
              <a:rPr lang="ar-EG" dirty="0"/>
              <a:t>يحولي ال سرعة دي لسرعة اقل و عزم عالي ( ده المطلوب) و كده هيكون ال </a:t>
            </a:r>
            <a:r>
              <a:rPr lang="en-US" dirty="0"/>
              <a:t>servo </a:t>
            </a:r>
            <a:r>
              <a:rPr lang="ar-EG" dirty="0"/>
              <a:t>لف لي زاوية معينه مع امكانية تحميل </a:t>
            </a:r>
            <a:r>
              <a:rPr lang="en-US" dirty="0"/>
              <a:t>load </a:t>
            </a:r>
            <a:r>
              <a:rPr lang="ar-EG" dirty="0"/>
              <a:t>عليه بعكس ال </a:t>
            </a:r>
            <a:r>
              <a:rPr lang="en-US" dirty="0"/>
              <a:t>dc motor ( </a:t>
            </a:r>
            <a:r>
              <a:rPr lang="ar-EG" dirty="0"/>
              <a:t>نتيجه ل </a:t>
            </a:r>
            <a:r>
              <a:rPr lang="en-US" dirty="0"/>
              <a:t>torque </a:t>
            </a:r>
            <a:r>
              <a:rPr lang="ar-EG" dirty="0"/>
              <a:t>ال </a:t>
            </a:r>
            <a:r>
              <a:rPr lang="en-US" dirty="0"/>
              <a:t>servo </a:t>
            </a:r>
            <a:r>
              <a:rPr lang="ar-EG" dirty="0"/>
              <a:t>العالي)</a:t>
            </a:r>
          </a:p>
          <a:p>
            <a:pPr algn="r" rtl="1"/>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FB8E8950-EC20-40F4-9BCD-949BF9011D3A}" type="slidenum">
              <a:rPr lang="en-US" smtClean="0"/>
              <a:pPr/>
              <a:t>18</a:t>
            </a:fld>
            <a:endParaRPr lang="en-US"/>
          </a:p>
        </p:txBody>
      </p:sp>
    </p:spTree>
    <p:extLst>
      <p:ext uri="{BB962C8B-B14F-4D97-AF65-F5344CB8AC3E}">
        <p14:creationId xmlns="" xmlns:p14="http://schemas.microsoft.com/office/powerpoint/2010/main" val="21804167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EG" dirty="0"/>
              <a:t>بالنسبة ان ال </a:t>
            </a:r>
            <a:r>
              <a:rPr lang="en-US" dirty="0"/>
              <a:t>servo </a:t>
            </a:r>
            <a:r>
              <a:rPr lang="ar-EG" dirty="0"/>
              <a:t>عبارة عن </a:t>
            </a:r>
            <a:r>
              <a:rPr lang="en-US" dirty="0"/>
              <a:t>closed loop servomechanism </a:t>
            </a:r>
            <a:r>
              <a:rPr lang="ar-EG" dirty="0"/>
              <a:t>فا ده لانه لو انا مخلياه يلف زاوية كبيرة عن طريق انه يلف كذا زاوية صغيرة ورا بعض (زي الكود بتاعنا ) فا هو بيشوف الزاوية الي </a:t>
            </a:r>
            <a:r>
              <a:rPr lang="ar-EG" dirty="0" smtClean="0"/>
              <a:t>بد</a:t>
            </a:r>
            <a:r>
              <a:rPr lang="ar-SA" dirty="0" smtClean="0"/>
              <a:t>أ</a:t>
            </a:r>
            <a:r>
              <a:rPr lang="ar-EG" dirty="0" smtClean="0"/>
              <a:t>نا </a:t>
            </a:r>
            <a:r>
              <a:rPr lang="ar-EG" dirty="0"/>
              <a:t>منها و الي احنا عايزين نوقف عندها و بعدين </a:t>
            </a:r>
            <a:r>
              <a:rPr lang="ar-EG" dirty="0" smtClean="0"/>
              <a:t>يبد</a:t>
            </a:r>
            <a:r>
              <a:rPr lang="ar-SA" dirty="0" smtClean="0"/>
              <a:t>أ</a:t>
            </a:r>
            <a:r>
              <a:rPr lang="ar-EG" dirty="0" smtClean="0"/>
              <a:t> </a:t>
            </a:r>
            <a:r>
              <a:rPr lang="ar-EG" dirty="0"/>
              <a:t>يتحرك اول زاوية صغيرة بعدين يقارنها بالزاوية النهائية بتاعتنا لو لقااها مش هي هيتحرك كمان نفس الزاوية الصغيرة و هكذا و يفضل كده لحد ما يجي يقارن مرة يلاقي نفسه وصل لزاوية النهائية الي احنا عايزنها فا يبطل يلف</a:t>
            </a:r>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FB8E8950-EC20-40F4-9BCD-949BF9011D3A}" type="slidenum">
              <a:rPr lang="en-US" smtClean="0"/>
              <a:pPr/>
              <a:t>19</a:t>
            </a:fld>
            <a:endParaRPr lang="en-US"/>
          </a:p>
        </p:txBody>
      </p:sp>
    </p:spTree>
    <p:extLst>
      <p:ext uri="{BB962C8B-B14F-4D97-AF65-F5344CB8AC3E}">
        <p14:creationId xmlns="" xmlns:p14="http://schemas.microsoft.com/office/powerpoint/2010/main" val="193786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FB8E8950-EC20-40F4-9BCD-949BF9011D3A}" type="slidenum">
              <a:rPr lang="en-US" smtClean="0"/>
              <a:pPr/>
              <a:t>2</a:t>
            </a:fld>
            <a:endParaRPr lang="en-US"/>
          </a:p>
        </p:txBody>
      </p:sp>
    </p:spTree>
    <p:extLst>
      <p:ext uri="{BB962C8B-B14F-4D97-AF65-F5344CB8AC3E}">
        <p14:creationId xmlns="" xmlns:p14="http://schemas.microsoft.com/office/powerpoint/2010/main" val="38738515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FB8E8950-EC20-40F4-9BCD-949BF9011D3A}" type="slidenum">
              <a:rPr lang="en-US" smtClean="0"/>
              <a:pPr/>
              <a:t>20</a:t>
            </a:fld>
            <a:endParaRPr lang="en-US"/>
          </a:p>
        </p:txBody>
      </p:sp>
    </p:spTree>
    <p:extLst>
      <p:ext uri="{BB962C8B-B14F-4D97-AF65-F5344CB8AC3E}">
        <p14:creationId xmlns="" xmlns:p14="http://schemas.microsoft.com/office/powerpoint/2010/main" val="3374605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FB8E8950-EC20-40F4-9BCD-949BF9011D3A}" type="slidenum">
              <a:rPr lang="en-US" smtClean="0"/>
              <a:pPr/>
              <a:t>21</a:t>
            </a:fld>
            <a:endParaRPr lang="en-US"/>
          </a:p>
        </p:txBody>
      </p:sp>
    </p:spTree>
    <p:extLst>
      <p:ext uri="{BB962C8B-B14F-4D97-AF65-F5344CB8AC3E}">
        <p14:creationId xmlns="" xmlns:p14="http://schemas.microsoft.com/office/powerpoint/2010/main" val="9271420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FB8E8950-EC20-40F4-9BCD-949BF9011D3A}" type="slidenum">
              <a:rPr lang="en-US" smtClean="0"/>
              <a:pPr/>
              <a:t>22</a:t>
            </a:fld>
            <a:endParaRPr lang="en-US"/>
          </a:p>
        </p:txBody>
      </p:sp>
    </p:spTree>
    <p:extLst>
      <p:ext uri="{BB962C8B-B14F-4D97-AF65-F5344CB8AC3E}">
        <p14:creationId xmlns="" xmlns:p14="http://schemas.microsoft.com/office/powerpoint/2010/main" val="39692859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FB8E8950-EC20-40F4-9BCD-949BF9011D3A}" type="slidenum">
              <a:rPr lang="en-US" smtClean="0"/>
              <a:pPr/>
              <a:t>23</a:t>
            </a:fld>
            <a:endParaRPr lang="en-US"/>
          </a:p>
        </p:txBody>
      </p:sp>
    </p:spTree>
    <p:extLst>
      <p:ext uri="{BB962C8B-B14F-4D97-AF65-F5344CB8AC3E}">
        <p14:creationId xmlns="" xmlns:p14="http://schemas.microsoft.com/office/powerpoint/2010/main" val="14764319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FB8E8950-EC20-40F4-9BCD-949BF9011D3A}" type="slidenum">
              <a:rPr lang="en-US" smtClean="0"/>
              <a:pPr/>
              <a:t>24</a:t>
            </a:fld>
            <a:endParaRPr lang="en-US"/>
          </a:p>
        </p:txBody>
      </p:sp>
    </p:spTree>
    <p:extLst>
      <p:ext uri="{BB962C8B-B14F-4D97-AF65-F5344CB8AC3E}">
        <p14:creationId xmlns="" xmlns:p14="http://schemas.microsoft.com/office/powerpoint/2010/main" val="39638653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EG" dirty="0">
                <a:solidFill>
                  <a:srgbClr val="1D2129"/>
                </a:solidFill>
                <a:latin typeface="Helvetica"/>
              </a:rPr>
              <a:t>ال </a:t>
            </a:r>
            <a:r>
              <a:rPr lang="en-US" dirty="0">
                <a:solidFill>
                  <a:srgbClr val="1D2129"/>
                </a:solidFill>
                <a:latin typeface="Helvetica"/>
              </a:rPr>
              <a:t>stepper </a:t>
            </a:r>
            <a:r>
              <a:rPr lang="ar-EG" dirty="0">
                <a:solidFill>
                  <a:srgbClr val="1D2129"/>
                </a:solidFill>
                <a:latin typeface="Helvetica"/>
              </a:rPr>
              <a:t>ميزته عن ال </a:t>
            </a:r>
            <a:r>
              <a:rPr lang="en-US" dirty="0">
                <a:solidFill>
                  <a:srgbClr val="1D2129"/>
                </a:solidFill>
                <a:latin typeface="Helvetica"/>
              </a:rPr>
              <a:t>servo </a:t>
            </a:r>
            <a:r>
              <a:rPr lang="ar-EG" dirty="0">
                <a:solidFill>
                  <a:srgbClr val="1D2129"/>
                </a:solidFill>
                <a:latin typeface="Helvetica"/>
              </a:rPr>
              <a:t>انه بيقدر يتحرك زوايا ادق بكتير عنه يعني لو قلناله يتحرك زاوية 1.5 درجه ال </a:t>
            </a:r>
            <a:r>
              <a:rPr lang="en-US" dirty="0">
                <a:solidFill>
                  <a:srgbClr val="1D2129"/>
                </a:solidFill>
                <a:latin typeface="Helvetica"/>
              </a:rPr>
              <a:t>stepper </a:t>
            </a:r>
            <a:r>
              <a:rPr lang="ar-EG" dirty="0">
                <a:solidFill>
                  <a:srgbClr val="1D2129"/>
                </a:solidFill>
                <a:latin typeface="Helvetica"/>
              </a:rPr>
              <a:t>هيتحركها فعلا لكن ال </a:t>
            </a:r>
            <a:r>
              <a:rPr lang="en-US" dirty="0">
                <a:solidFill>
                  <a:srgbClr val="1D2129"/>
                </a:solidFill>
                <a:latin typeface="Helvetica"/>
              </a:rPr>
              <a:t>servo </a:t>
            </a:r>
            <a:r>
              <a:rPr lang="ar-EG" dirty="0">
                <a:solidFill>
                  <a:srgbClr val="1D2129"/>
                </a:solidFill>
                <a:latin typeface="Helvetica"/>
              </a:rPr>
              <a:t>ميقدرش يفهمها و كمان كل ما قللنا الزاوية </a:t>
            </a:r>
            <a:r>
              <a:rPr lang="ar-EG" dirty="0" smtClean="0">
                <a:solidFill>
                  <a:srgbClr val="1D2129"/>
                </a:solidFill>
                <a:latin typeface="Helvetica"/>
              </a:rPr>
              <a:t>في </a:t>
            </a:r>
            <a:r>
              <a:rPr lang="ar-EG" dirty="0">
                <a:solidFill>
                  <a:srgbClr val="1D2129"/>
                </a:solidFill>
                <a:latin typeface="Helvetica"/>
              </a:rPr>
              <a:t>ال </a:t>
            </a:r>
            <a:r>
              <a:rPr lang="en-US" dirty="0">
                <a:solidFill>
                  <a:srgbClr val="1D2129"/>
                </a:solidFill>
                <a:latin typeface="Helvetica"/>
              </a:rPr>
              <a:t>servo </a:t>
            </a:r>
            <a:r>
              <a:rPr lang="ar-EG" dirty="0">
                <a:solidFill>
                  <a:srgbClr val="1D2129"/>
                </a:solidFill>
                <a:latin typeface="Helvetica"/>
              </a:rPr>
              <a:t>كل ما ال </a:t>
            </a:r>
            <a:r>
              <a:rPr lang="en-US" dirty="0">
                <a:solidFill>
                  <a:srgbClr val="1D2129"/>
                </a:solidFill>
                <a:latin typeface="Helvetica"/>
              </a:rPr>
              <a:t>error </a:t>
            </a:r>
            <a:r>
              <a:rPr lang="ar-EG" dirty="0" smtClean="0">
                <a:solidFill>
                  <a:srgbClr val="1D2129"/>
                </a:solidFill>
                <a:latin typeface="Helvetica"/>
              </a:rPr>
              <a:t>بيزيد.</a:t>
            </a:r>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FB8E8950-EC20-40F4-9BCD-949BF9011D3A}" type="slidenum">
              <a:rPr lang="en-US" smtClean="0"/>
              <a:pPr/>
              <a:t>25</a:t>
            </a:fld>
            <a:endParaRPr lang="en-US"/>
          </a:p>
        </p:txBody>
      </p:sp>
    </p:spTree>
    <p:extLst>
      <p:ext uri="{BB962C8B-B14F-4D97-AF65-F5344CB8AC3E}">
        <p14:creationId xmlns="" xmlns:p14="http://schemas.microsoft.com/office/powerpoint/2010/main" val="8645423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EG" sz="1200" b="0" i="0" kern="1200" dirty="0" smtClean="0">
                <a:solidFill>
                  <a:schemeClr val="tx1"/>
                </a:solidFill>
                <a:effectLst/>
                <a:latin typeface="+mn-lt"/>
                <a:ea typeface="+mn-ea"/>
                <a:cs typeface="+mn-cs"/>
              </a:rPr>
              <a:t>ال </a:t>
            </a:r>
            <a:r>
              <a:rPr lang="en-US" sz="1200" b="0" i="0" kern="1200" dirty="0" smtClean="0">
                <a:solidFill>
                  <a:schemeClr val="tx1"/>
                </a:solidFill>
                <a:effectLst/>
                <a:latin typeface="+mn-lt"/>
                <a:ea typeface="+mn-ea"/>
                <a:cs typeface="+mn-cs"/>
              </a:rPr>
              <a:t>relay </a:t>
            </a:r>
            <a:r>
              <a:rPr lang="ar-EG" sz="1200" b="0" i="0" kern="1200" dirty="0" smtClean="0">
                <a:solidFill>
                  <a:schemeClr val="tx1"/>
                </a:solidFill>
                <a:effectLst/>
                <a:latin typeface="+mn-lt"/>
                <a:ea typeface="+mn-ea"/>
                <a:cs typeface="+mn-cs"/>
              </a:rPr>
              <a:t>هو </a:t>
            </a:r>
            <a:r>
              <a:rPr lang="en-US" sz="1200" b="0" i="0" kern="1200" dirty="0" smtClean="0">
                <a:solidFill>
                  <a:schemeClr val="tx1"/>
                </a:solidFill>
                <a:effectLst/>
                <a:latin typeface="+mn-lt"/>
                <a:ea typeface="+mn-ea"/>
                <a:cs typeface="+mn-cs"/>
              </a:rPr>
              <a:t>magnetic switch </a:t>
            </a:r>
            <a:r>
              <a:rPr lang="ar-EG" sz="1200" b="0" i="0" kern="1200" dirty="0" smtClean="0">
                <a:solidFill>
                  <a:schemeClr val="tx1"/>
                </a:solidFill>
                <a:effectLst/>
                <a:latin typeface="+mn-lt"/>
                <a:ea typeface="+mn-ea"/>
                <a:cs typeface="+mn-cs"/>
              </a:rPr>
              <a:t>لانه بيتأثر بالمجال المغناطيسي </a:t>
            </a:r>
          </a:p>
          <a:p>
            <a:pPr algn="r" rtl="1"/>
            <a:r>
              <a:rPr lang="ar-EG" sz="1200" b="0" i="0" kern="1200" dirty="0" smtClean="0">
                <a:solidFill>
                  <a:schemeClr val="tx1"/>
                </a:solidFill>
                <a:effectLst/>
                <a:latin typeface="+mn-lt"/>
                <a:ea typeface="+mn-ea"/>
                <a:cs typeface="+mn-cs"/>
              </a:rPr>
              <a:t>و هو ليه استخدامات كتيره و بقدر اتحكم عن طريقه ف حاجات بتشتغل علي فولت </a:t>
            </a:r>
            <a:r>
              <a:rPr lang="en-US" sz="1200" b="0" i="0" kern="1200" dirty="0" smtClean="0">
                <a:solidFill>
                  <a:schemeClr val="tx1"/>
                </a:solidFill>
                <a:effectLst/>
                <a:latin typeface="+mn-lt"/>
                <a:ea typeface="+mn-ea"/>
                <a:cs typeface="+mn-cs"/>
              </a:rPr>
              <a:t> </a:t>
            </a:r>
            <a:r>
              <a:rPr lang="ar-EG" sz="1200" b="0" i="0" kern="1200" dirty="0" smtClean="0">
                <a:solidFill>
                  <a:schemeClr val="tx1"/>
                </a:solidFill>
                <a:effectLst/>
                <a:latin typeface="+mn-lt"/>
                <a:ea typeface="+mn-ea"/>
                <a:cs typeface="+mn-cs"/>
              </a:rPr>
              <a:t>عالي</a:t>
            </a:r>
            <a:r>
              <a:rPr lang="ar-EG" sz="1200" b="0" i="0" kern="1200" baseline="0" dirty="0" smtClean="0">
                <a:solidFill>
                  <a:schemeClr val="tx1"/>
                </a:solidFill>
                <a:effectLst/>
                <a:latin typeface="+mn-lt"/>
                <a:ea typeface="+mn-ea"/>
                <a:cs typeface="+mn-cs"/>
              </a:rPr>
              <a:t> </a:t>
            </a:r>
            <a:r>
              <a:rPr lang="ar-EG" sz="1200" b="0" i="0" kern="1200" dirty="0" smtClean="0">
                <a:solidFill>
                  <a:schemeClr val="tx1"/>
                </a:solidFill>
                <a:effectLst/>
                <a:latin typeface="+mn-lt"/>
                <a:ea typeface="+mn-ea"/>
                <a:cs typeface="+mn-cs"/>
              </a:rPr>
              <a:t>ممكن لحد 250 فولت علي حسب نوع ال </a:t>
            </a:r>
            <a:r>
              <a:rPr lang="en-US" sz="1200" b="0" i="0" kern="1200" dirty="0" smtClean="0">
                <a:solidFill>
                  <a:schemeClr val="tx1"/>
                </a:solidFill>
                <a:effectLst/>
                <a:latin typeface="+mn-lt"/>
                <a:ea typeface="+mn-ea"/>
                <a:cs typeface="+mn-cs"/>
              </a:rPr>
              <a:t>relay </a:t>
            </a:r>
          </a:p>
          <a:p>
            <a:pPr algn="r"/>
            <a:endParaRPr lang="en-US" dirty="0" smtClean="0"/>
          </a:p>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FB8E8950-EC20-40F4-9BCD-949BF9011D3A}" type="slidenum">
              <a:rPr lang="en-US" smtClean="0"/>
              <a:pPr/>
              <a:t>26</a:t>
            </a:fld>
            <a:endParaRPr lang="en-US"/>
          </a:p>
        </p:txBody>
      </p:sp>
    </p:spTree>
    <p:extLst>
      <p:ext uri="{BB962C8B-B14F-4D97-AF65-F5344CB8AC3E}">
        <p14:creationId xmlns="" xmlns:p14="http://schemas.microsoft.com/office/powerpoint/2010/main" val="40210640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EG" sz="1200" b="0" i="0" kern="1200" dirty="0" smtClean="0">
                <a:solidFill>
                  <a:schemeClr val="tx1"/>
                </a:solidFill>
                <a:effectLst/>
                <a:latin typeface="+mn-lt"/>
                <a:ea typeface="+mn-ea"/>
                <a:cs typeface="+mn-cs"/>
              </a:rPr>
              <a:t>و ده شكل ال "</a:t>
            </a:r>
            <a:r>
              <a:rPr lang="en-US" sz="1200" b="0" i="0" kern="1200" dirty="0" smtClean="0">
                <a:solidFill>
                  <a:schemeClr val="tx1"/>
                </a:solidFill>
                <a:effectLst/>
                <a:latin typeface="+mn-lt"/>
                <a:ea typeface="+mn-ea"/>
                <a:cs typeface="+mn-cs"/>
              </a:rPr>
              <a:t>relay " </a:t>
            </a:r>
            <a:r>
              <a:rPr lang="ar-EG" sz="1200" b="0" i="0" kern="1200" dirty="0" smtClean="0">
                <a:solidFill>
                  <a:schemeClr val="tx1"/>
                </a:solidFill>
                <a:effectLst/>
                <a:latin typeface="+mn-lt"/>
                <a:ea typeface="+mn-ea"/>
                <a:cs typeface="+mn-cs"/>
              </a:rPr>
              <a:t>من جوه .. هو عباره عن </a:t>
            </a:r>
            <a:r>
              <a:rPr lang="en-US" sz="1200" b="0" i="0" kern="1200" dirty="0" smtClean="0">
                <a:solidFill>
                  <a:schemeClr val="tx1"/>
                </a:solidFill>
                <a:effectLst/>
                <a:latin typeface="+mn-lt"/>
                <a:ea typeface="+mn-ea"/>
                <a:cs typeface="+mn-cs"/>
              </a:rPr>
              <a:t>coil </a:t>
            </a:r>
            <a:r>
              <a:rPr lang="ar-EG" sz="1200" b="0" i="0" kern="1200" dirty="0" smtClean="0">
                <a:solidFill>
                  <a:schemeClr val="tx1"/>
                </a:solidFill>
                <a:effectLst/>
                <a:latin typeface="+mn-lt"/>
                <a:ea typeface="+mn-ea"/>
                <a:cs typeface="+mn-cs"/>
              </a:rPr>
              <a:t>و </a:t>
            </a:r>
            <a:r>
              <a:rPr lang="en-US" sz="1200" b="0" i="0" kern="1200" dirty="0" smtClean="0">
                <a:solidFill>
                  <a:schemeClr val="tx1"/>
                </a:solidFill>
                <a:effectLst/>
                <a:latin typeface="+mn-lt"/>
                <a:ea typeface="+mn-ea"/>
                <a:cs typeface="+mn-cs"/>
              </a:rPr>
              <a:t>metal </a:t>
            </a:r>
            <a:r>
              <a:rPr lang="ar-EG" sz="1200" b="0" i="0" kern="1200" dirty="0" smtClean="0">
                <a:solidFill>
                  <a:schemeClr val="tx1"/>
                </a:solidFill>
                <a:effectLst/>
                <a:latin typeface="+mn-lt"/>
                <a:ea typeface="+mn-ea"/>
                <a:cs typeface="+mn-cs"/>
              </a:rPr>
              <a:t>متوصله بال </a:t>
            </a:r>
            <a:r>
              <a:rPr lang="en-US" sz="1200" b="0" i="0" kern="1200" dirty="0" smtClean="0">
                <a:solidFill>
                  <a:schemeClr val="tx1"/>
                </a:solidFill>
                <a:effectLst/>
                <a:latin typeface="+mn-lt"/>
                <a:ea typeface="+mn-ea"/>
                <a:cs typeface="+mn-cs"/>
              </a:rPr>
              <a:t>common pin </a:t>
            </a:r>
          </a:p>
          <a:p>
            <a:pPr algn="r" rtl="1"/>
            <a:r>
              <a:rPr lang="ar-EG" sz="1200" b="0" i="0" kern="1200" dirty="0" smtClean="0">
                <a:solidFill>
                  <a:schemeClr val="tx1"/>
                </a:solidFill>
                <a:effectLst/>
                <a:latin typeface="+mn-lt"/>
                <a:ea typeface="+mn-ea"/>
                <a:cs typeface="+mn-cs"/>
              </a:rPr>
              <a:t>لما بنوصل طرف من طرفين ال </a:t>
            </a:r>
            <a:r>
              <a:rPr lang="en-US" sz="1200" b="0" i="0" kern="1200" dirty="0" smtClean="0">
                <a:solidFill>
                  <a:schemeClr val="tx1"/>
                </a:solidFill>
                <a:effectLst/>
                <a:latin typeface="+mn-lt"/>
                <a:ea typeface="+mn-ea"/>
                <a:cs typeface="+mn-cs"/>
              </a:rPr>
              <a:t>coil </a:t>
            </a:r>
            <a:r>
              <a:rPr lang="ar-EG" sz="1200" b="0" i="0" kern="1200" dirty="0" smtClean="0">
                <a:solidFill>
                  <a:schemeClr val="tx1"/>
                </a:solidFill>
                <a:effectLst/>
                <a:latin typeface="+mn-lt"/>
                <a:ea typeface="+mn-ea"/>
                <a:cs typeface="+mn-cs"/>
              </a:rPr>
              <a:t>بال</a:t>
            </a:r>
            <a:r>
              <a:rPr lang="en-US" sz="1200" b="0" i="0" kern="1200" dirty="0" smtClean="0">
                <a:solidFill>
                  <a:schemeClr val="tx1"/>
                </a:solidFill>
                <a:effectLst/>
                <a:latin typeface="+mn-lt"/>
                <a:ea typeface="+mn-ea"/>
                <a:cs typeface="+mn-cs"/>
              </a:rPr>
              <a:t>5volt</a:t>
            </a:r>
            <a:r>
              <a:rPr lang="en-US" sz="1200" b="0" i="0" kern="1200" baseline="0" dirty="0" smtClean="0">
                <a:solidFill>
                  <a:schemeClr val="tx1"/>
                </a:solidFill>
                <a:effectLst/>
                <a:latin typeface="+mn-lt"/>
                <a:ea typeface="+mn-ea"/>
                <a:cs typeface="+mn-cs"/>
              </a:rPr>
              <a:t> </a:t>
            </a:r>
            <a:r>
              <a:rPr lang="ar-EG" sz="1200" b="0" i="0" kern="1200" dirty="0" smtClean="0">
                <a:solidFill>
                  <a:schemeClr val="tx1"/>
                </a:solidFill>
                <a:effectLst/>
                <a:latin typeface="+mn-lt"/>
                <a:ea typeface="+mn-ea"/>
                <a:cs typeface="+mn-cs"/>
              </a:rPr>
              <a:t>من الاردوينو و الطرف التاني بال </a:t>
            </a:r>
            <a:r>
              <a:rPr lang="en-US" sz="1200" b="0" i="0" kern="1200" dirty="0" smtClean="0">
                <a:solidFill>
                  <a:schemeClr val="tx1"/>
                </a:solidFill>
                <a:effectLst/>
                <a:latin typeface="+mn-lt"/>
                <a:ea typeface="+mn-ea"/>
                <a:cs typeface="+mn-cs"/>
              </a:rPr>
              <a:t>GND </a:t>
            </a:r>
            <a:r>
              <a:rPr lang="ar-EG" sz="1200" b="0" i="0" kern="1200" dirty="0" smtClean="0">
                <a:solidFill>
                  <a:schemeClr val="tx1"/>
                </a:solidFill>
                <a:effectLst/>
                <a:latin typeface="+mn-lt"/>
                <a:ea typeface="+mn-ea"/>
                <a:cs typeface="+mn-cs"/>
              </a:rPr>
              <a:t>هيمر </a:t>
            </a:r>
            <a:r>
              <a:rPr lang="en-US" sz="1200" b="0" i="0" kern="1200" dirty="0" smtClean="0">
                <a:solidFill>
                  <a:schemeClr val="tx1"/>
                </a:solidFill>
                <a:effectLst/>
                <a:latin typeface="+mn-lt"/>
                <a:ea typeface="+mn-ea"/>
                <a:cs typeface="+mn-cs"/>
              </a:rPr>
              <a:t>current </a:t>
            </a:r>
            <a:r>
              <a:rPr lang="ar-EG" sz="1200" b="0" i="0" kern="1200" dirty="0" smtClean="0">
                <a:solidFill>
                  <a:schemeClr val="tx1"/>
                </a:solidFill>
                <a:effectLst/>
                <a:latin typeface="+mn-lt"/>
                <a:ea typeface="+mn-ea"/>
                <a:cs typeface="+mn-cs"/>
              </a:rPr>
              <a:t>في ال </a:t>
            </a:r>
            <a:r>
              <a:rPr lang="en-US" sz="1200" b="0" i="0" kern="1200" dirty="0" smtClean="0">
                <a:solidFill>
                  <a:schemeClr val="tx1"/>
                </a:solidFill>
                <a:effectLst/>
                <a:latin typeface="+mn-lt"/>
                <a:ea typeface="+mn-ea"/>
                <a:cs typeface="+mn-cs"/>
              </a:rPr>
              <a:t>coil </a:t>
            </a:r>
            <a:r>
              <a:rPr lang="ar-EG" sz="1200" b="0" i="0" kern="1200" dirty="0" smtClean="0">
                <a:solidFill>
                  <a:schemeClr val="tx1"/>
                </a:solidFill>
                <a:effectLst/>
                <a:latin typeface="+mn-lt"/>
                <a:ea typeface="+mn-ea"/>
                <a:cs typeface="+mn-cs"/>
              </a:rPr>
              <a:t>و هيعمل مجال مغناطيسي </a:t>
            </a:r>
            <a:r>
              <a:rPr lang="en-US" sz="1200" b="0" i="0" kern="1200" dirty="0" smtClean="0">
                <a:solidFill>
                  <a:schemeClr val="tx1"/>
                </a:solidFill>
                <a:effectLst/>
                <a:latin typeface="+mn-lt"/>
                <a:ea typeface="+mn-ea"/>
                <a:cs typeface="+mn-cs"/>
              </a:rPr>
              <a:t>magnetic field </a:t>
            </a:r>
            <a:r>
              <a:rPr lang="ar-EG" sz="1200" b="0" i="0" kern="1200" dirty="0" smtClean="0">
                <a:solidFill>
                  <a:schemeClr val="tx1"/>
                </a:solidFill>
                <a:effectLst/>
                <a:latin typeface="+mn-lt"/>
                <a:ea typeface="+mn-ea"/>
                <a:cs typeface="+mn-cs"/>
              </a:rPr>
              <a:t>و هتتشد ال</a:t>
            </a:r>
            <a:r>
              <a:rPr lang="ar-SA" sz="1200" b="0" i="0" kern="1200" dirty="0" smtClean="0">
                <a:solidFill>
                  <a:schemeClr val="tx1"/>
                </a:solidFill>
                <a:effectLst/>
                <a:latin typeface="+mn-lt"/>
                <a:ea typeface="+mn-ea"/>
                <a:cs typeface="+mn-cs"/>
              </a:rPr>
              <a:t>حديدة</a:t>
            </a:r>
            <a:r>
              <a:rPr lang="ar-SA"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metal</a:t>
            </a:r>
            <a:r>
              <a:rPr lang="ar-SA" sz="1200" b="0" i="0" kern="1200" baseline="0" dirty="0" smtClean="0">
                <a:solidFill>
                  <a:schemeClr val="tx1"/>
                </a:solidFill>
                <a:effectLst/>
                <a:latin typeface="+mn-lt"/>
                <a:ea typeface="+mn-ea"/>
                <a:cs typeface="+mn-cs"/>
              </a:rPr>
              <a:t>)</a:t>
            </a:r>
            <a:r>
              <a:rPr lang="ar-EG" sz="1200" b="0" i="0" kern="1200" dirty="0" smtClean="0">
                <a:solidFill>
                  <a:schemeClr val="tx1"/>
                </a:solidFill>
                <a:effectLst/>
                <a:latin typeface="+mn-lt"/>
                <a:ea typeface="+mn-ea"/>
                <a:cs typeface="+mn-cs"/>
              </a:rPr>
              <a:t> للمجال ده و هتنقل من ال </a:t>
            </a:r>
            <a:r>
              <a:rPr lang="en-US" sz="1200" b="0" i="0" kern="1200" dirty="0" smtClean="0">
                <a:solidFill>
                  <a:schemeClr val="tx1"/>
                </a:solidFill>
                <a:effectLst/>
                <a:latin typeface="+mn-lt"/>
                <a:ea typeface="+mn-ea"/>
                <a:cs typeface="+mn-cs"/>
              </a:rPr>
              <a:t>normally closed pin </a:t>
            </a:r>
            <a:r>
              <a:rPr lang="ar-EG" sz="1200" b="0" i="0" kern="1200" dirty="0" smtClean="0">
                <a:solidFill>
                  <a:schemeClr val="tx1"/>
                </a:solidFill>
                <a:effectLst/>
                <a:latin typeface="+mn-lt"/>
                <a:ea typeface="+mn-ea"/>
                <a:cs typeface="+mn-cs"/>
              </a:rPr>
              <a:t>الي ال </a:t>
            </a:r>
            <a:r>
              <a:rPr lang="en-US" sz="1200" b="0" i="0" kern="1200" dirty="0" smtClean="0">
                <a:solidFill>
                  <a:schemeClr val="tx1"/>
                </a:solidFill>
                <a:effectLst/>
                <a:latin typeface="+mn-lt"/>
                <a:ea typeface="+mn-ea"/>
                <a:cs typeface="+mn-cs"/>
              </a:rPr>
              <a:t>normally open pin </a:t>
            </a:r>
            <a:r>
              <a:rPr lang="ar-EG" sz="1200" b="0" i="0" kern="1200" dirty="0" smtClean="0">
                <a:solidFill>
                  <a:schemeClr val="tx1"/>
                </a:solidFill>
                <a:effectLst/>
                <a:latin typeface="+mn-lt"/>
                <a:ea typeface="+mn-ea"/>
                <a:cs typeface="+mn-cs"/>
              </a:rPr>
              <a:t>و اذا كنت موصل ال </a:t>
            </a:r>
            <a:r>
              <a:rPr lang="en-US" sz="1200" b="0" i="0" kern="1200" dirty="0" smtClean="0">
                <a:solidFill>
                  <a:schemeClr val="tx1"/>
                </a:solidFill>
                <a:effectLst/>
                <a:latin typeface="+mn-lt"/>
                <a:ea typeface="+mn-ea"/>
                <a:cs typeface="+mn-cs"/>
              </a:rPr>
              <a:t>normally open pin </a:t>
            </a:r>
            <a:r>
              <a:rPr lang="ar-EG" sz="1200" b="0" i="0" kern="1200" dirty="0" smtClean="0">
                <a:solidFill>
                  <a:schemeClr val="tx1"/>
                </a:solidFill>
                <a:effectLst/>
                <a:latin typeface="+mn-lt"/>
                <a:ea typeface="+mn-ea"/>
                <a:cs typeface="+mn-cs"/>
              </a:rPr>
              <a:t>بدائره كهربيه في الحاله دي هتتقفل الدايره "قفلت السويتش يعني شغلتها "</a:t>
            </a:r>
          </a:p>
          <a:p>
            <a:pPr algn="r" rtl="1"/>
            <a:r>
              <a:rPr lang="ar-EG" sz="1200" b="0" i="0" kern="1200" dirty="0" smtClean="0">
                <a:solidFill>
                  <a:schemeClr val="tx1"/>
                </a:solidFill>
                <a:effectLst/>
                <a:latin typeface="+mn-lt"/>
                <a:ea typeface="+mn-ea"/>
                <a:cs typeface="+mn-cs"/>
              </a:rPr>
              <a:t>ال </a:t>
            </a:r>
            <a:r>
              <a:rPr lang="en-US" sz="1200" b="0" i="0" kern="1200" dirty="0" smtClean="0">
                <a:solidFill>
                  <a:schemeClr val="tx1"/>
                </a:solidFill>
                <a:effectLst/>
                <a:latin typeface="+mn-lt"/>
                <a:ea typeface="+mn-ea"/>
                <a:cs typeface="+mn-cs"/>
              </a:rPr>
              <a:t>normally closed </a:t>
            </a:r>
            <a:r>
              <a:rPr lang="ar-EG" sz="1200" b="0" i="0" kern="1200" dirty="0" smtClean="0">
                <a:solidFill>
                  <a:schemeClr val="tx1"/>
                </a:solidFill>
                <a:effectLst/>
                <a:latin typeface="+mn-lt"/>
                <a:ea typeface="+mn-ea"/>
                <a:cs typeface="+mn-cs"/>
              </a:rPr>
              <a:t>معناها ان ال </a:t>
            </a:r>
            <a:r>
              <a:rPr lang="en-US" sz="1200" b="0" i="0" kern="1200" dirty="0" smtClean="0">
                <a:solidFill>
                  <a:schemeClr val="tx1"/>
                </a:solidFill>
                <a:effectLst/>
                <a:latin typeface="+mn-lt"/>
                <a:ea typeface="+mn-ea"/>
                <a:cs typeface="+mn-cs"/>
              </a:rPr>
              <a:t>metal </a:t>
            </a:r>
            <a:r>
              <a:rPr lang="ar-EG" sz="1200" b="0" i="0" kern="1200" dirty="0" smtClean="0">
                <a:solidFill>
                  <a:schemeClr val="tx1"/>
                </a:solidFill>
                <a:effectLst/>
                <a:latin typeface="+mn-lt"/>
                <a:ea typeface="+mn-ea"/>
                <a:cs typeface="+mn-cs"/>
              </a:rPr>
              <a:t>قبل ما اوصل ال </a:t>
            </a:r>
            <a:r>
              <a:rPr lang="en-US" sz="1200" b="0" i="0" kern="1200" dirty="0" smtClean="0">
                <a:solidFill>
                  <a:schemeClr val="tx1"/>
                </a:solidFill>
                <a:effectLst/>
                <a:latin typeface="+mn-lt"/>
                <a:ea typeface="+mn-ea"/>
                <a:cs typeface="+mn-cs"/>
              </a:rPr>
              <a:t>coil </a:t>
            </a:r>
            <a:r>
              <a:rPr lang="ar-EG" sz="1200" b="0" i="0" kern="1200" dirty="0" smtClean="0">
                <a:solidFill>
                  <a:schemeClr val="tx1"/>
                </a:solidFill>
                <a:effectLst/>
                <a:latin typeface="+mn-lt"/>
                <a:ea typeface="+mn-ea"/>
                <a:cs typeface="+mn-cs"/>
              </a:rPr>
              <a:t>بال 5 فولت بيكون عند ال </a:t>
            </a:r>
            <a:r>
              <a:rPr lang="en-US" sz="1200" b="0" i="0" kern="1200" dirty="0" smtClean="0">
                <a:solidFill>
                  <a:schemeClr val="tx1"/>
                </a:solidFill>
                <a:effectLst/>
                <a:latin typeface="+mn-lt"/>
                <a:ea typeface="+mn-ea"/>
                <a:cs typeface="+mn-cs"/>
              </a:rPr>
              <a:t>pin </a:t>
            </a:r>
            <a:r>
              <a:rPr lang="ar-EG" sz="1200" b="0" i="0" kern="1200" dirty="0" smtClean="0">
                <a:solidFill>
                  <a:schemeClr val="tx1"/>
                </a:solidFill>
                <a:effectLst/>
                <a:latin typeface="+mn-lt"/>
                <a:ea typeface="+mn-ea"/>
                <a:cs typeface="+mn-cs"/>
              </a:rPr>
              <a:t>دي </a:t>
            </a:r>
          </a:p>
          <a:p>
            <a:pPr algn="r" rtl="1"/>
            <a:r>
              <a:rPr lang="ar-EG" sz="1200" b="0" i="0" kern="1200" dirty="0" smtClean="0">
                <a:solidFill>
                  <a:schemeClr val="tx1"/>
                </a:solidFill>
                <a:effectLst/>
                <a:latin typeface="+mn-lt"/>
                <a:ea typeface="+mn-ea"/>
                <a:cs typeface="+mn-cs"/>
              </a:rPr>
              <a:t>ال </a:t>
            </a:r>
            <a:r>
              <a:rPr lang="en-US" sz="1200" b="0" i="0" kern="1200" dirty="0" smtClean="0">
                <a:solidFill>
                  <a:schemeClr val="tx1"/>
                </a:solidFill>
                <a:effectLst/>
                <a:latin typeface="+mn-lt"/>
                <a:ea typeface="+mn-ea"/>
                <a:cs typeface="+mn-cs"/>
              </a:rPr>
              <a:t>normally open </a:t>
            </a:r>
            <a:r>
              <a:rPr lang="ar-EG" sz="1200" b="0" i="0" kern="1200" dirty="0" smtClean="0">
                <a:solidFill>
                  <a:schemeClr val="tx1"/>
                </a:solidFill>
                <a:effectLst/>
                <a:latin typeface="+mn-lt"/>
                <a:ea typeface="+mn-ea"/>
                <a:cs typeface="+mn-cs"/>
              </a:rPr>
              <a:t>معناها ان قبل ما اوصل ال </a:t>
            </a:r>
            <a:r>
              <a:rPr lang="en-US" sz="1200" b="0" i="0" kern="1200" dirty="0" smtClean="0">
                <a:solidFill>
                  <a:schemeClr val="tx1"/>
                </a:solidFill>
                <a:effectLst/>
                <a:latin typeface="+mn-lt"/>
                <a:ea typeface="+mn-ea"/>
                <a:cs typeface="+mn-cs"/>
              </a:rPr>
              <a:t>coil </a:t>
            </a:r>
            <a:r>
              <a:rPr lang="ar-EG" sz="1200" b="0" i="0" kern="1200" dirty="0" smtClean="0">
                <a:solidFill>
                  <a:schemeClr val="tx1"/>
                </a:solidFill>
                <a:effectLst/>
                <a:latin typeface="+mn-lt"/>
                <a:ea typeface="+mn-ea"/>
                <a:cs typeface="+mn-cs"/>
              </a:rPr>
              <a:t>بال 5 فولت ال </a:t>
            </a:r>
            <a:r>
              <a:rPr lang="en-US" sz="1200" b="0" i="0" kern="1200" dirty="0" smtClean="0">
                <a:solidFill>
                  <a:schemeClr val="tx1"/>
                </a:solidFill>
                <a:effectLst/>
                <a:latin typeface="+mn-lt"/>
                <a:ea typeface="+mn-ea"/>
                <a:cs typeface="+mn-cs"/>
              </a:rPr>
              <a:t>metal </a:t>
            </a:r>
            <a:r>
              <a:rPr lang="ar-EG" sz="1200" b="0" i="0" kern="1200" dirty="0" smtClean="0">
                <a:solidFill>
                  <a:schemeClr val="tx1"/>
                </a:solidFill>
                <a:effectLst/>
                <a:latin typeface="+mn-lt"/>
                <a:ea typeface="+mn-ea"/>
                <a:cs typeface="+mn-cs"/>
              </a:rPr>
              <a:t>مبتكونش عند ال </a:t>
            </a:r>
            <a:r>
              <a:rPr lang="en-US" sz="1200" b="0" i="0" kern="1200" dirty="0" smtClean="0">
                <a:solidFill>
                  <a:schemeClr val="tx1"/>
                </a:solidFill>
                <a:effectLst/>
                <a:latin typeface="+mn-lt"/>
                <a:ea typeface="+mn-ea"/>
                <a:cs typeface="+mn-cs"/>
              </a:rPr>
              <a:t>pin </a:t>
            </a:r>
            <a:r>
              <a:rPr lang="ar-EG" sz="1200" b="0" i="0" kern="1200" dirty="0" smtClean="0">
                <a:solidFill>
                  <a:schemeClr val="tx1"/>
                </a:solidFill>
                <a:effectLst/>
                <a:latin typeface="+mn-lt"/>
                <a:ea typeface="+mn-ea"/>
                <a:cs typeface="+mn-cs"/>
              </a:rPr>
              <a:t>دي و ده كله علشان انت تعرف لما توصل الدايره بتاعتك هتوصلها فين بالظبط بانهو </a:t>
            </a:r>
            <a:r>
              <a:rPr lang="en-US" sz="1200" b="0" i="0" kern="1200" dirty="0" smtClean="0">
                <a:solidFill>
                  <a:schemeClr val="tx1"/>
                </a:solidFill>
                <a:effectLst/>
                <a:latin typeface="+mn-lt"/>
                <a:ea typeface="+mn-ea"/>
                <a:cs typeface="+mn-cs"/>
              </a:rPr>
              <a:t>pin </a:t>
            </a:r>
          </a:p>
          <a:p>
            <a:pPr algn="r"/>
            <a:endParaRPr lang="en-US" dirty="0" smtClean="0"/>
          </a:p>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FB8E8950-EC20-40F4-9BCD-949BF9011D3A}" type="slidenum">
              <a:rPr lang="en-US" smtClean="0"/>
              <a:pPr/>
              <a:t>27</a:t>
            </a:fld>
            <a:endParaRPr lang="en-US"/>
          </a:p>
        </p:txBody>
      </p:sp>
    </p:spTree>
    <p:extLst>
      <p:ext uri="{BB962C8B-B14F-4D97-AF65-F5344CB8AC3E}">
        <p14:creationId xmlns="" xmlns:p14="http://schemas.microsoft.com/office/powerpoint/2010/main" val="7949613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EG" sz="1200" b="0" i="0" kern="1200" dirty="0" smtClean="0">
                <a:solidFill>
                  <a:schemeClr val="tx1"/>
                </a:solidFill>
                <a:effectLst/>
                <a:latin typeface="+mn-lt"/>
                <a:ea typeface="+mn-ea"/>
                <a:cs typeface="+mn-cs"/>
              </a:rPr>
              <a:t>ال </a:t>
            </a:r>
            <a:r>
              <a:rPr lang="en-US" sz="1200" b="0" i="0" kern="1200" dirty="0" smtClean="0">
                <a:solidFill>
                  <a:schemeClr val="tx1"/>
                </a:solidFill>
                <a:effectLst/>
                <a:latin typeface="+mn-lt"/>
                <a:ea typeface="+mn-ea"/>
                <a:cs typeface="+mn-cs"/>
              </a:rPr>
              <a:t>H-Bridge </a:t>
            </a:r>
            <a:r>
              <a:rPr lang="ar-EG" sz="1200" b="0" i="0" kern="1200" dirty="0" smtClean="0">
                <a:solidFill>
                  <a:schemeClr val="tx1"/>
                </a:solidFill>
                <a:effectLst/>
                <a:latin typeface="+mn-lt"/>
                <a:ea typeface="+mn-ea"/>
                <a:cs typeface="+mn-cs"/>
              </a:rPr>
              <a:t>بتحكم عن طريقه في سرع</a:t>
            </a:r>
            <a:r>
              <a:rPr lang="ar-SA" sz="1200" b="0" i="0" kern="1200" dirty="0" smtClean="0">
                <a:solidFill>
                  <a:schemeClr val="tx1"/>
                </a:solidFill>
                <a:effectLst/>
                <a:latin typeface="+mn-lt"/>
                <a:ea typeface="+mn-ea"/>
                <a:cs typeface="+mn-cs"/>
              </a:rPr>
              <a:t>ة</a:t>
            </a:r>
            <a:r>
              <a:rPr lang="ar-EG" sz="1200" b="0" i="0" kern="1200" dirty="0" smtClean="0">
                <a:solidFill>
                  <a:schemeClr val="tx1"/>
                </a:solidFill>
                <a:effectLst/>
                <a:latin typeface="+mn-lt"/>
                <a:ea typeface="+mn-ea"/>
                <a:cs typeface="+mn-cs"/>
              </a:rPr>
              <a:t> و اتجاه ال </a:t>
            </a:r>
            <a:r>
              <a:rPr lang="en-US" sz="1200" b="0" i="0" kern="1200" dirty="0" smtClean="0">
                <a:solidFill>
                  <a:schemeClr val="tx1"/>
                </a:solidFill>
                <a:effectLst/>
                <a:latin typeface="+mn-lt"/>
                <a:ea typeface="+mn-ea"/>
                <a:cs typeface="+mn-cs"/>
              </a:rPr>
              <a:t>DC motor </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smtClean="0"/>
          </a:p>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FB8E8950-EC20-40F4-9BCD-949BF9011D3A}" type="slidenum">
              <a:rPr lang="en-US" smtClean="0"/>
              <a:pPr/>
              <a:t>28</a:t>
            </a:fld>
            <a:endParaRPr lang="en-US"/>
          </a:p>
        </p:txBody>
      </p:sp>
    </p:spTree>
    <p:extLst>
      <p:ext uri="{BB962C8B-B14F-4D97-AF65-F5344CB8AC3E}">
        <p14:creationId xmlns="" xmlns:p14="http://schemas.microsoft.com/office/powerpoint/2010/main" val="23614576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EG" dirty="0" smtClean="0"/>
              <a:t> </a:t>
            </a:r>
            <a:r>
              <a:rPr lang="ar-EG" sz="1200" b="0" i="0" kern="1200" dirty="0" smtClean="0">
                <a:solidFill>
                  <a:schemeClr val="tx1"/>
                </a:solidFill>
                <a:effectLst/>
                <a:latin typeface="+mn-lt"/>
                <a:ea typeface="+mn-ea"/>
                <a:cs typeface="+mn-cs"/>
              </a:rPr>
              <a:t>و ده شكل ال</a:t>
            </a:r>
            <a:r>
              <a:rPr lang="en-US" sz="1200" b="0" i="0" kern="1200" dirty="0" smtClean="0">
                <a:solidFill>
                  <a:schemeClr val="tx1"/>
                </a:solidFill>
                <a:effectLst/>
                <a:latin typeface="+mn-lt"/>
                <a:ea typeface="+mn-ea"/>
                <a:cs typeface="+mn-cs"/>
              </a:rPr>
              <a:t>H-Bridge </a:t>
            </a:r>
            <a:r>
              <a:rPr lang="ar-EG" sz="1200" b="0" i="0" kern="1200" dirty="0" smtClean="0">
                <a:solidFill>
                  <a:schemeClr val="tx1"/>
                </a:solidFill>
                <a:effectLst/>
                <a:latin typeface="+mn-lt"/>
                <a:ea typeface="+mn-ea"/>
                <a:cs typeface="+mn-cs"/>
              </a:rPr>
              <a:t>عبار</a:t>
            </a:r>
            <a:r>
              <a:rPr lang="ar-SA" sz="1200" b="0" i="0" kern="1200" dirty="0" smtClean="0">
                <a:solidFill>
                  <a:schemeClr val="tx1"/>
                </a:solidFill>
                <a:effectLst/>
                <a:latin typeface="+mn-lt"/>
                <a:ea typeface="+mn-ea"/>
                <a:cs typeface="+mn-cs"/>
              </a:rPr>
              <a:t>ة</a:t>
            </a:r>
            <a:r>
              <a:rPr lang="ar-EG" sz="1200" b="0" i="0" kern="1200" dirty="0" smtClean="0">
                <a:solidFill>
                  <a:schemeClr val="tx1"/>
                </a:solidFill>
                <a:effectLst/>
                <a:latin typeface="+mn-lt"/>
                <a:ea typeface="+mn-ea"/>
                <a:cs typeface="+mn-cs"/>
              </a:rPr>
              <a:t> عن</a:t>
            </a:r>
            <a:r>
              <a:rPr lang="en-US" sz="1200" b="0" i="0" kern="1200" dirty="0" smtClean="0">
                <a:solidFill>
                  <a:schemeClr val="tx1"/>
                </a:solidFill>
                <a:effectLst/>
                <a:latin typeface="+mn-lt"/>
                <a:ea typeface="+mn-ea"/>
                <a:cs typeface="+mn-cs"/>
              </a:rPr>
              <a:t>4</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switches </a:t>
            </a:r>
            <a:r>
              <a:rPr lang="ar-EG" sz="1200" b="0" i="0" kern="1200" dirty="0" smtClean="0">
                <a:solidFill>
                  <a:schemeClr val="tx1"/>
                </a:solidFill>
                <a:effectLst/>
                <a:latin typeface="+mn-lt"/>
                <a:ea typeface="+mn-ea"/>
                <a:cs typeface="+mn-cs"/>
              </a:rPr>
              <a:t>متوصلين ببعض زي الشكل ده و ناحيه متوصله بال </a:t>
            </a:r>
            <a:r>
              <a:rPr lang="en-US" sz="1200" b="0" i="0" kern="1200" dirty="0" err="1" smtClean="0">
                <a:solidFill>
                  <a:schemeClr val="tx1"/>
                </a:solidFill>
                <a:effectLst/>
                <a:latin typeface="+mn-lt"/>
                <a:ea typeface="+mn-ea"/>
                <a:cs typeface="+mn-cs"/>
              </a:rPr>
              <a:t>vcc</a:t>
            </a:r>
            <a:r>
              <a:rPr lang="en-US" sz="1200" b="0" i="0" kern="1200" dirty="0" smtClean="0">
                <a:solidFill>
                  <a:schemeClr val="tx1"/>
                </a:solidFill>
                <a:effectLst/>
                <a:latin typeface="+mn-lt"/>
                <a:ea typeface="+mn-ea"/>
                <a:cs typeface="+mn-cs"/>
              </a:rPr>
              <a:t> </a:t>
            </a:r>
            <a:r>
              <a:rPr lang="ar-EG" sz="1200" b="0" i="0" kern="1200" dirty="0" smtClean="0">
                <a:solidFill>
                  <a:schemeClr val="tx1"/>
                </a:solidFill>
                <a:effectLst/>
                <a:latin typeface="+mn-lt"/>
                <a:ea typeface="+mn-ea"/>
                <a:cs typeface="+mn-cs"/>
              </a:rPr>
              <a:t>اللي هيشتغل بيها ال </a:t>
            </a:r>
            <a:r>
              <a:rPr lang="en-US" sz="1200" b="0" i="0" kern="1200" dirty="0" smtClean="0">
                <a:solidFill>
                  <a:schemeClr val="tx1"/>
                </a:solidFill>
                <a:effectLst/>
                <a:latin typeface="+mn-lt"/>
                <a:ea typeface="+mn-ea"/>
                <a:cs typeface="+mn-cs"/>
              </a:rPr>
              <a:t>motor </a:t>
            </a:r>
            <a:r>
              <a:rPr lang="ar-EG" sz="1200" b="0" i="0" kern="1200" dirty="0" smtClean="0">
                <a:solidFill>
                  <a:schemeClr val="tx1"/>
                </a:solidFill>
                <a:effectLst/>
                <a:latin typeface="+mn-lt"/>
                <a:ea typeface="+mn-ea"/>
                <a:cs typeface="+mn-cs"/>
              </a:rPr>
              <a:t>و الناحيه التانيه بال </a:t>
            </a:r>
            <a:r>
              <a:rPr lang="en-US" sz="1200" b="0" i="0" kern="1200" dirty="0" smtClean="0">
                <a:solidFill>
                  <a:schemeClr val="tx1"/>
                </a:solidFill>
                <a:effectLst/>
                <a:latin typeface="+mn-lt"/>
                <a:ea typeface="+mn-ea"/>
                <a:cs typeface="+mn-cs"/>
              </a:rPr>
              <a:t>GND</a:t>
            </a:r>
            <a:r>
              <a:rPr lang="ar-EG" sz="1200" b="0" i="0" kern="1200" dirty="0" smtClean="0">
                <a:solidFill>
                  <a:schemeClr val="tx1"/>
                </a:solidFill>
                <a:effectLst/>
                <a:latin typeface="+mn-lt"/>
                <a:ea typeface="+mn-ea"/>
                <a:cs typeface="+mn-cs"/>
              </a:rPr>
              <a:t>..في حاله قفل ال </a:t>
            </a:r>
            <a:r>
              <a:rPr lang="en-US" sz="1200" b="0" i="0" kern="1200" dirty="0" smtClean="0">
                <a:solidFill>
                  <a:schemeClr val="tx1"/>
                </a:solidFill>
                <a:effectLst/>
                <a:latin typeface="+mn-lt"/>
                <a:ea typeface="+mn-ea"/>
                <a:cs typeface="+mn-cs"/>
              </a:rPr>
              <a:t>S1 &amp;S4 </a:t>
            </a:r>
            <a:r>
              <a:rPr lang="ar-EG" sz="1200" b="0" i="0" kern="1200" dirty="0" smtClean="0">
                <a:solidFill>
                  <a:schemeClr val="tx1"/>
                </a:solidFill>
                <a:effectLst/>
                <a:latin typeface="+mn-lt"/>
                <a:ea typeface="+mn-ea"/>
                <a:cs typeface="+mn-cs"/>
              </a:rPr>
              <a:t>و ال </a:t>
            </a:r>
            <a:r>
              <a:rPr lang="en-US" sz="1200" b="0" i="0" kern="1200" dirty="0" smtClean="0">
                <a:solidFill>
                  <a:schemeClr val="tx1"/>
                </a:solidFill>
                <a:effectLst/>
                <a:latin typeface="+mn-lt"/>
                <a:ea typeface="+mn-ea"/>
                <a:cs typeface="+mn-cs"/>
              </a:rPr>
              <a:t>S2&amp;S3 </a:t>
            </a:r>
            <a:r>
              <a:rPr lang="ar-EG" sz="1200" b="0" i="0" kern="1200" dirty="0" smtClean="0">
                <a:solidFill>
                  <a:schemeClr val="tx1"/>
                </a:solidFill>
                <a:effectLst/>
                <a:latin typeface="+mn-lt"/>
                <a:ea typeface="+mn-ea"/>
                <a:cs typeface="+mn-cs"/>
              </a:rPr>
              <a:t>مفتوحين ال </a:t>
            </a:r>
            <a:r>
              <a:rPr lang="en-US" sz="1200" b="0" i="0" kern="1200" dirty="0" smtClean="0">
                <a:solidFill>
                  <a:schemeClr val="tx1"/>
                </a:solidFill>
                <a:effectLst/>
                <a:latin typeface="+mn-lt"/>
                <a:ea typeface="+mn-ea"/>
                <a:cs typeface="+mn-cs"/>
              </a:rPr>
              <a:t>current </a:t>
            </a:r>
            <a:r>
              <a:rPr lang="ar-EG" sz="1200" b="0" i="0" kern="1200" dirty="0" smtClean="0">
                <a:solidFill>
                  <a:schemeClr val="tx1"/>
                </a:solidFill>
                <a:effectLst/>
                <a:latin typeface="+mn-lt"/>
                <a:ea typeface="+mn-ea"/>
                <a:cs typeface="+mn-cs"/>
              </a:rPr>
              <a:t>هيمر في اتجاه معين و ال</a:t>
            </a:r>
            <a:r>
              <a:rPr lang="en-US" sz="1200" b="0" i="0" kern="1200" dirty="0" smtClean="0">
                <a:solidFill>
                  <a:schemeClr val="tx1"/>
                </a:solidFill>
                <a:effectLst/>
                <a:latin typeface="+mn-lt"/>
                <a:ea typeface="+mn-ea"/>
                <a:cs typeface="+mn-cs"/>
              </a:rPr>
              <a:t>motor </a:t>
            </a:r>
            <a:r>
              <a:rPr lang="ar-EG" sz="1200" b="0" i="0" kern="1200" dirty="0" smtClean="0">
                <a:solidFill>
                  <a:schemeClr val="tx1"/>
                </a:solidFill>
                <a:effectLst/>
                <a:latin typeface="+mn-lt"/>
                <a:ea typeface="+mn-ea"/>
                <a:cs typeface="+mn-cs"/>
              </a:rPr>
              <a:t>هيدور في اتجاه عقارب الساعه </a:t>
            </a:r>
          </a:p>
          <a:p>
            <a:pPr algn="r" rtl="1"/>
            <a:r>
              <a:rPr lang="ar-EG" sz="1200" b="0" i="0" kern="1200" dirty="0" smtClean="0">
                <a:solidFill>
                  <a:schemeClr val="tx1"/>
                </a:solidFill>
                <a:effectLst/>
                <a:latin typeface="+mn-lt"/>
                <a:ea typeface="+mn-ea"/>
                <a:cs typeface="+mn-cs"/>
              </a:rPr>
              <a:t>لو عكسنا و قفلنا ال </a:t>
            </a:r>
            <a:r>
              <a:rPr lang="en-US" sz="1200" b="0" i="0" kern="1200" dirty="0" smtClean="0">
                <a:solidFill>
                  <a:schemeClr val="tx1"/>
                </a:solidFill>
                <a:effectLst/>
                <a:latin typeface="+mn-lt"/>
                <a:ea typeface="+mn-ea"/>
                <a:cs typeface="+mn-cs"/>
              </a:rPr>
              <a:t>S2&amp;S3 </a:t>
            </a:r>
            <a:r>
              <a:rPr lang="ar-EG" sz="1200" b="0" i="0" kern="1200" dirty="0" smtClean="0">
                <a:solidFill>
                  <a:schemeClr val="tx1"/>
                </a:solidFill>
                <a:effectLst/>
                <a:latin typeface="+mn-lt"/>
                <a:ea typeface="+mn-ea"/>
                <a:cs typeface="+mn-cs"/>
              </a:rPr>
              <a:t>و ال </a:t>
            </a:r>
            <a:r>
              <a:rPr lang="en-US" sz="1200" b="0" i="0" kern="1200" dirty="0" smtClean="0">
                <a:solidFill>
                  <a:schemeClr val="tx1"/>
                </a:solidFill>
                <a:effectLst/>
                <a:latin typeface="+mn-lt"/>
                <a:ea typeface="+mn-ea"/>
                <a:cs typeface="+mn-cs"/>
              </a:rPr>
              <a:t>S1&amp;S4 </a:t>
            </a:r>
            <a:r>
              <a:rPr lang="ar-EG" sz="1200" b="0" i="0" kern="1200" dirty="0" smtClean="0">
                <a:solidFill>
                  <a:schemeClr val="tx1"/>
                </a:solidFill>
                <a:effectLst/>
                <a:latin typeface="+mn-lt"/>
                <a:ea typeface="+mn-ea"/>
                <a:cs typeface="+mn-cs"/>
              </a:rPr>
              <a:t>مفتوحين ال </a:t>
            </a:r>
            <a:r>
              <a:rPr lang="en-US" sz="1200" b="0" i="0" kern="1200" dirty="0" smtClean="0">
                <a:solidFill>
                  <a:schemeClr val="tx1"/>
                </a:solidFill>
                <a:effectLst/>
                <a:latin typeface="+mn-lt"/>
                <a:ea typeface="+mn-ea"/>
                <a:cs typeface="+mn-cs"/>
              </a:rPr>
              <a:t>current </a:t>
            </a:r>
            <a:r>
              <a:rPr lang="ar-EG" sz="1200" b="0" i="0" kern="1200" dirty="0" smtClean="0">
                <a:solidFill>
                  <a:schemeClr val="tx1"/>
                </a:solidFill>
                <a:effectLst/>
                <a:latin typeface="+mn-lt"/>
                <a:ea typeface="+mn-ea"/>
                <a:cs typeface="+mn-cs"/>
              </a:rPr>
              <a:t>هيمر في الاتجاه التاني و هيدور ال </a:t>
            </a:r>
            <a:r>
              <a:rPr lang="en-US" sz="1200" b="0" i="0" kern="1200" dirty="0" smtClean="0">
                <a:solidFill>
                  <a:schemeClr val="tx1"/>
                </a:solidFill>
                <a:effectLst/>
                <a:latin typeface="+mn-lt"/>
                <a:ea typeface="+mn-ea"/>
                <a:cs typeface="+mn-cs"/>
              </a:rPr>
              <a:t>motor </a:t>
            </a:r>
            <a:r>
              <a:rPr lang="ar-EG" sz="1200" b="0" i="0" kern="1200" dirty="0" smtClean="0">
                <a:solidFill>
                  <a:schemeClr val="tx1"/>
                </a:solidFill>
                <a:effectLst/>
                <a:latin typeface="+mn-lt"/>
                <a:ea typeface="+mn-ea"/>
                <a:cs typeface="+mn-cs"/>
              </a:rPr>
              <a:t>في اتجاه عكس عقارب الساعه </a:t>
            </a:r>
          </a:p>
          <a:p>
            <a:pPr algn="r"/>
            <a:endParaRPr lang="en-US" dirty="0" smtClean="0"/>
          </a:p>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FB8E8950-EC20-40F4-9BCD-949BF9011D3A}" type="slidenum">
              <a:rPr lang="en-US" smtClean="0"/>
              <a:pPr/>
              <a:t>29</a:t>
            </a:fld>
            <a:endParaRPr lang="en-US"/>
          </a:p>
        </p:txBody>
      </p:sp>
    </p:spTree>
    <p:extLst>
      <p:ext uri="{BB962C8B-B14F-4D97-AF65-F5344CB8AC3E}">
        <p14:creationId xmlns="" xmlns:p14="http://schemas.microsoft.com/office/powerpoint/2010/main" val="4094770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8E8950-EC20-40F4-9BCD-949BF9011D3A}" type="slidenum">
              <a:rPr lang="en-US" smtClean="0"/>
              <a:pPr/>
              <a:t>3</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 xmlns:p14="http://schemas.microsoft.com/office/powerpoint/2010/main" val="5665590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EG" sz="1200" b="0" i="0" kern="1200" dirty="0" smtClean="0">
                <a:solidFill>
                  <a:schemeClr val="tx1"/>
                </a:solidFill>
                <a:effectLst/>
                <a:latin typeface="+mn-lt"/>
                <a:ea typeface="+mn-ea"/>
                <a:cs typeface="+mn-cs"/>
              </a:rPr>
              <a:t>هنا فيه 5 </a:t>
            </a:r>
            <a:r>
              <a:rPr lang="en-US" sz="1200" b="0" i="0" kern="1200" dirty="0" smtClean="0">
                <a:solidFill>
                  <a:schemeClr val="tx1"/>
                </a:solidFill>
                <a:effectLst/>
                <a:latin typeface="+mn-lt"/>
                <a:ea typeface="+mn-ea"/>
                <a:cs typeface="+mn-cs"/>
              </a:rPr>
              <a:t>cases </a:t>
            </a:r>
            <a:r>
              <a:rPr lang="ar-EG" sz="1200" b="0" i="0" kern="1200" dirty="0" smtClean="0">
                <a:solidFill>
                  <a:schemeClr val="tx1"/>
                </a:solidFill>
                <a:effectLst/>
                <a:latin typeface="+mn-lt"/>
                <a:ea typeface="+mn-ea"/>
                <a:cs typeface="+mn-cs"/>
              </a:rPr>
              <a:t>ل ال </a:t>
            </a:r>
            <a:r>
              <a:rPr lang="en-US" sz="1200" b="0" i="0" kern="1200" dirty="0" smtClean="0">
                <a:solidFill>
                  <a:schemeClr val="tx1"/>
                </a:solidFill>
                <a:effectLst/>
                <a:latin typeface="+mn-lt"/>
                <a:ea typeface="+mn-ea"/>
                <a:cs typeface="+mn-cs"/>
              </a:rPr>
              <a:t>H-Bridge </a:t>
            </a:r>
          </a:p>
          <a:p>
            <a:pPr algn="r" rtl="1"/>
            <a:r>
              <a:rPr lang="ar-EG" sz="1200" b="0" i="0" kern="1200" dirty="0" smtClean="0">
                <a:solidFill>
                  <a:schemeClr val="tx1"/>
                </a:solidFill>
                <a:effectLst/>
                <a:latin typeface="+mn-lt"/>
                <a:ea typeface="+mn-ea"/>
                <a:cs typeface="+mn-cs"/>
              </a:rPr>
              <a:t>اول </a:t>
            </a:r>
            <a:r>
              <a:rPr lang="en-US" sz="1200" b="0" i="0" kern="1200" dirty="0" smtClean="0">
                <a:solidFill>
                  <a:schemeClr val="tx1"/>
                </a:solidFill>
                <a:effectLst/>
                <a:latin typeface="+mn-lt"/>
                <a:ea typeface="+mn-ea"/>
                <a:cs typeface="+mn-cs"/>
              </a:rPr>
              <a:t>case </a:t>
            </a:r>
            <a:r>
              <a:rPr lang="ar-EG" sz="1200" b="0" i="0" kern="1200" dirty="0" smtClean="0">
                <a:solidFill>
                  <a:schemeClr val="tx1"/>
                </a:solidFill>
                <a:effectLst/>
                <a:latin typeface="+mn-lt"/>
                <a:ea typeface="+mn-ea"/>
                <a:cs typeface="+mn-cs"/>
              </a:rPr>
              <a:t>لما يكون كل ال </a:t>
            </a:r>
            <a:r>
              <a:rPr lang="en-US" sz="1200" b="0" i="0" kern="1200" dirty="0" smtClean="0">
                <a:solidFill>
                  <a:schemeClr val="tx1"/>
                </a:solidFill>
                <a:effectLst/>
                <a:latin typeface="+mn-lt"/>
                <a:ea typeface="+mn-ea"/>
                <a:cs typeface="+mn-cs"/>
              </a:rPr>
              <a:t>switches </a:t>
            </a:r>
            <a:r>
              <a:rPr lang="ar-EG" sz="1200" b="0" i="0" kern="1200" dirty="0" smtClean="0">
                <a:solidFill>
                  <a:schemeClr val="tx1"/>
                </a:solidFill>
                <a:effectLst/>
                <a:latin typeface="+mn-lt"/>
                <a:ea typeface="+mn-ea"/>
                <a:cs typeface="+mn-cs"/>
              </a:rPr>
              <a:t>مقفوله هيكون مفيش اي </a:t>
            </a:r>
            <a:r>
              <a:rPr lang="en-US" sz="1200" b="0" i="0" kern="1200" dirty="0" smtClean="0">
                <a:solidFill>
                  <a:schemeClr val="tx1"/>
                </a:solidFill>
                <a:effectLst/>
                <a:latin typeface="+mn-lt"/>
                <a:ea typeface="+mn-ea"/>
                <a:cs typeface="+mn-cs"/>
              </a:rPr>
              <a:t>power </a:t>
            </a:r>
            <a:r>
              <a:rPr lang="ar-EG" sz="1200" b="0" i="0" kern="1200" dirty="0" smtClean="0">
                <a:solidFill>
                  <a:schemeClr val="tx1"/>
                </a:solidFill>
                <a:effectLst/>
                <a:latin typeface="+mn-lt"/>
                <a:ea typeface="+mn-ea"/>
                <a:cs typeface="+mn-cs"/>
              </a:rPr>
              <a:t>واصله ل ال </a:t>
            </a:r>
            <a:r>
              <a:rPr lang="en-US" sz="1200" b="0" i="0" kern="1200" dirty="0" smtClean="0">
                <a:solidFill>
                  <a:schemeClr val="tx1"/>
                </a:solidFill>
                <a:effectLst/>
                <a:latin typeface="+mn-lt"/>
                <a:ea typeface="+mn-ea"/>
                <a:cs typeface="+mn-cs"/>
              </a:rPr>
              <a:t>motor </a:t>
            </a:r>
            <a:r>
              <a:rPr lang="ar-EG" sz="1200" b="0" i="0" kern="1200" dirty="0" smtClean="0">
                <a:solidFill>
                  <a:schemeClr val="tx1"/>
                </a:solidFill>
                <a:effectLst/>
                <a:latin typeface="+mn-lt"/>
                <a:ea typeface="+mn-ea"/>
                <a:cs typeface="+mn-cs"/>
              </a:rPr>
              <a:t>ف مش هيدور </a:t>
            </a:r>
          </a:p>
          <a:p>
            <a:pPr algn="r" rtl="1"/>
            <a:r>
              <a:rPr lang="ar-EG" sz="1200" b="0" i="0" kern="1200" dirty="0" smtClean="0">
                <a:solidFill>
                  <a:schemeClr val="tx1"/>
                </a:solidFill>
                <a:effectLst/>
                <a:latin typeface="+mn-lt"/>
                <a:ea typeface="+mn-ea"/>
                <a:cs typeface="+mn-cs"/>
              </a:rPr>
              <a:t>تاني </a:t>
            </a:r>
            <a:r>
              <a:rPr lang="en-US" sz="1200" b="0" i="0" kern="1200" dirty="0" smtClean="0">
                <a:solidFill>
                  <a:schemeClr val="tx1"/>
                </a:solidFill>
                <a:effectLst/>
                <a:latin typeface="+mn-lt"/>
                <a:ea typeface="+mn-ea"/>
                <a:cs typeface="+mn-cs"/>
              </a:rPr>
              <a:t>case </a:t>
            </a:r>
            <a:r>
              <a:rPr lang="ar-EG" sz="1200" b="0" i="0" kern="1200" dirty="0" smtClean="0">
                <a:solidFill>
                  <a:schemeClr val="tx1"/>
                </a:solidFill>
                <a:effectLst/>
                <a:latin typeface="+mn-lt"/>
                <a:ea typeface="+mn-ea"/>
                <a:cs typeface="+mn-cs"/>
              </a:rPr>
              <a:t>لما اقفل </a:t>
            </a:r>
            <a:r>
              <a:rPr lang="en-US" sz="1200" b="0" i="0" kern="1200" dirty="0" smtClean="0">
                <a:solidFill>
                  <a:schemeClr val="tx1"/>
                </a:solidFill>
                <a:effectLst/>
                <a:latin typeface="+mn-lt"/>
                <a:ea typeface="+mn-ea"/>
                <a:cs typeface="+mn-cs"/>
              </a:rPr>
              <a:t>S1&amp;S4 </a:t>
            </a:r>
            <a:r>
              <a:rPr lang="ar-EG" sz="1200" b="0" i="0" kern="1200" dirty="0" smtClean="0">
                <a:solidFill>
                  <a:schemeClr val="tx1"/>
                </a:solidFill>
                <a:effectLst/>
                <a:latin typeface="+mn-lt"/>
                <a:ea typeface="+mn-ea"/>
                <a:cs typeface="+mn-cs"/>
              </a:rPr>
              <a:t>و </a:t>
            </a:r>
            <a:r>
              <a:rPr lang="en-US" sz="1200" b="0" i="0" kern="1200" dirty="0" smtClean="0">
                <a:solidFill>
                  <a:schemeClr val="tx1"/>
                </a:solidFill>
                <a:effectLst/>
                <a:latin typeface="+mn-lt"/>
                <a:ea typeface="+mn-ea"/>
                <a:cs typeface="+mn-cs"/>
              </a:rPr>
              <a:t>S2 &amp;s3 </a:t>
            </a:r>
            <a:r>
              <a:rPr lang="ar-EG" sz="1200" b="0" i="0" kern="1200" dirty="0" smtClean="0">
                <a:solidFill>
                  <a:schemeClr val="tx1"/>
                </a:solidFill>
                <a:effectLst/>
                <a:latin typeface="+mn-lt"/>
                <a:ea typeface="+mn-ea"/>
                <a:cs typeface="+mn-cs"/>
              </a:rPr>
              <a:t>مفتوحين هيمر ال </a:t>
            </a:r>
            <a:r>
              <a:rPr lang="en-US" sz="1200" b="0" i="0" kern="1200" dirty="0" smtClean="0">
                <a:solidFill>
                  <a:schemeClr val="tx1"/>
                </a:solidFill>
                <a:effectLst/>
                <a:latin typeface="+mn-lt"/>
                <a:ea typeface="+mn-ea"/>
                <a:cs typeface="+mn-cs"/>
              </a:rPr>
              <a:t>current </a:t>
            </a:r>
            <a:r>
              <a:rPr lang="ar-EG" sz="1200" b="0" i="0" kern="1200" dirty="0" smtClean="0">
                <a:solidFill>
                  <a:schemeClr val="tx1"/>
                </a:solidFill>
                <a:effectLst/>
                <a:latin typeface="+mn-lt"/>
                <a:ea typeface="+mn-ea"/>
                <a:cs typeface="+mn-cs"/>
              </a:rPr>
              <a:t>في اتجاه معين و هيدور الموتور ف اتجاه عقارب الساعه </a:t>
            </a:r>
          </a:p>
          <a:p>
            <a:pPr algn="r" rtl="1"/>
            <a:r>
              <a:rPr lang="ar-EG" sz="1200" b="0" i="0" kern="1200" dirty="0" smtClean="0">
                <a:solidFill>
                  <a:schemeClr val="tx1"/>
                </a:solidFill>
                <a:effectLst/>
                <a:latin typeface="+mn-lt"/>
                <a:ea typeface="+mn-ea"/>
                <a:cs typeface="+mn-cs"/>
              </a:rPr>
              <a:t>ثالث </a:t>
            </a:r>
            <a:r>
              <a:rPr lang="en-US" sz="1200" b="0" i="0" kern="1200" dirty="0" smtClean="0">
                <a:solidFill>
                  <a:schemeClr val="tx1"/>
                </a:solidFill>
                <a:effectLst/>
                <a:latin typeface="+mn-lt"/>
                <a:ea typeface="+mn-ea"/>
                <a:cs typeface="+mn-cs"/>
              </a:rPr>
              <a:t>case </a:t>
            </a:r>
            <a:r>
              <a:rPr lang="ar-EG" sz="1200" b="0" i="0" kern="1200" dirty="0" smtClean="0">
                <a:solidFill>
                  <a:schemeClr val="tx1"/>
                </a:solidFill>
                <a:effectLst/>
                <a:latin typeface="+mn-lt"/>
                <a:ea typeface="+mn-ea"/>
                <a:cs typeface="+mn-cs"/>
              </a:rPr>
              <a:t>لما اقفل </a:t>
            </a:r>
            <a:r>
              <a:rPr lang="en-US" sz="1200" b="0" i="0" kern="1200" dirty="0" smtClean="0">
                <a:solidFill>
                  <a:schemeClr val="tx1"/>
                </a:solidFill>
                <a:effectLst/>
                <a:latin typeface="+mn-lt"/>
                <a:ea typeface="+mn-ea"/>
                <a:cs typeface="+mn-cs"/>
              </a:rPr>
              <a:t>S2&amp;S3 </a:t>
            </a:r>
            <a:r>
              <a:rPr lang="ar-EG" sz="1200" b="0" i="0" kern="1200" dirty="0" smtClean="0">
                <a:solidFill>
                  <a:schemeClr val="tx1"/>
                </a:solidFill>
                <a:effectLst/>
                <a:latin typeface="+mn-lt"/>
                <a:ea typeface="+mn-ea"/>
                <a:cs typeface="+mn-cs"/>
              </a:rPr>
              <a:t>و </a:t>
            </a:r>
            <a:r>
              <a:rPr lang="en-US" sz="1200" b="0" i="0" kern="1200" dirty="0" smtClean="0">
                <a:solidFill>
                  <a:schemeClr val="tx1"/>
                </a:solidFill>
                <a:effectLst/>
                <a:latin typeface="+mn-lt"/>
                <a:ea typeface="+mn-ea"/>
                <a:cs typeface="+mn-cs"/>
              </a:rPr>
              <a:t>S1&amp;S4 </a:t>
            </a:r>
            <a:r>
              <a:rPr lang="ar-EG" sz="1200" b="0" i="0" kern="1200" dirty="0" smtClean="0">
                <a:solidFill>
                  <a:schemeClr val="tx1"/>
                </a:solidFill>
                <a:effectLst/>
                <a:latin typeface="+mn-lt"/>
                <a:ea typeface="+mn-ea"/>
                <a:cs typeface="+mn-cs"/>
              </a:rPr>
              <a:t>مفتوحين هيمر ال </a:t>
            </a:r>
            <a:r>
              <a:rPr lang="en-US" sz="1200" b="0" i="0" kern="1200" dirty="0" smtClean="0">
                <a:solidFill>
                  <a:schemeClr val="tx1"/>
                </a:solidFill>
                <a:effectLst/>
                <a:latin typeface="+mn-lt"/>
                <a:ea typeface="+mn-ea"/>
                <a:cs typeface="+mn-cs"/>
              </a:rPr>
              <a:t>current </a:t>
            </a:r>
            <a:r>
              <a:rPr lang="ar-EG" sz="1200" b="0" i="0" kern="1200" dirty="0" smtClean="0">
                <a:solidFill>
                  <a:schemeClr val="tx1"/>
                </a:solidFill>
                <a:effectLst/>
                <a:latin typeface="+mn-lt"/>
                <a:ea typeface="+mn-ea"/>
                <a:cs typeface="+mn-cs"/>
              </a:rPr>
              <a:t>في اتجاه معين و هيدور الموتور ف اتجاه عكس عقارب الساعه </a:t>
            </a:r>
          </a:p>
          <a:p>
            <a:pPr algn="r" rtl="1"/>
            <a:r>
              <a:rPr lang="ar-EG" sz="1200" b="0" i="0" kern="1200" dirty="0" smtClean="0">
                <a:solidFill>
                  <a:schemeClr val="tx1"/>
                </a:solidFill>
                <a:effectLst/>
                <a:latin typeface="+mn-lt"/>
                <a:ea typeface="+mn-ea"/>
                <a:cs typeface="+mn-cs"/>
              </a:rPr>
              <a:t>رابع </a:t>
            </a:r>
            <a:r>
              <a:rPr lang="en-US" sz="1200" b="0" i="0" kern="1200" dirty="0" smtClean="0">
                <a:solidFill>
                  <a:schemeClr val="tx1"/>
                </a:solidFill>
                <a:effectLst/>
                <a:latin typeface="+mn-lt"/>
                <a:ea typeface="+mn-ea"/>
                <a:cs typeface="+mn-cs"/>
              </a:rPr>
              <a:t>case </a:t>
            </a:r>
            <a:r>
              <a:rPr lang="ar-EG" sz="1200" b="0" i="0" kern="1200" dirty="0" smtClean="0">
                <a:solidFill>
                  <a:schemeClr val="tx1"/>
                </a:solidFill>
                <a:effectLst/>
                <a:latin typeface="+mn-lt"/>
                <a:ea typeface="+mn-ea"/>
                <a:cs typeface="+mn-cs"/>
              </a:rPr>
              <a:t>لما اقفل </a:t>
            </a:r>
            <a:r>
              <a:rPr lang="en-US" sz="1200" b="0" i="0" kern="1200" dirty="0" smtClean="0">
                <a:solidFill>
                  <a:schemeClr val="tx1"/>
                </a:solidFill>
                <a:effectLst/>
                <a:latin typeface="+mn-lt"/>
                <a:ea typeface="+mn-ea"/>
                <a:cs typeface="+mn-cs"/>
              </a:rPr>
              <a:t>S1 &amp;S2 </a:t>
            </a:r>
            <a:r>
              <a:rPr lang="ar-EG" sz="1200" b="0" i="0" kern="1200" dirty="0" smtClean="0">
                <a:solidFill>
                  <a:schemeClr val="tx1"/>
                </a:solidFill>
                <a:effectLst/>
                <a:latin typeface="+mn-lt"/>
                <a:ea typeface="+mn-ea"/>
                <a:cs typeface="+mn-cs"/>
              </a:rPr>
              <a:t>في الحاله دي ال الموتور مش هيدور </a:t>
            </a:r>
          </a:p>
          <a:p>
            <a:pPr algn="r" rtl="1"/>
            <a:r>
              <a:rPr lang="ar-EG" sz="1200" b="0" i="0" kern="1200" dirty="0" smtClean="0">
                <a:solidFill>
                  <a:schemeClr val="tx1"/>
                </a:solidFill>
                <a:effectLst/>
                <a:latin typeface="+mn-lt"/>
                <a:ea typeface="+mn-ea"/>
                <a:cs typeface="+mn-cs"/>
              </a:rPr>
              <a:t>خامس </a:t>
            </a:r>
            <a:r>
              <a:rPr lang="en-US" sz="1200" b="0" i="0" kern="1200" dirty="0" smtClean="0">
                <a:solidFill>
                  <a:schemeClr val="tx1"/>
                </a:solidFill>
                <a:effectLst/>
                <a:latin typeface="+mn-lt"/>
                <a:ea typeface="+mn-ea"/>
                <a:cs typeface="+mn-cs"/>
              </a:rPr>
              <a:t>case </a:t>
            </a:r>
            <a:r>
              <a:rPr lang="ar-EG" sz="1200" b="0" i="0" kern="1200" dirty="0" smtClean="0">
                <a:solidFill>
                  <a:schemeClr val="tx1"/>
                </a:solidFill>
                <a:effectLst/>
                <a:latin typeface="+mn-lt"/>
                <a:ea typeface="+mn-ea"/>
                <a:cs typeface="+mn-cs"/>
              </a:rPr>
              <a:t>لما اقفل </a:t>
            </a:r>
            <a:r>
              <a:rPr lang="en-US" sz="1200" b="0" i="0" kern="1200" dirty="0" smtClean="0">
                <a:solidFill>
                  <a:schemeClr val="tx1"/>
                </a:solidFill>
                <a:effectLst/>
                <a:latin typeface="+mn-lt"/>
                <a:ea typeface="+mn-ea"/>
                <a:cs typeface="+mn-cs"/>
              </a:rPr>
              <a:t>S3 &amp;S4 </a:t>
            </a:r>
            <a:r>
              <a:rPr lang="ar-EG" sz="1200" b="0" i="0" kern="1200" dirty="0" smtClean="0">
                <a:solidFill>
                  <a:schemeClr val="tx1"/>
                </a:solidFill>
                <a:effectLst/>
                <a:latin typeface="+mn-lt"/>
                <a:ea typeface="+mn-ea"/>
                <a:cs typeface="+mn-cs"/>
              </a:rPr>
              <a:t>ال </a:t>
            </a:r>
            <a:r>
              <a:rPr lang="en-US" sz="1200" b="0" i="0" kern="1200" dirty="0" smtClean="0">
                <a:solidFill>
                  <a:schemeClr val="tx1"/>
                </a:solidFill>
                <a:effectLst/>
                <a:latin typeface="+mn-lt"/>
                <a:ea typeface="+mn-ea"/>
                <a:cs typeface="+mn-cs"/>
              </a:rPr>
              <a:t>motor </a:t>
            </a:r>
            <a:r>
              <a:rPr lang="ar-EG" sz="1200" b="0" i="0" kern="1200" dirty="0" smtClean="0">
                <a:solidFill>
                  <a:schemeClr val="tx1"/>
                </a:solidFill>
                <a:effectLst/>
                <a:latin typeface="+mn-lt"/>
                <a:ea typeface="+mn-ea"/>
                <a:cs typeface="+mn-cs"/>
              </a:rPr>
              <a:t>مش هيدور برضو </a:t>
            </a:r>
          </a:p>
          <a:p>
            <a:pPr algn="r"/>
            <a:endParaRPr lang="en-US" dirty="0" smtClean="0"/>
          </a:p>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FB8E8950-EC20-40F4-9BCD-949BF9011D3A}" type="slidenum">
              <a:rPr lang="en-US" smtClean="0"/>
              <a:pPr/>
              <a:t>30</a:t>
            </a:fld>
            <a:endParaRPr lang="en-US"/>
          </a:p>
        </p:txBody>
      </p:sp>
    </p:spTree>
    <p:extLst>
      <p:ext uri="{BB962C8B-B14F-4D97-AF65-F5344CB8AC3E}">
        <p14:creationId xmlns="" xmlns:p14="http://schemas.microsoft.com/office/powerpoint/2010/main" val="13945293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EG" sz="1200" b="0" i="0" kern="1200" dirty="0" smtClean="0">
                <a:solidFill>
                  <a:schemeClr val="tx1"/>
                </a:solidFill>
                <a:effectLst/>
                <a:latin typeface="+mn-lt"/>
                <a:ea typeface="+mn-ea"/>
                <a:cs typeface="+mn-cs"/>
              </a:rPr>
              <a:t>هنا هنبدل ال </a:t>
            </a:r>
            <a:r>
              <a:rPr lang="en-US" sz="1200" b="0" i="0" kern="1200" dirty="0" smtClean="0">
                <a:solidFill>
                  <a:schemeClr val="tx1"/>
                </a:solidFill>
                <a:effectLst/>
                <a:latin typeface="+mn-lt"/>
                <a:ea typeface="+mn-ea"/>
                <a:cs typeface="+mn-cs"/>
              </a:rPr>
              <a:t>switches </a:t>
            </a:r>
            <a:r>
              <a:rPr lang="ar-EG" sz="1200" b="0" i="0" kern="1200" dirty="0" smtClean="0">
                <a:solidFill>
                  <a:schemeClr val="tx1"/>
                </a:solidFill>
                <a:effectLst/>
                <a:latin typeface="+mn-lt"/>
                <a:ea typeface="+mn-ea"/>
                <a:cs typeface="+mn-cs"/>
              </a:rPr>
              <a:t>العاديه بال </a:t>
            </a:r>
            <a:r>
              <a:rPr lang="en-US" sz="1200" b="0" i="0" kern="1200" dirty="0" smtClean="0">
                <a:solidFill>
                  <a:schemeClr val="tx1"/>
                </a:solidFill>
                <a:effectLst/>
                <a:latin typeface="+mn-lt"/>
                <a:ea typeface="+mn-ea"/>
                <a:cs typeface="+mn-cs"/>
              </a:rPr>
              <a:t>relays </a:t>
            </a:r>
            <a:r>
              <a:rPr lang="ar-EG" sz="1200" b="0" i="0" kern="1200" dirty="0" smtClean="0">
                <a:solidFill>
                  <a:schemeClr val="tx1"/>
                </a:solidFill>
                <a:effectLst/>
                <a:latin typeface="+mn-lt"/>
                <a:ea typeface="+mn-ea"/>
                <a:cs typeface="+mn-cs"/>
              </a:rPr>
              <a:t>علشان نقدر نتحكم فيها عن طريق الكود يعني لما اوصل كل </a:t>
            </a:r>
            <a:r>
              <a:rPr lang="en-US" sz="1200" b="0" i="0" kern="1200" dirty="0" smtClean="0">
                <a:solidFill>
                  <a:schemeClr val="tx1"/>
                </a:solidFill>
                <a:effectLst/>
                <a:latin typeface="+mn-lt"/>
                <a:ea typeface="+mn-ea"/>
                <a:cs typeface="+mn-cs"/>
              </a:rPr>
              <a:t>coil </a:t>
            </a:r>
            <a:r>
              <a:rPr lang="ar-EG" sz="1200" b="0" i="0" kern="1200" dirty="0" smtClean="0">
                <a:solidFill>
                  <a:schemeClr val="tx1"/>
                </a:solidFill>
                <a:effectLst/>
                <a:latin typeface="+mn-lt"/>
                <a:ea typeface="+mn-ea"/>
                <a:cs typeface="+mn-cs"/>
              </a:rPr>
              <a:t>من الاربعه اللي موجودين في الصوره ب </a:t>
            </a:r>
            <a:r>
              <a:rPr lang="en-US" sz="1200" b="0" i="0" kern="1200" dirty="0" smtClean="0">
                <a:solidFill>
                  <a:schemeClr val="tx1"/>
                </a:solidFill>
                <a:effectLst/>
                <a:latin typeface="+mn-lt"/>
                <a:ea typeface="+mn-ea"/>
                <a:cs typeface="+mn-cs"/>
              </a:rPr>
              <a:t>digital pin </a:t>
            </a:r>
            <a:r>
              <a:rPr lang="ar-EG" sz="1200" b="0" i="0" kern="1200" dirty="0" smtClean="0">
                <a:solidFill>
                  <a:schemeClr val="tx1"/>
                </a:solidFill>
                <a:effectLst/>
                <a:latin typeface="+mn-lt"/>
                <a:ea typeface="+mn-ea"/>
                <a:cs typeface="+mn-cs"/>
              </a:rPr>
              <a:t>من الاردوينو ساعتها ممكن اقفل ال </a:t>
            </a:r>
            <a:r>
              <a:rPr lang="en-US" sz="1200" b="0" i="0" kern="1200" dirty="0" smtClean="0">
                <a:solidFill>
                  <a:schemeClr val="tx1"/>
                </a:solidFill>
                <a:effectLst/>
                <a:latin typeface="+mn-lt"/>
                <a:ea typeface="+mn-ea"/>
                <a:cs typeface="+mn-cs"/>
              </a:rPr>
              <a:t>relays </a:t>
            </a:r>
            <a:r>
              <a:rPr lang="ar-EG" sz="1200" b="0" i="0" kern="1200" dirty="0" smtClean="0">
                <a:solidFill>
                  <a:schemeClr val="tx1"/>
                </a:solidFill>
                <a:effectLst/>
                <a:latin typeface="+mn-lt"/>
                <a:ea typeface="+mn-ea"/>
                <a:cs typeface="+mn-cs"/>
              </a:rPr>
              <a:t>اللي عاوزاها في الوقت اللي احدده في الكود و اطلع علي ال </a:t>
            </a:r>
            <a:r>
              <a:rPr lang="en-US" sz="1200" b="0" i="0" kern="1200" dirty="0" smtClean="0">
                <a:solidFill>
                  <a:schemeClr val="tx1"/>
                </a:solidFill>
                <a:effectLst/>
                <a:latin typeface="+mn-lt"/>
                <a:ea typeface="+mn-ea"/>
                <a:cs typeface="+mn-cs"/>
              </a:rPr>
              <a:t>pin </a:t>
            </a:r>
            <a:r>
              <a:rPr lang="ar-EG" sz="1200" b="0" i="0" kern="1200" dirty="0" smtClean="0">
                <a:solidFill>
                  <a:schemeClr val="tx1"/>
                </a:solidFill>
                <a:effectLst/>
                <a:latin typeface="+mn-lt"/>
                <a:ea typeface="+mn-ea"/>
                <a:cs typeface="+mn-cs"/>
              </a:rPr>
              <a:t>ال 5فولت ف مش محتاج تغيره بايدك </a:t>
            </a:r>
          </a:p>
          <a:p>
            <a:pPr algn="r"/>
            <a:r>
              <a:rPr lang="ar-EG" sz="1200" b="0" i="0" kern="1200" dirty="0" smtClean="0">
                <a:solidFill>
                  <a:schemeClr val="tx1"/>
                </a:solidFill>
                <a:effectLst/>
                <a:latin typeface="+mn-lt"/>
                <a:ea typeface="+mn-ea"/>
                <a:cs typeface="+mn-cs"/>
              </a:rPr>
              <a:t/>
            </a:r>
            <a:br>
              <a:rPr lang="ar-EG" sz="1200" b="0" i="0" kern="1200" dirty="0" smtClean="0">
                <a:solidFill>
                  <a:schemeClr val="tx1"/>
                </a:solidFill>
                <a:effectLst/>
                <a:latin typeface="+mn-lt"/>
                <a:ea typeface="+mn-ea"/>
                <a:cs typeface="+mn-cs"/>
              </a:rPr>
            </a:br>
            <a:endParaRPr lang="en-US" dirty="0" smtClean="0"/>
          </a:p>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FB8E8950-EC20-40F4-9BCD-949BF9011D3A}" type="slidenum">
              <a:rPr lang="en-US" smtClean="0"/>
              <a:pPr/>
              <a:t>31</a:t>
            </a:fld>
            <a:endParaRPr lang="en-US"/>
          </a:p>
        </p:txBody>
      </p:sp>
    </p:spTree>
    <p:extLst>
      <p:ext uri="{BB962C8B-B14F-4D97-AF65-F5344CB8AC3E}">
        <p14:creationId xmlns="" xmlns:p14="http://schemas.microsoft.com/office/powerpoint/2010/main" val="33455188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EG" sz="1200" b="0" i="0" kern="1200" dirty="0" smtClean="0">
                <a:solidFill>
                  <a:schemeClr val="tx1"/>
                </a:solidFill>
                <a:effectLst/>
                <a:latin typeface="+mn-lt"/>
                <a:ea typeface="+mn-ea"/>
                <a:cs typeface="+mn-cs"/>
              </a:rPr>
              <a:t>احنا ممكن بدل ما نستخدم 4 </a:t>
            </a:r>
            <a:r>
              <a:rPr lang="en-US" sz="1200" b="0" i="0" kern="1200" dirty="0" smtClean="0">
                <a:solidFill>
                  <a:schemeClr val="tx1"/>
                </a:solidFill>
                <a:effectLst/>
                <a:latin typeface="+mn-lt"/>
                <a:ea typeface="+mn-ea"/>
                <a:cs typeface="+mn-cs"/>
              </a:rPr>
              <a:t>relays </a:t>
            </a:r>
            <a:r>
              <a:rPr lang="ar-EG" sz="1200" b="0" i="0" kern="1200" dirty="0" smtClean="0">
                <a:solidFill>
                  <a:schemeClr val="tx1"/>
                </a:solidFill>
                <a:effectLst/>
                <a:latin typeface="+mn-lt"/>
                <a:ea typeface="+mn-ea"/>
                <a:cs typeface="+mn-cs"/>
              </a:rPr>
              <a:t>علشان اتحكم في اتجاه </a:t>
            </a:r>
            <a:r>
              <a:rPr lang="en-US" sz="1200" b="0" i="0" kern="1200" dirty="0" smtClean="0">
                <a:solidFill>
                  <a:schemeClr val="tx1"/>
                </a:solidFill>
                <a:effectLst/>
                <a:latin typeface="+mn-lt"/>
                <a:ea typeface="+mn-ea"/>
                <a:cs typeface="+mn-cs"/>
              </a:rPr>
              <a:t>motor </a:t>
            </a:r>
            <a:r>
              <a:rPr lang="ar-EG" sz="1200" b="0" i="0" kern="1200" dirty="0" smtClean="0">
                <a:solidFill>
                  <a:schemeClr val="tx1"/>
                </a:solidFill>
                <a:effectLst/>
                <a:latin typeface="+mn-lt"/>
                <a:ea typeface="+mn-ea"/>
                <a:cs typeface="+mn-cs"/>
              </a:rPr>
              <a:t>واحد نستخدم 2 </a:t>
            </a:r>
            <a:r>
              <a:rPr lang="en-US" sz="1200" b="0" i="0" kern="1200" dirty="0" smtClean="0">
                <a:solidFill>
                  <a:schemeClr val="tx1"/>
                </a:solidFill>
                <a:effectLst/>
                <a:latin typeface="+mn-lt"/>
                <a:ea typeface="+mn-ea"/>
                <a:cs typeface="+mn-cs"/>
              </a:rPr>
              <a:t>relays </a:t>
            </a:r>
            <a:r>
              <a:rPr lang="ar-EG" sz="1200" b="0" i="0" kern="1200" dirty="0" smtClean="0">
                <a:solidFill>
                  <a:schemeClr val="tx1"/>
                </a:solidFill>
                <a:effectLst/>
                <a:latin typeface="+mn-lt"/>
                <a:ea typeface="+mn-ea"/>
                <a:cs typeface="+mn-cs"/>
              </a:rPr>
              <a:t>بس .. في البدايه هنوصل ال </a:t>
            </a:r>
            <a:r>
              <a:rPr lang="en-US" sz="1200" b="0" i="0" kern="1200" dirty="0" smtClean="0">
                <a:solidFill>
                  <a:schemeClr val="tx1"/>
                </a:solidFill>
                <a:effectLst/>
                <a:latin typeface="+mn-lt"/>
                <a:ea typeface="+mn-ea"/>
                <a:cs typeface="+mn-cs"/>
              </a:rPr>
              <a:t>common pin </a:t>
            </a:r>
            <a:r>
              <a:rPr lang="ar-EG" sz="1200" b="0" i="0" kern="1200" dirty="0" smtClean="0">
                <a:solidFill>
                  <a:schemeClr val="tx1"/>
                </a:solidFill>
                <a:effectLst/>
                <a:latin typeface="+mn-lt"/>
                <a:ea typeface="+mn-ea"/>
                <a:cs typeface="+mn-cs"/>
              </a:rPr>
              <a:t>بطرفين ال </a:t>
            </a:r>
            <a:r>
              <a:rPr lang="en-US" sz="1200" b="0" i="0" kern="1200" dirty="0" smtClean="0">
                <a:solidFill>
                  <a:schemeClr val="tx1"/>
                </a:solidFill>
                <a:effectLst/>
                <a:latin typeface="+mn-lt"/>
                <a:ea typeface="+mn-ea"/>
                <a:cs typeface="+mn-cs"/>
              </a:rPr>
              <a:t>motor </a:t>
            </a:r>
            <a:r>
              <a:rPr lang="ar-EG" sz="1200" b="0" i="0" kern="1200" dirty="0" smtClean="0">
                <a:solidFill>
                  <a:schemeClr val="tx1"/>
                </a:solidFill>
                <a:effectLst/>
                <a:latin typeface="+mn-lt"/>
                <a:ea typeface="+mn-ea"/>
                <a:cs typeface="+mn-cs"/>
              </a:rPr>
              <a:t>و هنوصل ال </a:t>
            </a:r>
            <a:r>
              <a:rPr lang="en-US" sz="1200" b="0" i="0" kern="1200" dirty="0" smtClean="0">
                <a:solidFill>
                  <a:schemeClr val="tx1"/>
                </a:solidFill>
                <a:effectLst/>
                <a:latin typeface="+mn-lt"/>
                <a:ea typeface="+mn-ea"/>
                <a:cs typeface="+mn-cs"/>
              </a:rPr>
              <a:t>normally close </a:t>
            </a:r>
            <a:r>
              <a:rPr lang="ar-EG" sz="1200" b="0" i="0" kern="1200" dirty="0" smtClean="0">
                <a:solidFill>
                  <a:schemeClr val="tx1"/>
                </a:solidFill>
                <a:effectLst/>
                <a:latin typeface="+mn-lt"/>
                <a:ea typeface="+mn-ea"/>
                <a:cs typeface="+mn-cs"/>
              </a:rPr>
              <a:t>للاثنين </a:t>
            </a:r>
            <a:r>
              <a:rPr lang="en-US" sz="1200" b="0" i="0" kern="1200" dirty="0" smtClean="0">
                <a:solidFill>
                  <a:schemeClr val="tx1"/>
                </a:solidFill>
                <a:effectLst/>
                <a:latin typeface="+mn-lt"/>
                <a:ea typeface="+mn-ea"/>
                <a:cs typeface="+mn-cs"/>
              </a:rPr>
              <a:t>relay </a:t>
            </a:r>
            <a:r>
              <a:rPr lang="ar-EG" sz="1200" b="0" i="0" kern="1200" dirty="0" smtClean="0">
                <a:solidFill>
                  <a:schemeClr val="tx1"/>
                </a:solidFill>
                <a:effectLst/>
                <a:latin typeface="+mn-lt"/>
                <a:ea typeface="+mn-ea"/>
                <a:cs typeface="+mn-cs"/>
              </a:rPr>
              <a:t>بال </a:t>
            </a:r>
            <a:r>
              <a:rPr lang="en-US" sz="1200" b="0" i="0" kern="1200" dirty="0" smtClean="0">
                <a:solidFill>
                  <a:schemeClr val="tx1"/>
                </a:solidFill>
                <a:effectLst/>
                <a:latin typeface="+mn-lt"/>
                <a:ea typeface="+mn-ea"/>
                <a:cs typeface="+mn-cs"/>
              </a:rPr>
              <a:t>GND </a:t>
            </a:r>
            <a:r>
              <a:rPr lang="ar-EG" sz="1200" b="0" i="0" kern="1200" dirty="0" smtClean="0">
                <a:solidFill>
                  <a:schemeClr val="tx1"/>
                </a:solidFill>
                <a:effectLst/>
                <a:latin typeface="+mn-lt"/>
                <a:ea typeface="+mn-ea"/>
                <a:cs typeface="+mn-cs"/>
              </a:rPr>
              <a:t>و ال </a:t>
            </a:r>
            <a:r>
              <a:rPr lang="en-US" sz="1200" b="0" i="0" kern="1200" dirty="0" smtClean="0">
                <a:solidFill>
                  <a:schemeClr val="tx1"/>
                </a:solidFill>
                <a:effectLst/>
                <a:latin typeface="+mn-lt"/>
                <a:ea typeface="+mn-ea"/>
                <a:cs typeface="+mn-cs"/>
              </a:rPr>
              <a:t>normally open </a:t>
            </a:r>
            <a:r>
              <a:rPr lang="ar-EG" sz="1200" b="0" i="0" kern="1200" dirty="0" smtClean="0">
                <a:solidFill>
                  <a:schemeClr val="tx1"/>
                </a:solidFill>
                <a:effectLst/>
                <a:latin typeface="+mn-lt"/>
                <a:ea typeface="+mn-ea"/>
                <a:cs typeface="+mn-cs"/>
              </a:rPr>
              <a:t>بال 12</a:t>
            </a:r>
            <a:r>
              <a:rPr lang="en-US" sz="1200" b="0" i="0" kern="1200" dirty="0" smtClean="0">
                <a:solidFill>
                  <a:schemeClr val="tx1"/>
                </a:solidFill>
                <a:effectLst/>
                <a:latin typeface="+mn-lt"/>
                <a:ea typeface="+mn-ea"/>
                <a:cs typeface="+mn-cs"/>
              </a:rPr>
              <a:t>v </a:t>
            </a:r>
            <a:r>
              <a:rPr lang="ar-EG" sz="1200" b="0" i="0" kern="1200" dirty="0" smtClean="0">
                <a:solidFill>
                  <a:schemeClr val="tx1"/>
                </a:solidFill>
                <a:effectLst/>
                <a:latin typeface="+mn-lt"/>
                <a:ea typeface="+mn-ea"/>
                <a:cs typeface="+mn-cs"/>
              </a:rPr>
              <a:t>علشان ال </a:t>
            </a:r>
            <a:r>
              <a:rPr lang="en-US" sz="1200" b="0" i="0" kern="1200" dirty="0" smtClean="0">
                <a:solidFill>
                  <a:schemeClr val="tx1"/>
                </a:solidFill>
                <a:effectLst/>
                <a:latin typeface="+mn-lt"/>
                <a:ea typeface="+mn-ea"/>
                <a:cs typeface="+mn-cs"/>
              </a:rPr>
              <a:t>motor </a:t>
            </a:r>
            <a:r>
              <a:rPr lang="ar-EG" sz="1200" b="0" i="0" kern="1200" dirty="0" smtClean="0">
                <a:solidFill>
                  <a:schemeClr val="tx1"/>
                </a:solidFill>
                <a:effectLst/>
                <a:latin typeface="+mn-lt"/>
                <a:ea typeface="+mn-ea"/>
                <a:cs typeface="+mn-cs"/>
              </a:rPr>
              <a:t>ياخد ال </a:t>
            </a:r>
            <a:r>
              <a:rPr lang="en-US" sz="1200" b="0" i="0" kern="1200" dirty="0" smtClean="0">
                <a:solidFill>
                  <a:schemeClr val="tx1"/>
                </a:solidFill>
                <a:effectLst/>
                <a:latin typeface="+mn-lt"/>
                <a:ea typeface="+mn-ea"/>
                <a:cs typeface="+mn-cs"/>
              </a:rPr>
              <a:t>power </a:t>
            </a:r>
            <a:r>
              <a:rPr lang="ar-EG" sz="1200" b="0" i="0" kern="1200" dirty="0" smtClean="0">
                <a:solidFill>
                  <a:schemeClr val="tx1"/>
                </a:solidFill>
                <a:effectLst/>
                <a:latin typeface="+mn-lt"/>
                <a:ea typeface="+mn-ea"/>
                <a:cs typeface="+mn-cs"/>
              </a:rPr>
              <a:t>اللي هتشغله و طرفين ال </a:t>
            </a:r>
            <a:r>
              <a:rPr lang="en-US" sz="1200" b="0" i="0" kern="1200" dirty="0" smtClean="0">
                <a:solidFill>
                  <a:schemeClr val="tx1"/>
                </a:solidFill>
                <a:effectLst/>
                <a:latin typeface="+mn-lt"/>
                <a:ea typeface="+mn-ea"/>
                <a:cs typeface="+mn-cs"/>
              </a:rPr>
              <a:t>coil </a:t>
            </a:r>
            <a:r>
              <a:rPr lang="ar-EG" sz="1200" b="0" i="0" kern="1200" dirty="0" smtClean="0">
                <a:solidFill>
                  <a:schemeClr val="tx1"/>
                </a:solidFill>
                <a:effectLst/>
                <a:latin typeface="+mn-lt"/>
                <a:ea typeface="+mn-ea"/>
                <a:cs typeface="+mn-cs"/>
              </a:rPr>
              <a:t>هنوصل طرف بال </a:t>
            </a:r>
            <a:r>
              <a:rPr lang="en-US" sz="1200" b="0" i="0" kern="1200" dirty="0" smtClean="0">
                <a:solidFill>
                  <a:schemeClr val="tx1"/>
                </a:solidFill>
                <a:effectLst/>
                <a:latin typeface="+mn-lt"/>
                <a:ea typeface="+mn-ea"/>
                <a:cs typeface="+mn-cs"/>
              </a:rPr>
              <a:t>GND </a:t>
            </a:r>
            <a:r>
              <a:rPr lang="ar-EG" sz="1200" b="0" i="0" kern="1200" dirty="0" smtClean="0">
                <a:solidFill>
                  <a:schemeClr val="tx1"/>
                </a:solidFill>
                <a:effectLst/>
                <a:latin typeface="+mn-lt"/>
                <a:ea typeface="+mn-ea"/>
                <a:cs typeface="+mn-cs"/>
              </a:rPr>
              <a:t>و ال طرف التاني ب </a:t>
            </a:r>
            <a:r>
              <a:rPr lang="en-US" sz="1200" b="0" i="0" kern="1200" dirty="0" smtClean="0">
                <a:solidFill>
                  <a:schemeClr val="tx1"/>
                </a:solidFill>
                <a:effectLst/>
                <a:latin typeface="+mn-lt"/>
                <a:ea typeface="+mn-ea"/>
                <a:cs typeface="+mn-cs"/>
              </a:rPr>
              <a:t>digital pin </a:t>
            </a:r>
            <a:r>
              <a:rPr lang="ar-EG" sz="1200" b="0" i="0" kern="1200" dirty="0" smtClean="0">
                <a:solidFill>
                  <a:schemeClr val="tx1"/>
                </a:solidFill>
                <a:effectLst/>
                <a:latin typeface="+mn-lt"/>
                <a:ea typeface="+mn-ea"/>
                <a:cs typeface="+mn-cs"/>
              </a:rPr>
              <a:t>من الاردوينو </a:t>
            </a:r>
          </a:p>
          <a:p>
            <a:pPr algn="r" rtl="1"/>
            <a:r>
              <a:rPr lang="ar-EG" sz="1200" b="0" i="0" kern="1200" dirty="0" smtClean="0">
                <a:solidFill>
                  <a:schemeClr val="tx1"/>
                </a:solidFill>
                <a:effectLst/>
                <a:latin typeface="+mn-lt"/>
                <a:ea typeface="+mn-ea"/>
                <a:cs typeface="+mn-cs"/>
              </a:rPr>
              <a:t>في حاله اننا عاوزين ال </a:t>
            </a:r>
            <a:r>
              <a:rPr lang="en-US" sz="1200" b="0" i="0" kern="1200" dirty="0" smtClean="0">
                <a:solidFill>
                  <a:schemeClr val="tx1"/>
                </a:solidFill>
                <a:effectLst/>
                <a:latin typeface="+mn-lt"/>
                <a:ea typeface="+mn-ea"/>
                <a:cs typeface="+mn-cs"/>
              </a:rPr>
              <a:t>motor </a:t>
            </a:r>
            <a:r>
              <a:rPr lang="ar-EG" sz="1200" b="0" i="0" kern="1200" dirty="0" smtClean="0">
                <a:solidFill>
                  <a:schemeClr val="tx1"/>
                </a:solidFill>
                <a:effectLst/>
                <a:latin typeface="+mn-lt"/>
                <a:ea typeface="+mn-ea"/>
                <a:cs typeface="+mn-cs"/>
              </a:rPr>
              <a:t>يدور في اتجاه عقارب الساعه هنطلع بالكود علي ال </a:t>
            </a:r>
            <a:r>
              <a:rPr lang="en-US" sz="1200" b="0" i="0" kern="1200" dirty="0" smtClean="0">
                <a:solidFill>
                  <a:schemeClr val="tx1"/>
                </a:solidFill>
                <a:effectLst/>
                <a:latin typeface="+mn-lt"/>
                <a:ea typeface="+mn-ea"/>
                <a:cs typeface="+mn-cs"/>
              </a:rPr>
              <a:t>digital pin 3 </a:t>
            </a:r>
            <a:r>
              <a:rPr lang="ar-EG" sz="1200" b="0" i="0" kern="1200" dirty="0" smtClean="0">
                <a:solidFill>
                  <a:schemeClr val="tx1"/>
                </a:solidFill>
                <a:effectLst/>
                <a:latin typeface="+mn-lt"/>
                <a:ea typeface="+mn-ea"/>
                <a:cs typeface="+mn-cs"/>
              </a:rPr>
              <a:t>ال 5</a:t>
            </a:r>
            <a:r>
              <a:rPr lang="en-US" sz="1200" b="0" i="0" kern="1200" dirty="0" smtClean="0">
                <a:solidFill>
                  <a:schemeClr val="tx1"/>
                </a:solidFill>
                <a:effectLst/>
                <a:latin typeface="+mn-lt"/>
                <a:ea typeface="+mn-ea"/>
                <a:cs typeface="+mn-cs"/>
              </a:rPr>
              <a:t>v </a:t>
            </a:r>
            <a:r>
              <a:rPr lang="ar-EG" sz="1200" b="0" i="0" kern="1200" dirty="0" smtClean="0">
                <a:solidFill>
                  <a:schemeClr val="tx1"/>
                </a:solidFill>
                <a:effectLst/>
                <a:latin typeface="+mn-lt"/>
                <a:ea typeface="+mn-ea"/>
                <a:cs typeface="+mn-cs"/>
              </a:rPr>
              <a:t>فهيمر تيار في ال </a:t>
            </a:r>
            <a:r>
              <a:rPr lang="en-US" sz="1200" b="0" i="0" kern="1200" dirty="0" smtClean="0">
                <a:solidFill>
                  <a:schemeClr val="tx1"/>
                </a:solidFill>
                <a:effectLst/>
                <a:latin typeface="+mn-lt"/>
                <a:ea typeface="+mn-ea"/>
                <a:cs typeface="+mn-cs"/>
              </a:rPr>
              <a:t>coil </a:t>
            </a:r>
            <a:r>
              <a:rPr lang="ar-EG" sz="1200" b="0" i="0" kern="1200" dirty="0" smtClean="0">
                <a:solidFill>
                  <a:schemeClr val="tx1"/>
                </a:solidFill>
                <a:effectLst/>
                <a:latin typeface="+mn-lt"/>
                <a:ea typeface="+mn-ea"/>
                <a:cs typeface="+mn-cs"/>
              </a:rPr>
              <a:t>اللي علي الشمال و هينتج </a:t>
            </a:r>
            <a:r>
              <a:rPr lang="en-US" sz="1200" b="0" i="0" kern="1200" dirty="0" smtClean="0">
                <a:solidFill>
                  <a:schemeClr val="tx1"/>
                </a:solidFill>
                <a:effectLst/>
                <a:latin typeface="+mn-lt"/>
                <a:ea typeface="+mn-ea"/>
                <a:cs typeface="+mn-cs"/>
              </a:rPr>
              <a:t>magnetic field </a:t>
            </a:r>
            <a:r>
              <a:rPr lang="ar-EG" sz="1200" b="0" i="0" kern="1200" dirty="0" smtClean="0">
                <a:solidFill>
                  <a:schemeClr val="tx1"/>
                </a:solidFill>
                <a:effectLst/>
                <a:latin typeface="+mn-lt"/>
                <a:ea typeface="+mn-ea"/>
                <a:cs typeface="+mn-cs"/>
              </a:rPr>
              <a:t>هيشد ال </a:t>
            </a:r>
            <a:r>
              <a:rPr lang="en-US" sz="1200" b="0" i="0" kern="1200" dirty="0" smtClean="0">
                <a:solidFill>
                  <a:schemeClr val="tx1"/>
                </a:solidFill>
                <a:effectLst/>
                <a:latin typeface="+mn-lt"/>
                <a:ea typeface="+mn-ea"/>
                <a:cs typeface="+mn-cs"/>
              </a:rPr>
              <a:t>metal </a:t>
            </a:r>
            <a:r>
              <a:rPr lang="ar-EG" sz="1200" b="0" i="0" kern="1200" dirty="0" smtClean="0">
                <a:solidFill>
                  <a:schemeClr val="tx1"/>
                </a:solidFill>
                <a:effectLst/>
                <a:latin typeface="+mn-lt"/>
                <a:ea typeface="+mn-ea"/>
                <a:cs typeface="+mn-cs"/>
              </a:rPr>
              <a:t>ليه و بكده ال</a:t>
            </a:r>
            <a:r>
              <a:rPr lang="en-US" sz="1200" b="0" i="0" kern="1200" dirty="0" smtClean="0">
                <a:solidFill>
                  <a:schemeClr val="tx1"/>
                </a:solidFill>
                <a:effectLst/>
                <a:latin typeface="+mn-lt"/>
                <a:ea typeface="+mn-ea"/>
                <a:cs typeface="+mn-cs"/>
              </a:rPr>
              <a:t>metal </a:t>
            </a:r>
            <a:r>
              <a:rPr lang="ar-EG" sz="1200" b="0" i="0" kern="1200" dirty="0" smtClean="0">
                <a:solidFill>
                  <a:schemeClr val="tx1"/>
                </a:solidFill>
                <a:effectLst/>
                <a:latin typeface="+mn-lt"/>
                <a:ea typeface="+mn-ea"/>
                <a:cs typeface="+mn-cs"/>
              </a:rPr>
              <a:t>هتسيب ال </a:t>
            </a:r>
            <a:r>
              <a:rPr lang="en-US" sz="1200" b="0" i="0" kern="1200" dirty="0" smtClean="0">
                <a:solidFill>
                  <a:schemeClr val="tx1"/>
                </a:solidFill>
                <a:effectLst/>
                <a:latin typeface="+mn-lt"/>
                <a:ea typeface="+mn-ea"/>
                <a:cs typeface="+mn-cs"/>
              </a:rPr>
              <a:t>GND </a:t>
            </a:r>
            <a:r>
              <a:rPr lang="ar-EG" sz="1200" b="0" i="0" kern="1200" dirty="0" smtClean="0">
                <a:solidFill>
                  <a:schemeClr val="tx1"/>
                </a:solidFill>
                <a:effectLst/>
                <a:latin typeface="+mn-lt"/>
                <a:ea typeface="+mn-ea"/>
                <a:cs typeface="+mn-cs"/>
              </a:rPr>
              <a:t>و هتبقي عند ال 12</a:t>
            </a:r>
            <a:r>
              <a:rPr lang="en-US" sz="1200" b="0" i="0" kern="1200" dirty="0" smtClean="0">
                <a:solidFill>
                  <a:schemeClr val="tx1"/>
                </a:solidFill>
                <a:effectLst/>
                <a:latin typeface="+mn-lt"/>
                <a:ea typeface="+mn-ea"/>
                <a:cs typeface="+mn-cs"/>
              </a:rPr>
              <a:t>V </a:t>
            </a:r>
            <a:r>
              <a:rPr lang="ar-EG" sz="1200" b="0" i="0" kern="1200" dirty="0" smtClean="0">
                <a:solidFill>
                  <a:schemeClr val="tx1"/>
                </a:solidFill>
                <a:effectLst/>
                <a:latin typeface="+mn-lt"/>
                <a:ea typeface="+mn-ea"/>
                <a:cs typeface="+mn-cs"/>
              </a:rPr>
              <a:t>و بكده دايره الموتور اتقفلت و ال</a:t>
            </a:r>
            <a:r>
              <a:rPr lang="en-US" sz="1200" b="0" i="0" kern="1200" dirty="0" smtClean="0">
                <a:solidFill>
                  <a:schemeClr val="tx1"/>
                </a:solidFill>
                <a:effectLst/>
                <a:latin typeface="+mn-lt"/>
                <a:ea typeface="+mn-ea"/>
                <a:cs typeface="+mn-cs"/>
              </a:rPr>
              <a:t>current </a:t>
            </a:r>
            <a:r>
              <a:rPr lang="ar-EG" sz="1200" b="0" i="0" kern="1200" dirty="0" smtClean="0">
                <a:solidFill>
                  <a:schemeClr val="tx1"/>
                </a:solidFill>
                <a:effectLst/>
                <a:latin typeface="+mn-lt"/>
                <a:ea typeface="+mn-ea"/>
                <a:cs typeface="+mn-cs"/>
              </a:rPr>
              <a:t>هيمر من الشمال لليمين فهيدور في اتجاه عقارب الساعه .</a:t>
            </a:r>
          </a:p>
          <a:p>
            <a:pPr algn="r" rtl="1"/>
            <a:r>
              <a:rPr lang="ar-EG" sz="1200" b="0" i="0" kern="1200" dirty="0" smtClean="0">
                <a:solidFill>
                  <a:schemeClr val="tx1"/>
                </a:solidFill>
                <a:effectLst/>
                <a:latin typeface="+mn-lt"/>
                <a:ea typeface="+mn-ea"/>
                <a:cs typeface="+mn-cs"/>
              </a:rPr>
              <a:t>و اذا كنا عاوزينه يدور في اتجاه عكس عقارب الساعه هنطلع بالكود علي ال</a:t>
            </a:r>
            <a:r>
              <a:rPr lang="en-US" sz="1200" b="0" i="0" kern="1200" dirty="0" err="1" smtClean="0">
                <a:solidFill>
                  <a:schemeClr val="tx1"/>
                </a:solidFill>
                <a:effectLst/>
                <a:latin typeface="+mn-lt"/>
                <a:ea typeface="+mn-ea"/>
                <a:cs typeface="+mn-cs"/>
              </a:rPr>
              <a:t>digila</a:t>
            </a:r>
            <a:r>
              <a:rPr lang="en-US" sz="1200" b="0" i="0" kern="1200" dirty="0" smtClean="0">
                <a:solidFill>
                  <a:schemeClr val="tx1"/>
                </a:solidFill>
                <a:effectLst/>
                <a:latin typeface="+mn-lt"/>
                <a:ea typeface="+mn-ea"/>
                <a:cs typeface="+mn-cs"/>
              </a:rPr>
              <a:t> pin 5 </a:t>
            </a:r>
            <a:r>
              <a:rPr lang="ar-EG" sz="1200" b="0" i="0" kern="1200" dirty="0" smtClean="0">
                <a:solidFill>
                  <a:schemeClr val="tx1"/>
                </a:solidFill>
                <a:effectLst/>
                <a:latin typeface="+mn-lt"/>
                <a:ea typeface="+mn-ea"/>
                <a:cs typeface="+mn-cs"/>
              </a:rPr>
              <a:t>ال 5</a:t>
            </a:r>
            <a:r>
              <a:rPr lang="en-US" sz="1200" b="0" i="0" kern="1200" dirty="0" smtClean="0">
                <a:solidFill>
                  <a:schemeClr val="tx1"/>
                </a:solidFill>
                <a:effectLst/>
                <a:latin typeface="+mn-lt"/>
                <a:ea typeface="+mn-ea"/>
                <a:cs typeface="+mn-cs"/>
              </a:rPr>
              <a:t>v </a:t>
            </a:r>
            <a:r>
              <a:rPr lang="ar-EG" sz="1200" b="0" i="0" kern="1200" dirty="0" smtClean="0">
                <a:solidFill>
                  <a:schemeClr val="tx1"/>
                </a:solidFill>
                <a:effectLst/>
                <a:latin typeface="+mn-lt"/>
                <a:ea typeface="+mn-ea"/>
                <a:cs typeface="+mn-cs"/>
              </a:rPr>
              <a:t>فهيمر تيار في ال </a:t>
            </a:r>
            <a:r>
              <a:rPr lang="en-US" sz="1200" b="0" i="0" kern="1200" dirty="0" smtClean="0">
                <a:solidFill>
                  <a:schemeClr val="tx1"/>
                </a:solidFill>
                <a:effectLst/>
                <a:latin typeface="+mn-lt"/>
                <a:ea typeface="+mn-ea"/>
                <a:cs typeface="+mn-cs"/>
              </a:rPr>
              <a:t>coil </a:t>
            </a:r>
            <a:r>
              <a:rPr lang="ar-EG" sz="1200" b="0" i="0" kern="1200" dirty="0" smtClean="0">
                <a:solidFill>
                  <a:schemeClr val="tx1"/>
                </a:solidFill>
                <a:effectLst/>
                <a:latin typeface="+mn-lt"/>
                <a:ea typeface="+mn-ea"/>
                <a:cs typeface="+mn-cs"/>
              </a:rPr>
              <a:t>اللي علي اليمين و هينتج </a:t>
            </a:r>
            <a:r>
              <a:rPr lang="en-US" sz="1200" b="0" i="0" kern="1200" dirty="0" smtClean="0">
                <a:solidFill>
                  <a:schemeClr val="tx1"/>
                </a:solidFill>
                <a:effectLst/>
                <a:latin typeface="+mn-lt"/>
                <a:ea typeface="+mn-ea"/>
                <a:cs typeface="+mn-cs"/>
              </a:rPr>
              <a:t>magnetic field </a:t>
            </a:r>
            <a:r>
              <a:rPr lang="ar-EG" sz="1200" b="0" i="0" kern="1200" dirty="0" smtClean="0">
                <a:solidFill>
                  <a:schemeClr val="tx1"/>
                </a:solidFill>
                <a:effectLst/>
                <a:latin typeface="+mn-lt"/>
                <a:ea typeface="+mn-ea"/>
                <a:cs typeface="+mn-cs"/>
              </a:rPr>
              <a:t>هيشد ال </a:t>
            </a:r>
            <a:r>
              <a:rPr lang="en-US" sz="1200" b="0" i="0" kern="1200" dirty="0" smtClean="0">
                <a:solidFill>
                  <a:schemeClr val="tx1"/>
                </a:solidFill>
                <a:effectLst/>
                <a:latin typeface="+mn-lt"/>
                <a:ea typeface="+mn-ea"/>
                <a:cs typeface="+mn-cs"/>
              </a:rPr>
              <a:t>metal </a:t>
            </a:r>
            <a:r>
              <a:rPr lang="ar-EG" sz="1200" b="0" i="0" kern="1200" dirty="0" smtClean="0">
                <a:solidFill>
                  <a:schemeClr val="tx1"/>
                </a:solidFill>
                <a:effectLst/>
                <a:latin typeface="+mn-lt"/>
                <a:ea typeface="+mn-ea"/>
                <a:cs typeface="+mn-cs"/>
              </a:rPr>
              <a:t>ليه و بكده ال</a:t>
            </a:r>
            <a:r>
              <a:rPr lang="en-US" sz="1200" b="0" i="0" kern="1200" dirty="0" smtClean="0">
                <a:solidFill>
                  <a:schemeClr val="tx1"/>
                </a:solidFill>
                <a:effectLst/>
                <a:latin typeface="+mn-lt"/>
                <a:ea typeface="+mn-ea"/>
                <a:cs typeface="+mn-cs"/>
              </a:rPr>
              <a:t>metal </a:t>
            </a:r>
            <a:r>
              <a:rPr lang="ar-EG" sz="1200" b="0" i="0" kern="1200" dirty="0" smtClean="0">
                <a:solidFill>
                  <a:schemeClr val="tx1"/>
                </a:solidFill>
                <a:effectLst/>
                <a:latin typeface="+mn-lt"/>
                <a:ea typeface="+mn-ea"/>
                <a:cs typeface="+mn-cs"/>
              </a:rPr>
              <a:t>هتسيب ال </a:t>
            </a:r>
            <a:r>
              <a:rPr lang="en-US" sz="1200" b="0" i="0" kern="1200" dirty="0" smtClean="0">
                <a:solidFill>
                  <a:schemeClr val="tx1"/>
                </a:solidFill>
                <a:effectLst/>
                <a:latin typeface="+mn-lt"/>
                <a:ea typeface="+mn-ea"/>
                <a:cs typeface="+mn-cs"/>
              </a:rPr>
              <a:t>GND </a:t>
            </a:r>
            <a:r>
              <a:rPr lang="ar-EG" sz="1200" b="0" i="0" kern="1200" dirty="0" smtClean="0">
                <a:solidFill>
                  <a:schemeClr val="tx1"/>
                </a:solidFill>
                <a:effectLst/>
                <a:latin typeface="+mn-lt"/>
                <a:ea typeface="+mn-ea"/>
                <a:cs typeface="+mn-cs"/>
              </a:rPr>
              <a:t>و هتبقي عند ال 12</a:t>
            </a:r>
            <a:r>
              <a:rPr lang="en-US" sz="1200" b="0" i="0" kern="1200" dirty="0" smtClean="0">
                <a:solidFill>
                  <a:schemeClr val="tx1"/>
                </a:solidFill>
                <a:effectLst/>
                <a:latin typeface="+mn-lt"/>
                <a:ea typeface="+mn-ea"/>
                <a:cs typeface="+mn-cs"/>
              </a:rPr>
              <a:t>V </a:t>
            </a:r>
            <a:r>
              <a:rPr lang="ar-EG" sz="1200" b="0" i="0" kern="1200" dirty="0" smtClean="0">
                <a:solidFill>
                  <a:schemeClr val="tx1"/>
                </a:solidFill>
                <a:effectLst/>
                <a:latin typeface="+mn-lt"/>
                <a:ea typeface="+mn-ea"/>
                <a:cs typeface="+mn-cs"/>
              </a:rPr>
              <a:t>و بكده دايره الموتور اتقفلت و ال</a:t>
            </a:r>
            <a:r>
              <a:rPr lang="en-US" sz="1200" b="0" i="0" kern="1200" dirty="0" smtClean="0">
                <a:solidFill>
                  <a:schemeClr val="tx1"/>
                </a:solidFill>
                <a:effectLst/>
                <a:latin typeface="+mn-lt"/>
                <a:ea typeface="+mn-ea"/>
                <a:cs typeface="+mn-cs"/>
              </a:rPr>
              <a:t>current </a:t>
            </a:r>
            <a:r>
              <a:rPr lang="ar-EG" sz="1200" b="0" i="0" kern="1200" dirty="0" smtClean="0">
                <a:solidFill>
                  <a:schemeClr val="tx1"/>
                </a:solidFill>
                <a:effectLst/>
                <a:latin typeface="+mn-lt"/>
                <a:ea typeface="+mn-ea"/>
                <a:cs typeface="+mn-cs"/>
              </a:rPr>
              <a:t>هيمر من اليمين للشمال فهيدور في اتجاه عكس عقارب الساعه </a:t>
            </a:r>
          </a:p>
          <a:p>
            <a:pPr algn="r"/>
            <a:endParaRPr lang="en-US" dirty="0" smtClean="0"/>
          </a:p>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FB8E8950-EC20-40F4-9BCD-949BF9011D3A}" type="slidenum">
              <a:rPr lang="en-US" smtClean="0"/>
              <a:pPr/>
              <a:t>32</a:t>
            </a:fld>
            <a:endParaRPr lang="en-US"/>
          </a:p>
        </p:txBody>
      </p:sp>
    </p:spTree>
    <p:extLst>
      <p:ext uri="{BB962C8B-B14F-4D97-AF65-F5344CB8AC3E}">
        <p14:creationId xmlns="" xmlns:p14="http://schemas.microsoft.com/office/powerpoint/2010/main" val="29731585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b="0" i="0" dirty="0" smtClean="0">
                <a:solidFill>
                  <a:srgbClr val="FFFFFF"/>
                </a:solidFill>
                <a:effectLst/>
                <a:latin typeface="inherit"/>
              </a:rPr>
              <a:t>طيب دلوقتي لو عايزة اتحكم في موتورين مع بعض لازم كده اركب</a:t>
            </a:r>
            <a:r>
              <a:rPr lang="ar-SA" b="0" i="0" baseline="0" dirty="0" smtClean="0">
                <a:solidFill>
                  <a:srgbClr val="FFFFFF"/>
                </a:solidFill>
                <a:effectLst/>
                <a:latin typeface="inherit"/>
              </a:rPr>
              <a:t> 4</a:t>
            </a:r>
            <a:r>
              <a:rPr lang="ar-SA" b="0" i="0" dirty="0" smtClean="0">
                <a:solidFill>
                  <a:srgbClr val="FFFFFF"/>
                </a:solidFill>
                <a:effectLst/>
                <a:latin typeface="inherit"/>
              </a:rPr>
              <a:t> </a:t>
            </a:r>
            <a:r>
              <a:rPr lang="en-US" b="0" i="0" dirty="0" smtClean="0">
                <a:solidFill>
                  <a:srgbClr val="FFFFFF"/>
                </a:solidFill>
                <a:effectLst/>
                <a:latin typeface="inherit"/>
              </a:rPr>
              <a:t>relays </a:t>
            </a:r>
            <a:r>
              <a:rPr lang="ar-SA" b="0" i="0" dirty="0" smtClean="0">
                <a:solidFill>
                  <a:srgbClr val="FFFFFF"/>
                </a:solidFill>
                <a:effectLst/>
                <a:latin typeface="inherit"/>
              </a:rPr>
              <a:t>و ال</a:t>
            </a:r>
            <a:r>
              <a:rPr lang="en-US" b="0" i="0" dirty="0" smtClean="0">
                <a:solidFill>
                  <a:srgbClr val="FFFFFF"/>
                </a:solidFill>
                <a:effectLst/>
                <a:latin typeface="inherit"/>
              </a:rPr>
              <a:t>relay </a:t>
            </a:r>
            <a:r>
              <a:rPr lang="ar-SA" b="0" i="0" dirty="0" smtClean="0">
                <a:solidFill>
                  <a:srgbClr val="FFFFFF"/>
                </a:solidFill>
                <a:effectLst/>
                <a:latin typeface="inherit"/>
              </a:rPr>
              <a:t>بردو محتاج نركبله </a:t>
            </a:r>
            <a:r>
              <a:rPr lang="en-US" b="0" i="0" dirty="0" smtClean="0">
                <a:solidFill>
                  <a:srgbClr val="FFFFFF"/>
                </a:solidFill>
                <a:effectLst/>
                <a:latin typeface="inherit"/>
              </a:rPr>
              <a:t>diode </a:t>
            </a:r>
            <a:r>
              <a:rPr lang="ar-SA" b="0" i="0" dirty="0" smtClean="0">
                <a:solidFill>
                  <a:srgbClr val="FFFFFF"/>
                </a:solidFill>
                <a:effectLst/>
                <a:latin typeface="inherit"/>
              </a:rPr>
              <a:t>كده عشان اتحكم في موتورين لازم هركب 4 </a:t>
            </a:r>
            <a:r>
              <a:rPr lang="en-US" b="0" i="0" dirty="0" smtClean="0">
                <a:solidFill>
                  <a:srgbClr val="FFFFFF"/>
                </a:solidFill>
                <a:effectLst/>
                <a:latin typeface="inherit"/>
              </a:rPr>
              <a:t>relays </a:t>
            </a:r>
            <a:r>
              <a:rPr lang="ar-SA" b="0" i="0" dirty="0" smtClean="0">
                <a:solidFill>
                  <a:srgbClr val="FFFFFF"/>
                </a:solidFill>
                <a:effectLst/>
                <a:latin typeface="inherit"/>
              </a:rPr>
              <a:t>ب اربعة </a:t>
            </a:r>
            <a:r>
              <a:rPr lang="en-US" b="0" i="0" dirty="0" smtClean="0">
                <a:solidFill>
                  <a:srgbClr val="FFFFFF"/>
                </a:solidFill>
                <a:effectLst/>
                <a:latin typeface="inherit"/>
              </a:rPr>
              <a:t>diodes،</a:t>
            </a:r>
            <a:r>
              <a:rPr lang="ar-SA" b="0" i="0" dirty="0" smtClean="0">
                <a:solidFill>
                  <a:srgbClr val="FFFFFF"/>
                </a:solidFill>
                <a:effectLst/>
                <a:latin typeface="inherit"/>
              </a:rPr>
              <a:t>كده عندي </a:t>
            </a:r>
            <a:r>
              <a:rPr lang="en-US" b="0" i="0" dirty="0" smtClean="0">
                <a:solidFill>
                  <a:srgbClr val="FFFFFF"/>
                </a:solidFill>
                <a:effectLst/>
                <a:latin typeface="inherit"/>
              </a:rPr>
              <a:t>circuit </a:t>
            </a:r>
            <a:r>
              <a:rPr lang="ar-SA" b="0" i="0" dirty="0" smtClean="0">
                <a:solidFill>
                  <a:srgbClr val="FFFFFF"/>
                </a:solidFill>
                <a:effectLst/>
                <a:latin typeface="inherit"/>
              </a:rPr>
              <a:t>كبيرة عشان اتحكم في موتورين، عشان كده عملوا ال</a:t>
            </a:r>
            <a:r>
              <a:rPr lang="en-US" b="0" i="0" dirty="0" smtClean="0">
                <a:solidFill>
                  <a:srgbClr val="FFFFFF"/>
                </a:solidFill>
                <a:effectLst/>
                <a:latin typeface="inherit"/>
              </a:rPr>
              <a:t>h bridge IC </a:t>
            </a:r>
            <a:r>
              <a:rPr lang="ar-SA" b="0" i="0" dirty="0" smtClean="0">
                <a:solidFill>
                  <a:srgbClr val="FFFFFF"/>
                </a:solidFill>
                <a:effectLst/>
                <a:latin typeface="inherit"/>
              </a:rPr>
              <a:t>عشان تبقى ال</a:t>
            </a:r>
            <a:r>
              <a:rPr lang="en-US" b="0" i="0" dirty="0" smtClean="0">
                <a:solidFill>
                  <a:srgbClr val="FFFFFF"/>
                </a:solidFill>
                <a:effectLst/>
                <a:latin typeface="inherit"/>
              </a:rPr>
              <a:t>circuit </a:t>
            </a:r>
            <a:r>
              <a:rPr lang="ar-SA" b="0" i="0" dirty="0" smtClean="0">
                <a:solidFill>
                  <a:srgbClr val="FFFFFF"/>
                </a:solidFill>
                <a:effectLst/>
                <a:latin typeface="inherit"/>
              </a:rPr>
              <a:t>بتاعة ال</a:t>
            </a:r>
            <a:r>
              <a:rPr lang="en-US" b="0" i="0" dirty="0" smtClean="0">
                <a:solidFill>
                  <a:srgbClr val="FFFFFF"/>
                </a:solidFill>
                <a:effectLst/>
                <a:latin typeface="inherit"/>
              </a:rPr>
              <a:t>h bridge </a:t>
            </a:r>
            <a:r>
              <a:rPr lang="ar-SA" b="0" i="0" dirty="0" smtClean="0">
                <a:solidFill>
                  <a:srgbClr val="FFFFFF"/>
                </a:solidFill>
                <a:effectLst/>
                <a:latin typeface="inherit"/>
              </a:rPr>
              <a:t>كلها عندي على ال</a:t>
            </a:r>
            <a:r>
              <a:rPr lang="en-US" b="0" i="0" dirty="0" smtClean="0">
                <a:solidFill>
                  <a:srgbClr val="FFFFFF"/>
                </a:solidFill>
                <a:effectLst/>
                <a:latin typeface="inherit"/>
              </a:rPr>
              <a:t>H bridge IC </a:t>
            </a:r>
            <a:r>
              <a:rPr lang="ar-SA" b="0" i="0" dirty="0" smtClean="0">
                <a:solidFill>
                  <a:srgbClr val="FFFFFF"/>
                </a:solidFill>
                <a:effectLst/>
                <a:latin typeface="inherit"/>
              </a:rPr>
              <a:t>و اقدر اتحكم كده بموتورين بال</a:t>
            </a:r>
            <a:r>
              <a:rPr lang="en-US" b="0" i="0" dirty="0" smtClean="0">
                <a:solidFill>
                  <a:srgbClr val="FFFFFF"/>
                </a:solidFill>
                <a:effectLst/>
                <a:latin typeface="inherit"/>
              </a:rPr>
              <a:t>chip </a:t>
            </a:r>
            <a:r>
              <a:rPr lang="ar-SA" b="0" i="0" dirty="0" smtClean="0">
                <a:solidFill>
                  <a:srgbClr val="FFFFFF"/>
                </a:solidFill>
                <a:effectLst/>
                <a:latin typeface="inherit"/>
              </a:rPr>
              <a:t>الصغيرة دي،كمان باستخدام ال</a:t>
            </a:r>
            <a:r>
              <a:rPr lang="en-US" b="0" i="0" dirty="0" smtClean="0">
                <a:solidFill>
                  <a:srgbClr val="FFFFFF"/>
                </a:solidFill>
                <a:effectLst/>
                <a:latin typeface="inherit"/>
              </a:rPr>
              <a:t>relays </a:t>
            </a:r>
            <a:r>
              <a:rPr lang="ar-SA" b="0" i="0" dirty="0" smtClean="0">
                <a:solidFill>
                  <a:srgbClr val="FFFFFF"/>
                </a:solidFill>
                <a:effectLst/>
                <a:latin typeface="inherit"/>
              </a:rPr>
              <a:t>كنت لسة بردو مش بتحكم في سرعة دوران الموتور،لكن بال</a:t>
            </a:r>
            <a:r>
              <a:rPr lang="en-US" b="0" i="0" dirty="0" smtClean="0">
                <a:solidFill>
                  <a:srgbClr val="FFFFFF"/>
                </a:solidFill>
                <a:effectLst/>
                <a:latin typeface="inherit"/>
              </a:rPr>
              <a:t>H-bridge IC </a:t>
            </a:r>
            <a:r>
              <a:rPr lang="ar-SA" b="0" i="0" dirty="0" smtClean="0">
                <a:solidFill>
                  <a:srgbClr val="FFFFFF"/>
                </a:solidFill>
                <a:effectLst/>
                <a:latin typeface="inherit"/>
              </a:rPr>
              <a:t>أنا بتحكم في سرعة الموتور و اتجاه دورانه</a:t>
            </a:r>
          </a:p>
          <a:p>
            <a:pPr algn="r" rtl="1"/>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FB8E8950-EC20-40F4-9BCD-949BF9011D3A}" type="slidenum">
              <a:rPr lang="en-US" smtClean="0"/>
              <a:pPr/>
              <a:t>33</a:t>
            </a:fld>
            <a:endParaRPr lang="en-US"/>
          </a:p>
        </p:txBody>
      </p:sp>
    </p:spTree>
    <p:extLst>
      <p:ext uri="{BB962C8B-B14F-4D97-AF65-F5344CB8AC3E}">
        <p14:creationId xmlns="" xmlns:p14="http://schemas.microsoft.com/office/powerpoint/2010/main" val="25328385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b="0" i="0" dirty="0" smtClean="0">
                <a:solidFill>
                  <a:srgbClr val="FFFFFF"/>
                </a:solidFill>
                <a:effectLst/>
                <a:latin typeface="Helvetica Neue"/>
              </a:rPr>
              <a:t>ال</a:t>
            </a:r>
            <a:r>
              <a:rPr lang="en-US" b="0" i="0" dirty="0" smtClean="0">
                <a:solidFill>
                  <a:srgbClr val="FFFFFF"/>
                </a:solidFill>
                <a:effectLst/>
                <a:latin typeface="Helvetica Neue"/>
              </a:rPr>
              <a:t>pin </a:t>
            </a:r>
            <a:r>
              <a:rPr lang="ar-SA" b="0" i="0" dirty="0" smtClean="0">
                <a:solidFill>
                  <a:srgbClr val="FFFFFF"/>
                </a:solidFill>
                <a:effectLst/>
                <a:latin typeface="Helvetica Neue"/>
              </a:rPr>
              <a:t>البرتقالي اللي مكتوب عليها +5</a:t>
            </a:r>
            <a:r>
              <a:rPr lang="en-US" b="0" i="0" dirty="0" smtClean="0">
                <a:solidFill>
                  <a:srgbClr val="FFFFFF"/>
                </a:solidFill>
                <a:effectLst/>
                <a:latin typeface="Helvetica Neue"/>
              </a:rPr>
              <a:t>v </a:t>
            </a:r>
            <a:r>
              <a:rPr lang="ar-SA" b="0" i="0" dirty="0" smtClean="0">
                <a:solidFill>
                  <a:srgbClr val="FFFFFF"/>
                </a:solidFill>
                <a:effectLst/>
                <a:latin typeface="Helvetica Neue"/>
              </a:rPr>
              <a:t>دي لما بدخل عليها 5 فولت ال</a:t>
            </a:r>
            <a:r>
              <a:rPr lang="en-US" b="0" i="0" dirty="0" smtClean="0">
                <a:solidFill>
                  <a:srgbClr val="FFFFFF"/>
                </a:solidFill>
                <a:effectLst/>
                <a:latin typeface="Helvetica Neue"/>
              </a:rPr>
              <a:t>IC </a:t>
            </a:r>
            <a:r>
              <a:rPr lang="ar-SA" b="0" i="0" dirty="0" smtClean="0">
                <a:solidFill>
                  <a:srgbClr val="FFFFFF"/>
                </a:solidFill>
                <a:effectLst/>
                <a:latin typeface="Helvetica Neue"/>
              </a:rPr>
              <a:t>بتشتغل، لو مدخلتش 5 فولت عليها ال</a:t>
            </a:r>
            <a:r>
              <a:rPr lang="en-US" b="0" i="0" dirty="0" smtClean="0">
                <a:solidFill>
                  <a:srgbClr val="FFFFFF"/>
                </a:solidFill>
                <a:effectLst/>
                <a:latin typeface="Helvetica Neue"/>
              </a:rPr>
              <a:t>IC </a:t>
            </a:r>
            <a:r>
              <a:rPr lang="ar-SA" b="0" i="0" dirty="0" smtClean="0">
                <a:solidFill>
                  <a:srgbClr val="FFFFFF"/>
                </a:solidFill>
                <a:effectLst/>
                <a:latin typeface="Helvetica Neue"/>
              </a:rPr>
              <a:t>مش هتشتغل و مش هقدر اتحم في المواتير ال</a:t>
            </a:r>
            <a:r>
              <a:rPr lang="en-US" b="0" i="0" dirty="0" smtClean="0">
                <a:solidFill>
                  <a:srgbClr val="FFFFFF"/>
                </a:solidFill>
                <a:effectLst/>
                <a:latin typeface="Helvetica Neue"/>
              </a:rPr>
              <a:t>pin </a:t>
            </a:r>
            <a:r>
              <a:rPr lang="ar-SA" b="0" i="0" dirty="0" smtClean="0">
                <a:solidFill>
                  <a:srgbClr val="FFFFFF"/>
                </a:solidFill>
                <a:effectLst/>
                <a:latin typeface="Helvetica Neue"/>
              </a:rPr>
              <a:t>الحمرا اللي مكتوب عليها +</a:t>
            </a:r>
            <a:r>
              <a:rPr lang="en-US" b="0" i="0" dirty="0" smtClean="0">
                <a:solidFill>
                  <a:srgbClr val="FFFFFF"/>
                </a:solidFill>
                <a:effectLst/>
                <a:latin typeface="Helvetica Neue"/>
              </a:rPr>
              <a:t>Motor Power IN </a:t>
            </a:r>
            <a:r>
              <a:rPr lang="ar-SA" b="0" i="0" dirty="0" smtClean="0">
                <a:solidFill>
                  <a:srgbClr val="FFFFFF"/>
                </a:solidFill>
                <a:effectLst/>
                <a:latin typeface="Helvetica Neue"/>
              </a:rPr>
              <a:t>دي اللي بدخل عليها ال</a:t>
            </a:r>
            <a:r>
              <a:rPr lang="en-US" b="0" i="0" dirty="0" smtClean="0">
                <a:solidFill>
                  <a:srgbClr val="FFFFFF"/>
                </a:solidFill>
                <a:effectLst/>
                <a:latin typeface="Helvetica Neue"/>
              </a:rPr>
              <a:t>volt </a:t>
            </a:r>
            <a:r>
              <a:rPr lang="ar-SA" b="0" i="0" dirty="0" smtClean="0">
                <a:solidFill>
                  <a:srgbClr val="FFFFFF"/>
                </a:solidFill>
                <a:effectLst/>
                <a:latin typeface="Helvetica Neue"/>
              </a:rPr>
              <a:t>او ال</a:t>
            </a:r>
            <a:r>
              <a:rPr lang="en-US" b="0" i="0" dirty="0" smtClean="0">
                <a:solidFill>
                  <a:srgbClr val="FFFFFF"/>
                </a:solidFill>
                <a:effectLst/>
                <a:latin typeface="Helvetica Neue"/>
              </a:rPr>
              <a:t>power </a:t>
            </a:r>
            <a:r>
              <a:rPr lang="ar-SA" b="0" i="0" dirty="0" smtClean="0">
                <a:solidFill>
                  <a:srgbClr val="FFFFFF"/>
                </a:solidFill>
                <a:effectLst/>
                <a:latin typeface="Helvetica Neue"/>
              </a:rPr>
              <a:t>اللي هيشغل المواتير و دي بتاخد من 5</a:t>
            </a:r>
            <a:r>
              <a:rPr lang="en-US" b="0" i="0" dirty="0" smtClean="0">
                <a:solidFill>
                  <a:srgbClr val="FFFFFF"/>
                </a:solidFill>
                <a:effectLst/>
                <a:latin typeface="Helvetica Neue"/>
              </a:rPr>
              <a:t>volt </a:t>
            </a:r>
            <a:r>
              <a:rPr lang="ar-SA" b="0" i="0" dirty="0" smtClean="0">
                <a:solidFill>
                  <a:srgbClr val="FFFFFF"/>
                </a:solidFill>
                <a:effectLst/>
                <a:latin typeface="Helvetica Neue"/>
              </a:rPr>
              <a:t>ل35 </a:t>
            </a:r>
            <a:r>
              <a:rPr lang="en-US" b="0" i="0" dirty="0" smtClean="0">
                <a:solidFill>
                  <a:srgbClr val="FFFFFF"/>
                </a:solidFill>
                <a:effectLst/>
                <a:latin typeface="Helvetica Neue"/>
              </a:rPr>
              <a:t>volt </a:t>
            </a:r>
            <a:endParaRPr lang="ar-SA" b="0" i="0" dirty="0" smtClean="0">
              <a:solidFill>
                <a:srgbClr val="FFFFFF"/>
              </a:solidFill>
              <a:effectLst/>
              <a:latin typeface="Helvetica Neue"/>
            </a:endParaRPr>
          </a:p>
          <a:p>
            <a:pPr algn="r" rtl="1"/>
            <a:r>
              <a:rPr lang="ar-SA" sz="1200" b="0" i="0" kern="1200" dirty="0" smtClean="0">
                <a:solidFill>
                  <a:schemeClr val="tx1"/>
                </a:solidFill>
                <a:effectLst/>
                <a:latin typeface="+mn-lt"/>
                <a:ea typeface="+mn-ea"/>
                <a:cs typeface="+mn-cs"/>
              </a:rPr>
              <a:t>الناحية اليمين بتتحكملي في موتور (</a:t>
            </a:r>
            <a:r>
              <a:rPr lang="en-US" sz="1200" b="0" i="0" kern="1200" dirty="0" smtClean="0">
                <a:solidFill>
                  <a:schemeClr val="tx1"/>
                </a:solidFill>
                <a:effectLst/>
                <a:latin typeface="+mn-lt"/>
                <a:ea typeface="+mn-ea"/>
                <a:cs typeface="+mn-cs"/>
              </a:rPr>
              <a:t>(Motor 1 </a:t>
            </a:r>
            <a:r>
              <a:rPr lang="ar-SA" sz="1200" b="0" i="0" kern="1200" dirty="0" smtClean="0">
                <a:solidFill>
                  <a:schemeClr val="tx1"/>
                </a:solidFill>
                <a:effectLst/>
                <a:latin typeface="+mn-lt"/>
                <a:ea typeface="+mn-ea"/>
                <a:cs typeface="+mn-cs"/>
              </a:rPr>
              <a:t>و الناحية الشمال بتتحكملي في موتور تاني(</a:t>
            </a:r>
            <a:r>
              <a:rPr lang="en-US" sz="1200" b="0" i="0" kern="1200" dirty="0" smtClean="0">
                <a:solidFill>
                  <a:schemeClr val="tx1"/>
                </a:solidFill>
                <a:effectLst/>
                <a:latin typeface="+mn-lt"/>
                <a:ea typeface="+mn-ea"/>
                <a:cs typeface="+mn-cs"/>
              </a:rPr>
              <a:t>Motor 2 </a:t>
            </a:r>
            <a:r>
              <a:rPr lang="ar-SA" sz="1200" b="0" i="0" kern="1200" dirty="0" smtClean="0">
                <a:solidFill>
                  <a:schemeClr val="tx1"/>
                </a:solidFill>
                <a:effectLst/>
                <a:latin typeface="+mn-lt"/>
                <a:ea typeface="+mn-ea"/>
                <a:cs typeface="+mn-cs"/>
              </a:rPr>
              <a:t>) خلونا دلوقتي نشتغل على الناحية الشمال بس و الناحية اليمين زيها بظبط</a:t>
            </a:r>
            <a:endParaRPr lang="ar-SA" b="0" i="0" dirty="0" smtClean="0">
              <a:solidFill>
                <a:srgbClr val="FFFFFF"/>
              </a:solidFill>
              <a:effectLst/>
              <a:latin typeface="Helvetica Neue"/>
            </a:endParaRPr>
          </a:p>
          <a:p>
            <a:pPr algn="r" rtl="1"/>
            <a:r>
              <a:rPr lang="ar-SA" b="0" i="0" dirty="0" smtClean="0">
                <a:solidFill>
                  <a:srgbClr val="FFFFFF"/>
                </a:solidFill>
                <a:effectLst/>
                <a:latin typeface="Helvetica Neue"/>
              </a:rPr>
              <a:t>ال</a:t>
            </a:r>
            <a:r>
              <a:rPr lang="en-US" b="0" i="0" dirty="0" smtClean="0">
                <a:solidFill>
                  <a:srgbClr val="FFFFFF"/>
                </a:solidFill>
                <a:effectLst/>
                <a:latin typeface="Helvetica Neue"/>
              </a:rPr>
              <a:t>pin </a:t>
            </a:r>
            <a:r>
              <a:rPr lang="ar-SA" b="0" i="0" dirty="0" smtClean="0">
                <a:solidFill>
                  <a:srgbClr val="FFFFFF"/>
                </a:solidFill>
                <a:effectLst/>
                <a:latin typeface="Helvetica Neue"/>
              </a:rPr>
              <a:t>اللي عليها </a:t>
            </a:r>
            <a:r>
              <a:rPr lang="en-US" b="0" i="0" dirty="0" smtClean="0">
                <a:solidFill>
                  <a:srgbClr val="FFFFFF"/>
                </a:solidFill>
                <a:effectLst/>
                <a:latin typeface="Helvetica Neue"/>
              </a:rPr>
              <a:t>M1 Enable </a:t>
            </a:r>
            <a:r>
              <a:rPr lang="ar-SA" b="0" i="0" dirty="0" smtClean="0">
                <a:solidFill>
                  <a:srgbClr val="FFFFFF"/>
                </a:solidFill>
                <a:effectLst/>
                <a:latin typeface="Helvetica Neue"/>
              </a:rPr>
              <a:t>دي بدخل عليها </a:t>
            </a:r>
            <a:r>
              <a:rPr lang="en-US" b="0" i="0" dirty="0" smtClean="0">
                <a:solidFill>
                  <a:srgbClr val="FFFFFF"/>
                </a:solidFill>
                <a:effectLst/>
                <a:latin typeface="Helvetica Neue"/>
              </a:rPr>
              <a:t>PWM (pulse width modulation) </a:t>
            </a:r>
            <a:r>
              <a:rPr lang="ar-SA" b="0" i="0" dirty="0" smtClean="0">
                <a:solidFill>
                  <a:srgbClr val="FFFFFF"/>
                </a:solidFill>
                <a:effectLst/>
                <a:latin typeface="Helvetica Neue"/>
              </a:rPr>
              <a:t>عشان اتحكم بيها في سرعة الموتور الاول </a:t>
            </a:r>
            <a:r>
              <a:rPr lang="en-US" b="0" i="0" dirty="0" smtClean="0">
                <a:solidFill>
                  <a:srgbClr val="FFFFFF"/>
                </a:solidFill>
                <a:effectLst/>
                <a:latin typeface="Helvetica Neue"/>
              </a:rPr>
              <a:t>(Motor 1) </a:t>
            </a:r>
            <a:r>
              <a:rPr lang="ar-SA" b="0" i="0" dirty="0" smtClean="0">
                <a:solidFill>
                  <a:srgbClr val="FFFFFF"/>
                </a:solidFill>
                <a:effectLst/>
                <a:latin typeface="Helvetica Neue"/>
              </a:rPr>
              <a:t>و دي لو دخلت عليها فولت</a:t>
            </a:r>
            <a:r>
              <a:rPr lang="ar-SA" b="0" i="0" baseline="0" dirty="0" smtClean="0">
                <a:solidFill>
                  <a:srgbClr val="FFFFFF"/>
                </a:solidFill>
                <a:effectLst/>
                <a:latin typeface="Helvetica Neue"/>
              </a:rPr>
              <a:t> ب </a:t>
            </a:r>
            <a:r>
              <a:rPr lang="en-US" b="0" i="0" baseline="0" dirty="0" smtClean="0">
                <a:solidFill>
                  <a:srgbClr val="FFFFFF"/>
                </a:solidFill>
                <a:effectLst/>
                <a:latin typeface="Helvetica Neue"/>
              </a:rPr>
              <a:t>Zero</a:t>
            </a:r>
            <a:r>
              <a:rPr lang="ar-SA" b="0" i="0" dirty="0" smtClean="0">
                <a:solidFill>
                  <a:srgbClr val="FFFFFF"/>
                </a:solidFill>
                <a:effectLst/>
                <a:latin typeface="Helvetica Neue"/>
              </a:rPr>
              <a:t> او مدخلتش عليها حاجة، الموتور اللي متوصل مكان </a:t>
            </a:r>
            <a:r>
              <a:rPr lang="en-US" b="0" i="0" dirty="0" smtClean="0">
                <a:solidFill>
                  <a:srgbClr val="FFFFFF"/>
                </a:solidFill>
                <a:effectLst/>
                <a:latin typeface="Helvetica Neue"/>
              </a:rPr>
              <a:t>Motor 1 </a:t>
            </a:r>
            <a:r>
              <a:rPr lang="ar-SA" b="0" i="0" dirty="0" smtClean="0">
                <a:solidFill>
                  <a:srgbClr val="FFFFFF"/>
                </a:solidFill>
                <a:effectLst/>
                <a:latin typeface="Helvetica Neue"/>
              </a:rPr>
              <a:t>مش هيشتغل حتى لو مدخلة ال</a:t>
            </a:r>
            <a:r>
              <a:rPr lang="en-US" b="0" i="0" dirty="0" smtClean="0">
                <a:solidFill>
                  <a:srgbClr val="FFFFFF"/>
                </a:solidFill>
                <a:effectLst/>
                <a:latin typeface="Helvetica Neue"/>
              </a:rPr>
              <a:t>power </a:t>
            </a:r>
            <a:r>
              <a:rPr lang="ar-SA" b="0" i="0" dirty="0" smtClean="0">
                <a:solidFill>
                  <a:srgbClr val="FFFFFF"/>
                </a:solidFill>
                <a:effectLst/>
                <a:latin typeface="Helvetica Neue"/>
              </a:rPr>
              <a:t>بتاع المواتير</a:t>
            </a:r>
          </a:p>
          <a:p>
            <a:pPr algn="r" rtl="1"/>
            <a:r>
              <a:rPr lang="ar-SA" sz="1200" b="0" i="0" kern="1200" dirty="0" smtClean="0">
                <a:solidFill>
                  <a:schemeClr val="tx1"/>
                </a:solidFill>
                <a:effectLst/>
                <a:latin typeface="+mn-lt"/>
                <a:ea typeface="+mn-ea"/>
                <a:cs typeface="+mn-cs"/>
              </a:rPr>
              <a:t>ال2 </a:t>
            </a:r>
            <a:r>
              <a:rPr lang="en-US" sz="1200" b="0" i="0" kern="1200" dirty="0" smtClean="0">
                <a:solidFill>
                  <a:schemeClr val="tx1"/>
                </a:solidFill>
                <a:effectLst/>
                <a:latin typeface="+mn-lt"/>
                <a:ea typeface="+mn-ea"/>
                <a:cs typeface="+mn-cs"/>
              </a:rPr>
              <a:t>pins </a:t>
            </a:r>
            <a:r>
              <a:rPr lang="ar-SA" sz="1200" b="0" i="0" kern="1200" dirty="0" smtClean="0">
                <a:solidFill>
                  <a:schemeClr val="tx1"/>
                </a:solidFill>
                <a:effectLst/>
                <a:latin typeface="+mn-lt"/>
                <a:ea typeface="+mn-ea"/>
                <a:cs typeface="+mn-cs"/>
              </a:rPr>
              <a:t>اللي لونهم اخضر دول بوصل بيهم الموتور،الموتور بيبقى ليه سلكتين او ناحيتين نوصله بيهم،ف باخد السلكتين دول بتوع الموتور و اوصلهم على ال2 </a:t>
            </a:r>
            <a:r>
              <a:rPr lang="en-US" sz="1200" b="0" i="0" kern="1200" dirty="0" smtClean="0">
                <a:solidFill>
                  <a:schemeClr val="tx1"/>
                </a:solidFill>
                <a:effectLst/>
                <a:latin typeface="+mn-lt"/>
                <a:ea typeface="+mn-ea"/>
                <a:cs typeface="+mn-cs"/>
              </a:rPr>
              <a:t>pins </a:t>
            </a:r>
            <a:r>
              <a:rPr lang="ar-SA" sz="1200" b="0" i="0" kern="1200" dirty="0" smtClean="0">
                <a:solidFill>
                  <a:schemeClr val="tx1"/>
                </a:solidFill>
                <a:effectLst/>
                <a:latin typeface="+mn-lt"/>
                <a:ea typeface="+mn-ea"/>
                <a:cs typeface="+mn-cs"/>
              </a:rPr>
              <a:t>الخضر دول ال</a:t>
            </a:r>
            <a:r>
              <a:rPr lang="en-US" sz="1200" b="0" i="0" kern="1200" dirty="0" smtClean="0">
                <a:solidFill>
                  <a:schemeClr val="tx1"/>
                </a:solidFill>
                <a:effectLst/>
                <a:latin typeface="+mn-lt"/>
                <a:ea typeface="+mn-ea"/>
                <a:cs typeface="+mn-cs"/>
              </a:rPr>
              <a:t>pins </a:t>
            </a:r>
            <a:r>
              <a:rPr lang="ar-SA" sz="1200" b="0" i="0" kern="1200" dirty="0" smtClean="0">
                <a:solidFill>
                  <a:schemeClr val="tx1"/>
                </a:solidFill>
                <a:effectLst/>
                <a:latin typeface="+mn-lt"/>
                <a:ea typeface="+mn-ea"/>
                <a:cs typeface="+mn-cs"/>
              </a:rPr>
              <a:t>السود اللي مكتوب عليهم </a:t>
            </a:r>
            <a:r>
              <a:rPr lang="en-US" sz="1200" b="0" i="0" kern="1200" dirty="0" smtClean="0">
                <a:solidFill>
                  <a:schemeClr val="tx1"/>
                </a:solidFill>
                <a:effectLst/>
                <a:latin typeface="+mn-lt"/>
                <a:ea typeface="+mn-ea"/>
                <a:cs typeface="+mn-cs"/>
              </a:rPr>
              <a:t>GND </a:t>
            </a:r>
            <a:r>
              <a:rPr lang="ar-SA" sz="1200" b="0" i="0" kern="1200" dirty="0" smtClean="0">
                <a:solidFill>
                  <a:schemeClr val="tx1"/>
                </a:solidFill>
                <a:effectLst/>
                <a:latin typeface="+mn-lt"/>
                <a:ea typeface="+mn-ea"/>
                <a:cs typeface="+mn-cs"/>
              </a:rPr>
              <a:t>دول واحدة منهم </a:t>
            </a:r>
            <a:r>
              <a:rPr lang="en-US" sz="1200" b="0" i="0" kern="1200" dirty="0" smtClean="0">
                <a:solidFill>
                  <a:schemeClr val="tx1"/>
                </a:solidFill>
                <a:effectLst/>
                <a:latin typeface="+mn-lt"/>
                <a:ea typeface="+mn-ea"/>
                <a:cs typeface="+mn-cs"/>
              </a:rPr>
              <a:t>heat sink </a:t>
            </a:r>
            <a:r>
              <a:rPr lang="ar-SA" sz="1200" b="0" i="0" kern="1200" dirty="0" smtClean="0">
                <a:solidFill>
                  <a:schemeClr val="tx1"/>
                </a:solidFill>
                <a:effectLst/>
                <a:latin typeface="+mn-lt"/>
                <a:ea typeface="+mn-ea"/>
                <a:cs typeface="+mn-cs"/>
              </a:rPr>
              <a:t>و التانية ال</a:t>
            </a:r>
            <a:r>
              <a:rPr lang="en-US" sz="1200" b="0" i="0" kern="1200" dirty="0" err="1" smtClean="0">
                <a:solidFill>
                  <a:schemeClr val="tx1"/>
                </a:solidFill>
                <a:effectLst/>
                <a:latin typeface="+mn-lt"/>
                <a:ea typeface="+mn-ea"/>
                <a:cs typeface="+mn-cs"/>
              </a:rPr>
              <a:t>gnd</a:t>
            </a:r>
            <a:r>
              <a:rPr lang="en-US" sz="1200" b="0" i="0" kern="1200" dirty="0" smtClean="0">
                <a:solidFill>
                  <a:schemeClr val="tx1"/>
                </a:solidFill>
                <a:effectLst/>
                <a:latin typeface="+mn-lt"/>
                <a:ea typeface="+mn-ea"/>
                <a:cs typeface="+mn-cs"/>
              </a:rPr>
              <a:t> </a:t>
            </a:r>
            <a:r>
              <a:rPr lang="ar-SA" sz="1200" b="0" i="0" kern="1200" dirty="0" smtClean="0">
                <a:solidFill>
                  <a:schemeClr val="tx1"/>
                </a:solidFill>
                <a:effectLst/>
                <a:latin typeface="+mn-lt"/>
                <a:ea typeface="+mn-ea"/>
                <a:cs typeface="+mn-cs"/>
              </a:rPr>
              <a:t>عادي،</a:t>
            </a:r>
            <a:r>
              <a:rPr lang="en-US" sz="1200" b="0" i="0" kern="1200" dirty="0" smtClean="0">
                <a:solidFill>
                  <a:schemeClr val="tx1"/>
                </a:solidFill>
                <a:effectLst/>
                <a:latin typeface="+mn-lt"/>
                <a:ea typeface="+mn-ea"/>
                <a:cs typeface="+mn-cs"/>
              </a:rPr>
              <a:t>heat sink </a:t>
            </a:r>
            <a:r>
              <a:rPr lang="ar-SA" sz="1200" b="0" i="0" kern="1200" dirty="0" smtClean="0">
                <a:solidFill>
                  <a:schemeClr val="tx1"/>
                </a:solidFill>
                <a:effectLst/>
                <a:latin typeface="+mn-lt"/>
                <a:ea typeface="+mn-ea"/>
                <a:cs typeface="+mn-cs"/>
              </a:rPr>
              <a:t>دي عشان تطلع الحرارة اللي بتحصل عندي جوا ال</a:t>
            </a:r>
            <a:r>
              <a:rPr lang="en-US" sz="1200" b="0" i="0" kern="1200" dirty="0" smtClean="0">
                <a:solidFill>
                  <a:schemeClr val="tx1"/>
                </a:solidFill>
                <a:effectLst/>
                <a:latin typeface="+mn-lt"/>
                <a:ea typeface="+mn-ea"/>
                <a:cs typeface="+mn-cs"/>
              </a:rPr>
              <a:t>IC </a:t>
            </a:r>
            <a:r>
              <a:rPr lang="ar-SA" sz="1200" b="0" i="0" kern="1200" dirty="0" smtClean="0">
                <a:solidFill>
                  <a:schemeClr val="tx1"/>
                </a:solidFill>
                <a:effectLst/>
                <a:latin typeface="+mn-lt"/>
                <a:ea typeface="+mn-ea"/>
                <a:cs typeface="+mn-cs"/>
              </a:rPr>
              <a:t>لما بنشغل ال</a:t>
            </a:r>
            <a:r>
              <a:rPr lang="en-US" sz="1200" b="0" i="0" kern="1200" dirty="0" smtClean="0">
                <a:solidFill>
                  <a:schemeClr val="tx1"/>
                </a:solidFill>
                <a:effectLst/>
                <a:latin typeface="+mn-lt"/>
                <a:ea typeface="+mn-ea"/>
                <a:cs typeface="+mn-cs"/>
              </a:rPr>
              <a:t>IC،</a:t>
            </a:r>
            <a:r>
              <a:rPr lang="ar-SA" sz="1200" b="0" i="0" kern="1200" dirty="0" smtClean="0">
                <a:solidFill>
                  <a:schemeClr val="tx1"/>
                </a:solidFill>
                <a:effectLst/>
                <a:latin typeface="+mn-lt"/>
                <a:ea typeface="+mn-ea"/>
                <a:cs typeface="+mn-cs"/>
              </a:rPr>
              <a:t>لازم عشان الحاجات اشغل الموتور صح لازم اوصل ال2 </a:t>
            </a:r>
            <a:r>
              <a:rPr lang="en-US" sz="1200" b="0" i="0" kern="1200" dirty="0" smtClean="0">
                <a:solidFill>
                  <a:schemeClr val="tx1"/>
                </a:solidFill>
                <a:effectLst/>
                <a:latin typeface="+mn-lt"/>
                <a:ea typeface="+mn-ea"/>
                <a:cs typeface="+mn-cs"/>
              </a:rPr>
              <a:t>pins </a:t>
            </a:r>
            <a:r>
              <a:rPr lang="ar-SA" sz="1200" b="0" i="0" kern="1200" dirty="0" smtClean="0">
                <a:solidFill>
                  <a:schemeClr val="tx1"/>
                </a:solidFill>
                <a:effectLst/>
                <a:latin typeface="+mn-lt"/>
                <a:ea typeface="+mn-ea"/>
                <a:cs typeface="+mn-cs"/>
              </a:rPr>
              <a:t>بتوع </a:t>
            </a:r>
            <a:r>
              <a:rPr lang="en-US" sz="1200" b="0" i="0" kern="1200" dirty="0" smtClean="0">
                <a:solidFill>
                  <a:schemeClr val="tx1"/>
                </a:solidFill>
                <a:effectLst/>
                <a:latin typeface="+mn-lt"/>
                <a:ea typeface="+mn-ea"/>
                <a:cs typeface="+mn-cs"/>
              </a:rPr>
              <a:t>GND </a:t>
            </a:r>
            <a:r>
              <a:rPr lang="ar-SA" sz="1200" b="0" i="0" kern="1200" dirty="0" smtClean="0">
                <a:solidFill>
                  <a:schemeClr val="tx1"/>
                </a:solidFill>
                <a:effectLst/>
                <a:latin typeface="+mn-lt"/>
                <a:ea typeface="+mn-ea"/>
                <a:cs typeface="+mn-cs"/>
              </a:rPr>
              <a:t>مع بعض و اخدهم هما الاتنين على ال</a:t>
            </a:r>
            <a:r>
              <a:rPr lang="en-US" sz="1200" b="0" i="0" kern="1200" dirty="0" smtClean="0">
                <a:solidFill>
                  <a:schemeClr val="tx1"/>
                </a:solidFill>
                <a:effectLst/>
                <a:latin typeface="+mn-lt"/>
                <a:ea typeface="+mn-ea"/>
                <a:cs typeface="+mn-cs"/>
              </a:rPr>
              <a:t>GND </a:t>
            </a:r>
            <a:r>
              <a:rPr lang="ar-SA" sz="1200" b="0" i="0" kern="1200" dirty="0" smtClean="0">
                <a:solidFill>
                  <a:schemeClr val="tx1"/>
                </a:solidFill>
                <a:effectLst/>
                <a:latin typeface="+mn-lt"/>
                <a:ea typeface="+mn-ea"/>
                <a:cs typeface="+mn-cs"/>
              </a:rPr>
              <a:t>اللي جاي من ال</a:t>
            </a:r>
            <a:r>
              <a:rPr lang="en-US" sz="1200" b="0" i="0" kern="1200" dirty="0" smtClean="0">
                <a:solidFill>
                  <a:schemeClr val="tx1"/>
                </a:solidFill>
                <a:effectLst/>
                <a:latin typeface="+mn-lt"/>
                <a:ea typeface="+mn-ea"/>
                <a:cs typeface="+mn-cs"/>
              </a:rPr>
              <a:t>Arduino</a:t>
            </a:r>
            <a:endParaRPr lang="ar-SA" sz="1200" b="0" i="0" kern="1200" dirty="0" smtClean="0">
              <a:solidFill>
                <a:schemeClr val="tx1"/>
              </a:solidFill>
              <a:effectLst/>
              <a:latin typeface="+mn-lt"/>
              <a:ea typeface="+mn-ea"/>
              <a:cs typeface="+mn-cs"/>
            </a:endParaRPr>
          </a:p>
          <a:p>
            <a:pPr algn="r" rtl="1"/>
            <a:r>
              <a:rPr lang="ar-SA" sz="1200" b="0" i="0" kern="1200" dirty="0" smtClean="0">
                <a:solidFill>
                  <a:schemeClr val="tx1"/>
                </a:solidFill>
                <a:effectLst/>
                <a:latin typeface="+mn-lt"/>
                <a:ea typeface="+mn-ea"/>
                <a:cs typeface="+mn-cs"/>
              </a:rPr>
              <a:t>ال2</a:t>
            </a:r>
            <a:r>
              <a:rPr lang="en-US" sz="1200" b="0" i="0" kern="1200" dirty="0" smtClean="0">
                <a:solidFill>
                  <a:schemeClr val="tx1"/>
                </a:solidFill>
                <a:effectLst/>
                <a:latin typeface="+mn-lt"/>
                <a:ea typeface="+mn-ea"/>
                <a:cs typeface="+mn-cs"/>
              </a:rPr>
              <a:t>pins </a:t>
            </a:r>
            <a:r>
              <a:rPr lang="ar-SA" sz="1200" b="0" i="0" kern="1200" dirty="0" smtClean="0">
                <a:solidFill>
                  <a:schemeClr val="tx1"/>
                </a:solidFill>
                <a:effectLst/>
                <a:latin typeface="+mn-lt"/>
                <a:ea typeface="+mn-ea"/>
                <a:cs typeface="+mn-cs"/>
              </a:rPr>
              <a:t>اللي واحدة منهم مكتوب عليها </a:t>
            </a:r>
            <a:r>
              <a:rPr lang="en-US" sz="1200" b="0" i="0" kern="1200" dirty="0" smtClean="0">
                <a:solidFill>
                  <a:schemeClr val="tx1"/>
                </a:solidFill>
                <a:effectLst/>
                <a:latin typeface="+mn-lt"/>
                <a:ea typeface="+mn-ea"/>
                <a:cs typeface="+mn-cs"/>
              </a:rPr>
              <a:t>M1 Forward </a:t>
            </a:r>
            <a:r>
              <a:rPr lang="ar-SA" sz="1200" b="0" i="0" kern="1200" dirty="0" smtClean="0">
                <a:solidFill>
                  <a:schemeClr val="tx1"/>
                </a:solidFill>
                <a:effectLst/>
                <a:latin typeface="+mn-lt"/>
                <a:ea typeface="+mn-ea"/>
                <a:cs typeface="+mn-cs"/>
              </a:rPr>
              <a:t>و التانية مكتوب عليها </a:t>
            </a:r>
            <a:r>
              <a:rPr lang="en-US" sz="1200" b="0" i="0" kern="1200" dirty="0" smtClean="0">
                <a:solidFill>
                  <a:schemeClr val="tx1"/>
                </a:solidFill>
                <a:effectLst/>
                <a:latin typeface="+mn-lt"/>
                <a:ea typeface="+mn-ea"/>
                <a:cs typeface="+mn-cs"/>
              </a:rPr>
              <a:t>M1 Reverse </a:t>
            </a:r>
            <a:r>
              <a:rPr lang="ar-SA" sz="1200" b="0" i="0" kern="1200" dirty="0" smtClean="0">
                <a:solidFill>
                  <a:schemeClr val="tx1"/>
                </a:solidFill>
                <a:effectLst/>
                <a:latin typeface="+mn-lt"/>
                <a:ea typeface="+mn-ea"/>
                <a:cs typeface="+mn-cs"/>
              </a:rPr>
              <a:t>الاتنين دول هما اللي بيتحكمولي في اتجاه دوران الموتور،بوصلهم ب</a:t>
            </a:r>
            <a:r>
              <a:rPr lang="en-US" sz="1200" b="0" i="0" kern="1200" dirty="0" smtClean="0">
                <a:solidFill>
                  <a:schemeClr val="tx1"/>
                </a:solidFill>
                <a:effectLst/>
                <a:latin typeface="+mn-lt"/>
                <a:ea typeface="+mn-ea"/>
                <a:cs typeface="+mn-cs"/>
              </a:rPr>
              <a:t>digital pins </a:t>
            </a:r>
            <a:r>
              <a:rPr lang="ar-SA" sz="1200" b="0" i="0" kern="1200" dirty="0" smtClean="0">
                <a:solidFill>
                  <a:schemeClr val="tx1"/>
                </a:solidFill>
                <a:effectLst/>
                <a:latin typeface="+mn-lt"/>
                <a:ea typeface="+mn-ea"/>
                <a:cs typeface="+mn-cs"/>
              </a:rPr>
              <a:t>من ال</a:t>
            </a:r>
            <a:r>
              <a:rPr lang="en-US" sz="1200" b="0" i="0" kern="1200" dirty="0" smtClean="0">
                <a:solidFill>
                  <a:schemeClr val="tx1"/>
                </a:solidFill>
                <a:effectLst/>
                <a:latin typeface="+mn-lt"/>
                <a:ea typeface="+mn-ea"/>
                <a:cs typeface="+mn-cs"/>
              </a:rPr>
              <a:t>Arduino، </a:t>
            </a:r>
            <a:r>
              <a:rPr lang="ar-SA" sz="1200" b="0" i="0" kern="1200" dirty="0" smtClean="0">
                <a:solidFill>
                  <a:schemeClr val="tx1"/>
                </a:solidFill>
                <a:effectLst/>
                <a:latin typeface="+mn-lt"/>
                <a:ea typeface="+mn-ea"/>
                <a:cs typeface="+mn-cs"/>
              </a:rPr>
              <a:t>لما بحط على واحدة </a:t>
            </a:r>
            <a:r>
              <a:rPr lang="en-US" sz="1200" b="0" i="0" kern="1200" dirty="0" smtClean="0">
                <a:solidFill>
                  <a:schemeClr val="tx1"/>
                </a:solidFill>
                <a:effectLst/>
                <a:latin typeface="+mn-lt"/>
                <a:ea typeface="+mn-ea"/>
                <a:cs typeface="+mn-cs"/>
              </a:rPr>
              <a:t>HIGH </a:t>
            </a:r>
            <a:r>
              <a:rPr lang="ar-SA" sz="1200" b="0" i="0" kern="1200" dirty="0" smtClean="0">
                <a:solidFill>
                  <a:schemeClr val="tx1"/>
                </a:solidFill>
                <a:effectLst/>
                <a:latin typeface="+mn-lt"/>
                <a:ea typeface="+mn-ea"/>
                <a:cs typeface="+mn-cs"/>
              </a:rPr>
              <a:t>و التانية </a:t>
            </a:r>
            <a:r>
              <a:rPr lang="en-US" sz="1200" b="0" i="0" kern="1200" dirty="0" smtClean="0">
                <a:solidFill>
                  <a:schemeClr val="tx1"/>
                </a:solidFill>
                <a:effectLst/>
                <a:latin typeface="+mn-lt"/>
                <a:ea typeface="+mn-ea"/>
                <a:cs typeface="+mn-cs"/>
              </a:rPr>
              <a:t>LOW </a:t>
            </a:r>
            <a:r>
              <a:rPr lang="ar-SA" sz="1200" b="0" i="0" kern="1200" dirty="0" smtClean="0">
                <a:solidFill>
                  <a:schemeClr val="tx1"/>
                </a:solidFill>
                <a:effectLst/>
                <a:latin typeface="+mn-lt"/>
                <a:ea typeface="+mn-ea"/>
                <a:cs typeface="+mn-cs"/>
              </a:rPr>
              <a:t>كده كأني بقول ادي ناحية من الموتور الفولت اللي داخل على </a:t>
            </a:r>
            <a:r>
              <a:rPr lang="en-US" sz="1200" b="0" i="0" kern="1200" dirty="0" smtClean="0">
                <a:solidFill>
                  <a:schemeClr val="tx1"/>
                </a:solidFill>
                <a:effectLst/>
                <a:latin typeface="+mn-lt"/>
                <a:ea typeface="+mn-ea"/>
                <a:cs typeface="+mn-cs"/>
              </a:rPr>
              <a:t>Motor power in </a:t>
            </a:r>
            <a:r>
              <a:rPr lang="ar-SA" sz="1200" b="0" i="0" kern="1200" dirty="0" smtClean="0">
                <a:solidFill>
                  <a:schemeClr val="tx1"/>
                </a:solidFill>
                <a:effectLst/>
                <a:latin typeface="+mn-lt"/>
                <a:ea typeface="+mn-ea"/>
                <a:cs typeface="+mn-cs"/>
              </a:rPr>
              <a:t>و الناحية التانية من الموتور اديها </a:t>
            </a:r>
            <a:r>
              <a:rPr lang="en-US" sz="1200" b="0" i="0" kern="1200" dirty="0" smtClean="0">
                <a:solidFill>
                  <a:schemeClr val="tx1"/>
                </a:solidFill>
                <a:effectLst/>
                <a:latin typeface="+mn-lt"/>
                <a:ea typeface="+mn-ea"/>
                <a:cs typeface="+mn-cs"/>
              </a:rPr>
              <a:t>GND </a:t>
            </a:r>
            <a:r>
              <a:rPr lang="ar-SA" sz="1200" b="0" i="0" kern="1200" dirty="0" smtClean="0">
                <a:solidFill>
                  <a:schemeClr val="tx1"/>
                </a:solidFill>
                <a:effectLst/>
                <a:latin typeface="+mn-lt"/>
                <a:ea typeface="+mn-ea"/>
                <a:cs typeface="+mn-cs"/>
              </a:rPr>
              <a:t>ف كده الموتور هيلف ف اتجاه معين و نعكس ال</a:t>
            </a:r>
            <a:r>
              <a:rPr lang="en-US" sz="1200" b="0" i="0" kern="1200" dirty="0" smtClean="0">
                <a:solidFill>
                  <a:schemeClr val="tx1"/>
                </a:solidFill>
                <a:effectLst/>
                <a:latin typeface="+mn-lt"/>
                <a:ea typeface="+mn-ea"/>
                <a:cs typeface="+mn-cs"/>
              </a:rPr>
              <a:t>HIGH </a:t>
            </a:r>
            <a:r>
              <a:rPr lang="ar-SA" sz="1200" b="0" i="0" kern="1200" dirty="0" smtClean="0">
                <a:solidFill>
                  <a:schemeClr val="tx1"/>
                </a:solidFill>
                <a:effectLst/>
                <a:latin typeface="+mn-lt"/>
                <a:ea typeface="+mn-ea"/>
                <a:cs typeface="+mn-cs"/>
              </a:rPr>
              <a:t>و ال</a:t>
            </a:r>
            <a:r>
              <a:rPr lang="en-US" sz="1200" b="0" i="0" kern="1200" dirty="0" smtClean="0">
                <a:solidFill>
                  <a:schemeClr val="tx1"/>
                </a:solidFill>
                <a:effectLst/>
                <a:latin typeface="+mn-lt"/>
                <a:ea typeface="+mn-ea"/>
                <a:cs typeface="+mn-cs"/>
              </a:rPr>
              <a:t>LOW </a:t>
            </a:r>
            <a:r>
              <a:rPr lang="ar-SA" sz="1200" b="0" i="0" kern="1200" dirty="0" smtClean="0">
                <a:solidFill>
                  <a:schemeClr val="tx1"/>
                </a:solidFill>
                <a:effectLst/>
                <a:latin typeface="+mn-lt"/>
                <a:ea typeface="+mn-ea"/>
                <a:cs typeface="+mn-cs"/>
              </a:rPr>
              <a:t>الموتور هيلف ف عكس الاتجاه اللي كان بيلف فيه قبل ما اعكس ال</a:t>
            </a:r>
            <a:r>
              <a:rPr lang="en-US" sz="1200" b="0" i="0" kern="1200" dirty="0" smtClean="0">
                <a:solidFill>
                  <a:schemeClr val="tx1"/>
                </a:solidFill>
                <a:effectLst/>
                <a:latin typeface="+mn-lt"/>
                <a:ea typeface="+mn-ea"/>
                <a:cs typeface="+mn-cs"/>
              </a:rPr>
              <a:t>HIGH </a:t>
            </a:r>
            <a:r>
              <a:rPr lang="ar-SA" sz="1200" b="0" i="0" kern="1200" dirty="0" smtClean="0">
                <a:solidFill>
                  <a:schemeClr val="tx1"/>
                </a:solidFill>
                <a:effectLst/>
                <a:latin typeface="+mn-lt"/>
                <a:ea typeface="+mn-ea"/>
                <a:cs typeface="+mn-cs"/>
              </a:rPr>
              <a:t>و ال</a:t>
            </a:r>
            <a:r>
              <a:rPr lang="en-US" sz="1200" b="0" i="0" kern="1200" dirty="0" smtClean="0">
                <a:solidFill>
                  <a:schemeClr val="tx1"/>
                </a:solidFill>
                <a:effectLst/>
                <a:latin typeface="+mn-lt"/>
                <a:ea typeface="+mn-ea"/>
                <a:cs typeface="+mn-cs"/>
              </a:rPr>
              <a:t>LOW </a:t>
            </a:r>
            <a:r>
              <a:rPr lang="ar-SA" sz="1200" b="0" i="0" kern="1200" dirty="0" smtClean="0">
                <a:solidFill>
                  <a:schemeClr val="tx1"/>
                </a:solidFill>
                <a:effectLst/>
                <a:latin typeface="+mn-lt"/>
                <a:ea typeface="+mn-ea"/>
                <a:cs typeface="+mn-cs"/>
              </a:rPr>
              <a:t>و لو اديت </a:t>
            </a:r>
            <a:r>
              <a:rPr lang="en-US" sz="1200" b="0" i="0" kern="1200" dirty="0" smtClean="0">
                <a:solidFill>
                  <a:schemeClr val="tx1"/>
                </a:solidFill>
                <a:effectLst/>
                <a:latin typeface="+mn-lt"/>
                <a:ea typeface="+mn-ea"/>
                <a:cs typeface="+mn-cs"/>
              </a:rPr>
              <a:t>LOW </a:t>
            </a:r>
            <a:r>
              <a:rPr lang="ar-SA" sz="1200" b="0" i="0" kern="1200" dirty="0" smtClean="0">
                <a:solidFill>
                  <a:schemeClr val="tx1"/>
                </a:solidFill>
                <a:effectLst/>
                <a:latin typeface="+mn-lt"/>
                <a:ea typeface="+mn-ea"/>
                <a:cs typeface="+mn-cs"/>
              </a:rPr>
              <a:t>و </a:t>
            </a:r>
            <a:r>
              <a:rPr lang="en-US" sz="1200" b="0" i="0" kern="1200" dirty="0" smtClean="0">
                <a:solidFill>
                  <a:schemeClr val="tx1"/>
                </a:solidFill>
                <a:effectLst/>
                <a:latin typeface="+mn-lt"/>
                <a:ea typeface="+mn-ea"/>
                <a:cs typeface="+mn-cs"/>
              </a:rPr>
              <a:t>LOW </a:t>
            </a:r>
            <a:r>
              <a:rPr lang="ar-SA" sz="1200" b="0" i="0" kern="1200" dirty="0" smtClean="0">
                <a:solidFill>
                  <a:schemeClr val="tx1"/>
                </a:solidFill>
                <a:effectLst/>
                <a:latin typeface="+mn-lt"/>
                <a:ea typeface="+mn-ea"/>
                <a:cs typeface="+mn-cs"/>
              </a:rPr>
              <a:t>كده الموتور هيقف بس اقدر الفه بايدي و لو اديت </a:t>
            </a:r>
            <a:r>
              <a:rPr lang="en-US" sz="1200" b="0" i="0" kern="1200" dirty="0" smtClean="0">
                <a:solidFill>
                  <a:schemeClr val="tx1"/>
                </a:solidFill>
                <a:effectLst/>
                <a:latin typeface="+mn-lt"/>
                <a:ea typeface="+mn-ea"/>
                <a:cs typeface="+mn-cs"/>
              </a:rPr>
              <a:t>HIGH </a:t>
            </a:r>
            <a:r>
              <a:rPr lang="ar-SA" sz="1200" b="0" i="0" kern="1200" dirty="0" smtClean="0">
                <a:solidFill>
                  <a:schemeClr val="tx1"/>
                </a:solidFill>
                <a:effectLst/>
                <a:latin typeface="+mn-lt"/>
                <a:ea typeface="+mn-ea"/>
                <a:cs typeface="+mn-cs"/>
              </a:rPr>
              <a:t>و </a:t>
            </a:r>
            <a:r>
              <a:rPr lang="en-US" sz="1200" b="0" i="0" kern="1200" dirty="0" smtClean="0">
                <a:solidFill>
                  <a:schemeClr val="tx1"/>
                </a:solidFill>
                <a:effectLst/>
                <a:latin typeface="+mn-lt"/>
                <a:ea typeface="+mn-ea"/>
                <a:cs typeface="+mn-cs"/>
              </a:rPr>
              <a:t>HIGH </a:t>
            </a:r>
            <a:r>
              <a:rPr lang="ar-SA" sz="1200" b="0" i="0" kern="1200" dirty="0" smtClean="0">
                <a:solidFill>
                  <a:schemeClr val="tx1"/>
                </a:solidFill>
                <a:effectLst/>
                <a:latin typeface="+mn-lt"/>
                <a:ea typeface="+mn-ea"/>
                <a:cs typeface="+mn-cs"/>
              </a:rPr>
              <a:t>الموتور بردو هيقف بس مش هقدر الفه بايدي</a:t>
            </a:r>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FB8E8950-EC20-40F4-9BCD-949BF9011D3A}" type="slidenum">
              <a:rPr lang="en-US" smtClean="0"/>
              <a:pPr/>
              <a:t>34</a:t>
            </a:fld>
            <a:endParaRPr lang="en-US"/>
          </a:p>
        </p:txBody>
      </p:sp>
    </p:spTree>
    <p:extLst>
      <p:ext uri="{BB962C8B-B14F-4D97-AF65-F5344CB8AC3E}">
        <p14:creationId xmlns="" xmlns:p14="http://schemas.microsoft.com/office/powerpoint/2010/main" val="2190822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b="0" i="0" dirty="0" smtClean="0">
                <a:solidFill>
                  <a:srgbClr val="FFFFFF"/>
                </a:solidFill>
                <a:effectLst/>
                <a:latin typeface="Helvetica Neue"/>
              </a:rPr>
              <a:t>زي ما كنا بنقول في ال</a:t>
            </a:r>
            <a:r>
              <a:rPr lang="en-US" b="0" i="0" dirty="0" smtClean="0">
                <a:solidFill>
                  <a:srgbClr val="FFFFFF"/>
                </a:solidFill>
                <a:effectLst/>
                <a:latin typeface="Helvetica Neue"/>
              </a:rPr>
              <a:t>Arduino </a:t>
            </a:r>
            <a:r>
              <a:rPr lang="ar-SA" b="0" i="0" dirty="0" smtClean="0">
                <a:solidFill>
                  <a:srgbClr val="FFFFFF"/>
                </a:solidFill>
                <a:effectLst/>
                <a:latin typeface="Helvetica Neue"/>
              </a:rPr>
              <a:t>ان هي فيها </a:t>
            </a:r>
            <a:r>
              <a:rPr lang="en-US" b="0" i="0" dirty="0" smtClean="0">
                <a:solidFill>
                  <a:srgbClr val="FFFFFF"/>
                </a:solidFill>
                <a:effectLst/>
                <a:latin typeface="Helvetica Neue"/>
              </a:rPr>
              <a:t>microcontroller </a:t>
            </a:r>
            <a:r>
              <a:rPr lang="ar-SA" b="0" i="0" dirty="0" smtClean="0">
                <a:solidFill>
                  <a:srgbClr val="FFFFFF"/>
                </a:solidFill>
                <a:effectLst/>
                <a:latin typeface="Helvetica Neue"/>
              </a:rPr>
              <a:t>و ال</a:t>
            </a:r>
            <a:r>
              <a:rPr lang="en-US" b="0" i="0" dirty="0" smtClean="0">
                <a:solidFill>
                  <a:srgbClr val="FFFFFF"/>
                </a:solidFill>
                <a:effectLst/>
                <a:latin typeface="Helvetica Neue"/>
              </a:rPr>
              <a:t>microcontroller </a:t>
            </a:r>
            <a:r>
              <a:rPr lang="ar-SA" b="0" i="0" dirty="0" smtClean="0">
                <a:solidFill>
                  <a:srgbClr val="FFFFFF"/>
                </a:solidFill>
                <a:effectLst/>
                <a:latin typeface="Helvetica Neue"/>
              </a:rPr>
              <a:t>ده بردو </a:t>
            </a:r>
            <a:r>
              <a:rPr lang="en-US" b="0" i="0" dirty="0" smtClean="0">
                <a:solidFill>
                  <a:srgbClr val="FFFFFF"/>
                </a:solidFill>
                <a:effectLst/>
                <a:latin typeface="Helvetica Neue"/>
              </a:rPr>
              <a:t>IC، </a:t>
            </a:r>
            <a:r>
              <a:rPr lang="ar-SA" b="0" i="0" dirty="0" smtClean="0">
                <a:solidFill>
                  <a:srgbClr val="FFFFFF"/>
                </a:solidFill>
                <a:effectLst/>
                <a:latin typeface="Helvetica Neue"/>
              </a:rPr>
              <a:t>و احنا عملنا حماية لل</a:t>
            </a:r>
            <a:r>
              <a:rPr lang="en-US" b="0" i="0" dirty="0" smtClean="0">
                <a:solidFill>
                  <a:srgbClr val="FFFFFF"/>
                </a:solidFill>
                <a:effectLst/>
                <a:latin typeface="Helvetica Neue"/>
              </a:rPr>
              <a:t>microcontroller </a:t>
            </a:r>
            <a:r>
              <a:rPr lang="ar-SA" b="0" i="0" dirty="0" smtClean="0">
                <a:solidFill>
                  <a:srgbClr val="FFFFFF"/>
                </a:solidFill>
                <a:effectLst/>
                <a:latin typeface="Helvetica Neue"/>
              </a:rPr>
              <a:t>و خلينا استخدامه اسهل ف عملنا ال</a:t>
            </a:r>
            <a:r>
              <a:rPr lang="en-US" b="0" i="0" dirty="0" smtClean="0">
                <a:solidFill>
                  <a:srgbClr val="FFFFFF"/>
                </a:solidFill>
                <a:effectLst/>
                <a:latin typeface="Helvetica Neue"/>
              </a:rPr>
              <a:t>Arduino </a:t>
            </a:r>
            <a:endParaRPr lang="ar-SA" b="0" i="0" dirty="0" smtClean="0">
              <a:solidFill>
                <a:srgbClr val="FFFFFF"/>
              </a:solidFill>
              <a:effectLst/>
              <a:latin typeface="Helvetica Neue"/>
            </a:endParaRPr>
          </a:p>
          <a:p>
            <a:pPr algn="r" rtl="1"/>
            <a:r>
              <a:rPr lang="ar-SA" b="0" i="0" dirty="0" smtClean="0">
                <a:solidFill>
                  <a:srgbClr val="FFFFFF"/>
                </a:solidFill>
                <a:effectLst/>
                <a:latin typeface="Helvetica Neue"/>
              </a:rPr>
              <a:t>بردو احنا عشان نحمي ال</a:t>
            </a:r>
            <a:r>
              <a:rPr lang="en-US" b="0" i="0" dirty="0" smtClean="0">
                <a:solidFill>
                  <a:srgbClr val="FFFFFF"/>
                </a:solidFill>
                <a:effectLst/>
                <a:latin typeface="Helvetica Neue"/>
              </a:rPr>
              <a:t>H-bridge IC </a:t>
            </a:r>
            <a:r>
              <a:rPr lang="ar-SA" b="0" i="0" dirty="0" smtClean="0">
                <a:solidFill>
                  <a:srgbClr val="FFFFFF"/>
                </a:solidFill>
                <a:effectLst/>
                <a:latin typeface="Helvetica Neue"/>
              </a:rPr>
              <a:t>و نخلي استخدامها أسهل عملنا ال</a:t>
            </a:r>
            <a:r>
              <a:rPr lang="en-US" b="0" i="0" dirty="0" smtClean="0">
                <a:solidFill>
                  <a:srgbClr val="FFFFFF"/>
                </a:solidFill>
                <a:effectLst/>
                <a:latin typeface="Helvetica Neue"/>
              </a:rPr>
              <a:t>H-bridge module</a:t>
            </a:r>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FB8E8950-EC20-40F4-9BCD-949BF9011D3A}" type="slidenum">
              <a:rPr lang="en-US" smtClean="0"/>
              <a:pPr/>
              <a:t>35</a:t>
            </a:fld>
            <a:endParaRPr lang="en-US"/>
          </a:p>
        </p:txBody>
      </p:sp>
    </p:spTree>
    <p:extLst>
      <p:ext uri="{BB962C8B-B14F-4D97-AF65-F5344CB8AC3E}">
        <p14:creationId xmlns="" xmlns:p14="http://schemas.microsoft.com/office/powerpoint/2010/main" val="32336863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sz="1200" b="0" i="0" kern="1200" dirty="0" smtClean="0">
                <a:solidFill>
                  <a:schemeClr val="tx1"/>
                </a:solidFill>
                <a:effectLst/>
                <a:latin typeface="+mn-lt"/>
                <a:ea typeface="+mn-ea"/>
                <a:cs typeface="+mn-cs"/>
              </a:rPr>
              <a:t>الجزء الاسود الكبير على ال</a:t>
            </a:r>
            <a:r>
              <a:rPr lang="en-US" sz="1200" b="0" i="0" kern="1200" dirty="0" smtClean="0">
                <a:solidFill>
                  <a:schemeClr val="tx1"/>
                </a:solidFill>
                <a:effectLst/>
                <a:latin typeface="+mn-lt"/>
                <a:ea typeface="+mn-ea"/>
                <a:cs typeface="+mn-cs"/>
              </a:rPr>
              <a:t>H-bridge module </a:t>
            </a:r>
            <a:r>
              <a:rPr lang="ar-SA" sz="1200" b="0" i="0" kern="1200" dirty="0" smtClean="0">
                <a:solidFill>
                  <a:schemeClr val="tx1"/>
                </a:solidFill>
                <a:effectLst/>
                <a:latin typeface="+mn-lt"/>
                <a:ea typeface="+mn-ea"/>
                <a:cs typeface="+mn-cs"/>
              </a:rPr>
              <a:t>دي </a:t>
            </a:r>
            <a:r>
              <a:rPr lang="en-US" sz="1200" b="0" i="0" kern="1200" dirty="0" smtClean="0">
                <a:solidFill>
                  <a:schemeClr val="tx1"/>
                </a:solidFill>
                <a:effectLst/>
                <a:latin typeface="+mn-lt"/>
                <a:ea typeface="+mn-ea"/>
                <a:cs typeface="+mn-cs"/>
              </a:rPr>
              <a:t>fins </a:t>
            </a:r>
            <a:r>
              <a:rPr lang="ar-SA" sz="1200" b="0" i="0" kern="1200" dirty="0" smtClean="0">
                <a:solidFill>
                  <a:schemeClr val="tx1"/>
                </a:solidFill>
                <a:effectLst/>
                <a:latin typeface="+mn-lt"/>
                <a:ea typeface="+mn-ea"/>
                <a:cs typeface="+mn-cs"/>
              </a:rPr>
              <a:t>و تحتها ال</a:t>
            </a:r>
            <a:r>
              <a:rPr lang="en-US" sz="1200" b="0" i="0" kern="1200" dirty="0" smtClean="0">
                <a:solidFill>
                  <a:schemeClr val="tx1"/>
                </a:solidFill>
                <a:effectLst/>
                <a:latin typeface="+mn-lt"/>
                <a:ea typeface="+mn-ea"/>
                <a:cs typeface="+mn-cs"/>
              </a:rPr>
              <a:t>H-bridge IC </a:t>
            </a:r>
            <a:r>
              <a:rPr lang="ar-SA" sz="1200" b="0" i="0" kern="1200" dirty="0" smtClean="0">
                <a:solidFill>
                  <a:schemeClr val="tx1"/>
                </a:solidFill>
                <a:effectLst/>
                <a:latin typeface="+mn-lt"/>
                <a:ea typeface="+mn-ea"/>
                <a:cs typeface="+mn-cs"/>
              </a:rPr>
              <a:t>و ال</a:t>
            </a:r>
            <a:r>
              <a:rPr lang="en-US" sz="1200" b="0" i="0" kern="1200" dirty="0" smtClean="0">
                <a:solidFill>
                  <a:schemeClr val="tx1"/>
                </a:solidFill>
                <a:effectLst/>
                <a:latin typeface="+mn-lt"/>
                <a:ea typeface="+mn-ea"/>
                <a:cs typeface="+mn-cs"/>
              </a:rPr>
              <a:t>fins </a:t>
            </a:r>
            <a:r>
              <a:rPr lang="ar-SA" sz="1200" b="0" i="0" kern="1200" dirty="0" smtClean="0">
                <a:solidFill>
                  <a:schemeClr val="tx1"/>
                </a:solidFill>
                <a:effectLst/>
                <a:latin typeface="+mn-lt"/>
                <a:ea typeface="+mn-ea"/>
                <a:cs typeface="+mn-cs"/>
              </a:rPr>
              <a:t>دي عشان تخلي ال</a:t>
            </a:r>
            <a:r>
              <a:rPr lang="en-US" sz="1200" b="0" i="0" kern="1200" dirty="0" smtClean="0">
                <a:solidFill>
                  <a:schemeClr val="tx1"/>
                </a:solidFill>
                <a:effectLst/>
                <a:latin typeface="+mn-lt"/>
                <a:ea typeface="+mn-ea"/>
                <a:cs typeface="+mn-cs"/>
              </a:rPr>
              <a:t>rate </a:t>
            </a:r>
            <a:r>
              <a:rPr lang="ar-SA" sz="1200" b="0" i="0" kern="1200" dirty="0" smtClean="0">
                <a:solidFill>
                  <a:schemeClr val="tx1"/>
                </a:solidFill>
                <a:effectLst/>
                <a:latin typeface="+mn-lt"/>
                <a:ea typeface="+mn-ea"/>
                <a:cs typeface="+mn-cs"/>
              </a:rPr>
              <a:t>اللي الحرارة بنخرج بيه من ال</a:t>
            </a:r>
            <a:r>
              <a:rPr lang="en-US" sz="1200" b="0" i="0" kern="1200" dirty="0" smtClean="0">
                <a:solidFill>
                  <a:schemeClr val="tx1"/>
                </a:solidFill>
                <a:effectLst/>
                <a:latin typeface="+mn-lt"/>
                <a:ea typeface="+mn-ea"/>
                <a:cs typeface="+mn-cs"/>
              </a:rPr>
              <a:t>H-bridge IC </a:t>
            </a:r>
            <a:r>
              <a:rPr lang="ar-SA" sz="1200" b="0" i="0" kern="1200" dirty="0" smtClean="0">
                <a:solidFill>
                  <a:schemeClr val="tx1"/>
                </a:solidFill>
                <a:effectLst/>
                <a:latin typeface="+mn-lt"/>
                <a:ea typeface="+mn-ea"/>
                <a:cs typeface="+mn-cs"/>
              </a:rPr>
              <a:t>يبقى أعلى ف الحرارة تخرج اسرع من ال</a:t>
            </a:r>
            <a:r>
              <a:rPr lang="en-US" sz="1200" b="0" i="0" kern="1200" dirty="0" smtClean="0">
                <a:solidFill>
                  <a:schemeClr val="tx1"/>
                </a:solidFill>
                <a:effectLst/>
                <a:latin typeface="+mn-lt"/>
                <a:ea typeface="+mn-ea"/>
                <a:cs typeface="+mn-cs"/>
              </a:rPr>
              <a:t>H-bridge IC</a:t>
            </a:r>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FB8E8950-EC20-40F4-9BCD-949BF9011D3A}" type="slidenum">
              <a:rPr lang="en-US" smtClean="0"/>
              <a:pPr/>
              <a:t>36</a:t>
            </a:fld>
            <a:endParaRPr lang="en-US"/>
          </a:p>
        </p:txBody>
      </p:sp>
    </p:spTree>
    <p:extLst>
      <p:ext uri="{BB962C8B-B14F-4D97-AF65-F5344CB8AC3E}">
        <p14:creationId xmlns="" xmlns:p14="http://schemas.microsoft.com/office/powerpoint/2010/main" val="23119973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b="0" i="0" dirty="0" smtClean="0">
                <a:solidFill>
                  <a:srgbClr val="FFFFFF"/>
                </a:solidFill>
                <a:effectLst/>
                <a:latin typeface="inherit"/>
              </a:rPr>
              <a:t>ال</a:t>
            </a:r>
            <a:r>
              <a:rPr lang="en-US" b="0" i="0" dirty="0" smtClean="0">
                <a:solidFill>
                  <a:srgbClr val="FFFFFF"/>
                </a:solidFill>
                <a:effectLst/>
                <a:latin typeface="inherit"/>
              </a:rPr>
              <a:t>pin </a:t>
            </a:r>
            <a:r>
              <a:rPr lang="ar-SA" b="0" i="0" dirty="0" smtClean="0">
                <a:solidFill>
                  <a:srgbClr val="FFFFFF"/>
                </a:solidFill>
                <a:effectLst/>
                <a:latin typeface="inherit"/>
              </a:rPr>
              <a:t>اللي عليه +</a:t>
            </a:r>
            <a:r>
              <a:rPr lang="en-US" b="0" i="0" dirty="0" smtClean="0">
                <a:solidFill>
                  <a:srgbClr val="FFFFFF"/>
                </a:solidFill>
                <a:effectLst/>
                <a:latin typeface="inherit"/>
              </a:rPr>
              <a:t>12v power </a:t>
            </a:r>
            <a:r>
              <a:rPr lang="ar-SA" b="0" i="0" dirty="0" smtClean="0">
                <a:solidFill>
                  <a:srgbClr val="FFFFFF"/>
                </a:solidFill>
                <a:effectLst/>
                <a:latin typeface="inherit"/>
              </a:rPr>
              <a:t>ده اللي بدخل عليه ال</a:t>
            </a:r>
            <a:r>
              <a:rPr lang="en-US" b="0" i="0" dirty="0" smtClean="0">
                <a:solidFill>
                  <a:srgbClr val="FFFFFF"/>
                </a:solidFill>
                <a:effectLst/>
                <a:latin typeface="inherit"/>
              </a:rPr>
              <a:t>power </a:t>
            </a:r>
            <a:r>
              <a:rPr lang="ar-SA" b="0" i="0" dirty="0" smtClean="0">
                <a:solidFill>
                  <a:srgbClr val="FFFFFF"/>
                </a:solidFill>
                <a:effectLst/>
                <a:latin typeface="inherit"/>
              </a:rPr>
              <a:t>اللي بشغل المواتير. بيه و ده بياخد من 7 ل 35 فولت و لأن صعب إني اجيب فولت عالي اشغل بيه الموتور من ال</a:t>
            </a:r>
            <a:r>
              <a:rPr lang="en-US" b="0" i="0" dirty="0" smtClean="0">
                <a:solidFill>
                  <a:srgbClr val="FFFFFF"/>
                </a:solidFill>
                <a:effectLst/>
                <a:latin typeface="inherit"/>
              </a:rPr>
              <a:t>Arduino </a:t>
            </a:r>
            <a:r>
              <a:rPr lang="ar-SA" b="0" i="0" dirty="0" smtClean="0">
                <a:solidFill>
                  <a:srgbClr val="FFFFFF"/>
                </a:solidFill>
                <a:effectLst/>
                <a:latin typeface="inherit"/>
              </a:rPr>
              <a:t>ف أنا بوصل ال</a:t>
            </a:r>
            <a:r>
              <a:rPr lang="en-US" b="0" i="0" dirty="0" smtClean="0">
                <a:solidFill>
                  <a:srgbClr val="FFFFFF"/>
                </a:solidFill>
                <a:effectLst/>
                <a:latin typeface="inherit"/>
              </a:rPr>
              <a:t>pin </a:t>
            </a:r>
            <a:r>
              <a:rPr lang="ar-SA" b="0" i="0" dirty="0" smtClean="0">
                <a:solidFill>
                  <a:srgbClr val="FFFFFF"/>
                </a:solidFill>
                <a:effectLst/>
                <a:latin typeface="inherit"/>
              </a:rPr>
              <a:t>دي بالناحية الموجبة (</a:t>
            </a:r>
            <a:r>
              <a:rPr lang="en-US" b="0" i="0" dirty="0" smtClean="0">
                <a:solidFill>
                  <a:srgbClr val="FFFFFF"/>
                </a:solidFill>
                <a:effectLst/>
                <a:latin typeface="inherit"/>
              </a:rPr>
              <a:t>positive </a:t>
            </a:r>
            <a:r>
              <a:rPr lang="ar-SA" b="0" i="0" dirty="0" smtClean="0">
                <a:solidFill>
                  <a:srgbClr val="FFFFFF"/>
                </a:solidFill>
                <a:effectLst/>
                <a:latin typeface="inherit"/>
              </a:rPr>
              <a:t>)من بطارية</a:t>
            </a:r>
          </a:p>
          <a:p>
            <a:pPr algn="r" rtl="1"/>
            <a:r>
              <a:rPr lang="ar-SA" b="0" i="0" dirty="0" smtClean="0">
                <a:solidFill>
                  <a:srgbClr val="FFFFFF"/>
                </a:solidFill>
                <a:effectLst/>
                <a:latin typeface="inherit"/>
              </a:rPr>
              <a:t>ال</a:t>
            </a:r>
            <a:r>
              <a:rPr lang="en-US" b="0" i="0" dirty="0" smtClean="0">
                <a:solidFill>
                  <a:srgbClr val="FFFFFF"/>
                </a:solidFill>
                <a:effectLst/>
                <a:latin typeface="inherit"/>
              </a:rPr>
              <a:t>pin </a:t>
            </a:r>
            <a:r>
              <a:rPr lang="ar-SA" b="0" i="0" dirty="0" smtClean="0">
                <a:solidFill>
                  <a:srgbClr val="FFFFFF"/>
                </a:solidFill>
                <a:effectLst/>
                <a:latin typeface="inherit"/>
              </a:rPr>
              <a:t>بتاع </a:t>
            </a:r>
            <a:r>
              <a:rPr lang="en-US" b="0" i="0" dirty="0" smtClean="0">
                <a:solidFill>
                  <a:srgbClr val="FFFFFF"/>
                </a:solidFill>
                <a:effectLst/>
                <a:latin typeface="inherit"/>
              </a:rPr>
              <a:t>power GND </a:t>
            </a:r>
            <a:r>
              <a:rPr lang="ar-SA" b="0" i="0" dirty="0" smtClean="0">
                <a:solidFill>
                  <a:srgbClr val="FFFFFF"/>
                </a:solidFill>
                <a:effectLst/>
                <a:latin typeface="inherit"/>
              </a:rPr>
              <a:t>ده بحط سلكة فيه و السلكة دي بوصلها مع سلكة تانية واخداها من الجزء السالب(</a:t>
            </a:r>
            <a:r>
              <a:rPr lang="en-US" b="0" i="0" dirty="0" smtClean="0">
                <a:solidFill>
                  <a:srgbClr val="FFFFFF"/>
                </a:solidFill>
                <a:effectLst/>
                <a:latin typeface="inherit"/>
              </a:rPr>
              <a:t>negative </a:t>
            </a:r>
            <a:r>
              <a:rPr lang="ar-SA" b="0" i="0" dirty="0" smtClean="0">
                <a:solidFill>
                  <a:srgbClr val="FFFFFF"/>
                </a:solidFill>
                <a:effectLst/>
                <a:latin typeface="inherit"/>
              </a:rPr>
              <a:t>)من البطارية و باخدهم هما الاتنين على ال</a:t>
            </a:r>
            <a:r>
              <a:rPr lang="en-US" b="0" i="0" dirty="0" smtClean="0">
                <a:solidFill>
                  <a:srgbClr val="FFFFFF"/>
                </a:solidFill>
                <a:effectLst/>
                <a:latin typeface="inherit"/>
              </a:rPr>
              <a:t>GND </a:t>
            </a:r>
            <a:r>
              <a:rPr lang="ar-SA" b="0" i="0" dirty="0" smtClean="0">
                <a:solidFill>
                  <a:srgbClr val="FFFFFF"/>
                </a:solidFill>
                <a:effectLst/>
                <a:latin typeface="inherit"/>
              </a:rPr>
              <a:t>بتاعة ال</a:t>
            </a:r>
            <a:r>
              <a:rPr lang="en-US" b="0" i="0" dirty="0" smtClean="0">
                <a:solidFill>
                  <a:srgbClr val="FFFFFF"/>
                </a:solidFill>
                <a:effectLst/>
                <a:latin typeface="inherit"/>
              </a:rPr>
              <a:t>Arduino</a:t>
            </a:r>
            <a:endParaRPr lang="ar-SA" b="0" i="0" dirty="0" smtClean="0">
              <a:solidFill>
                <a:srgbClr val="FFFFFF"/>
              </a:solidFill>
              <a:effectLst/>
              <a:latin typeface="inherit"/>
            </a:endParaRPr>
          </a:p>
          <a:p>
            <a:pPr algn="r" rtl="1"/>
            <a:r>
              <a:rPr lang="en-US" sz="1200" b="0" i="0" kern="1200" dirty="0" smtClean="0">
                <a:solidFill>
                  <a:schemeClr val="tx1"/>
                </a:solidFill>
                <a:effectLst/>
                <a:latin typeface="+mn-lt"/>
                <a:ea typeface="+mn-ea"/>
                <a:cs typeface="+mn-cs"/>
              </a:rPr>
              <a:t>Output A </a:t>
            </a:r>
            <a:r>
              <a:rPr lang="ar-SA" sz="1200" b="0" i="0" kern="1200" dirty="0" smtClean="0">
                <a:solidFill>
                  <a:schemeClr val="tx1"/>
                </a:solidFill>
                <a:effectLst/>
                <a:latin typeface="+mn-lt"/>
                <a:ea typeface="+mn-ea"/>
                <a:cs typeface="+mn-cs"/>
              </a:rPr>
              <a:t>بنوصل عليهم موتور و</a:t>
            </a:r>
            <a:r>
              <a:rPr lang="en-US" sz="1200" b="0" i="0" kern="1200" dirty="0" smtClean="0">
                <a:solidFill>
                  <a:schemeClr val="tx1"/>
                </a:solidFill>
                <a:effectLst/>
                <a:latin typeface="+mn-lt"/>
                <a:ea typeface="+mn-ea"/>
                <a:cs typeface="+mn-cs"/>
              </a:rPr>
              <a:t>Output B </a:t>
            </a:r>
            <a:r>
              <a:rPr lang="ar-SA" sz="1200" b="0" i="0" kern="1200" dirty="0" smtClean="0">
                <a:solidFill>
                  <a:schemeClr val="tx1"/>
                </a:solidFill>
                <a:effectLst/>
                <a:latin typeface="+mn-lt"/>
                <a:ea typeface="+mn-ea"/>
                <a:cs typeface="+mn-cs"/>
              </a:rPr>
              <a:t>بنوصل عليهم موتور تاني</a:t>
            </a:r>
          </a:p>
          <a:p>
            <a:pPr algn="r" rtl="1"/>
            <a:r>
              <a:rPr lang="en-US" sz="1200" b="0" i="0" kern="1200" dirty="0" smtClean="0">
                <a:solidFill>
                  <a:schemeClr val="tx1"/>
                </a:solidFill>
                <a:effectLst/>
                <a:latin typeface="+mn-lt"/>
                <a:ea typeface="+mn-ea"/>
                <a:cs typeface="+mn-cs"/>
              </a:rPr>
              <a:t>A</a:t>
            </a:r>
            <a:r>
              <a:rPr lang="en-US" sz="1200" b="0" i="0" kern="1200" baseline="0" dirty="0" smtClean="0">
                <a:solidFill>
                  <a:schemeClr val="tx1"/>
                </a:solidFill>
                <a:effectLst/>
                <a:latin typeface="+mn-lt"/>
                <a:ea typeface="+mn-ea"/>
                <a:cs typeface="+mn-cs"/>
              </a:rPr>
              <a:t> enable ,in1,in2</a:t>
            </a:r>
            <a:r>
              <a:rPr lang="ar-SA" sz="1200" b="0" i="0" kern="1200" dirty="0" smtClean="0">
                <a:solidFill>
                  <a:schemeClr val="tx1"/>
                </a:solidFill>
                <a:effectLst/>
                <a:latin typeface="+mn-lt"/>
                <a:ea typeface="+mn-ea"/>
                <a:cs typeface="+mn-cs"/>
              </a:rPr>
              <a:t>بستخدمهم عشان اتحكم في الموتور اللي متوصل على </a:t>
            </a:r>
            <a:r>
              <a:rPr lang="en-US" sz="1200" b="0" i="0" kern="1200" dirty="0" smtClean="0">
                <a:solidFill>
                  <a:schemeClr val="tx1"/>
                </a:solidFill>
                <a:effectLst/>
                <a:latin typeface="+mn-lt"/>
                <a:ea typeface="+mn-ea"/>
                <a:cs typeface="+mn-cs"/>
              </a:rPr>
              <a:t>output A</a:t>
            </a:r>
            <a:endParaRPr lang="ar-SA" sz="1200" b="0" i="0" kern="1200" dirty="0" smtClean="0">
              <a:solidFill>
                <a:schemeClr val="tx1"/>
              </a:solidFill>
              <a:effectLst/>
              <a:latin typeface="+mn-lt"/>
              <a:ea typeface="+mn-ea"/>
              <a:cs typeface="+mn-cs"/>
            </a:endParaRPr>
          </a:p>
          <a:p>
            <a:pPr algn="r" rtl="1"/>
            <a:r>
              <a:rPr lang="en-US" sz="1200" b="0" i="0" kern="1200" dirty="0" smtClean="0">
                <a:solidFill>
                  <a:schemeClr val="tx1"/>
                </a:solidFill>
                <a:effectLst/>
                <a:latin typeface="+mn-lt"/>
                <a:ea typeface="+mn-ea"/>
                <a:cs typeface="+mn-cs"/>
              </a:rPr>
              <a:t>A</a:t>
            </a:r>
            <a:r>
              <a:rPr lang="en-US" sz="1200" b="0" i="0" kern="1200" baseline="0" dirty="0" smtClean="0">
                <a:solidFill>
                  <a:schemeClr val="tx1"/>
                </a:solidFill>
                <a:effectLst/>
                <a:latin typeface="+mn-lt"/>
                <a:ea typeface="+mn-ea"/>
                <a:cs typeface="+mn-cs"/>
              </a:rPr>
              <a:t> enable jumper </a:t>
            </a:r>
            <a:r>
              <a:rPr lang="ar-SA" sz="1200" b="0" i="0" kern="1200" baseline="0" dirty="0" smtClean="0">
                <a:solidFill>
                  <a:schemeClr val="tx1"/>
                </a:solidFill>
                <a:effectLst/>
                <a:latin typeface="+mn-lt"/>
                <a:ea typeface="+mn-ea"/>
                <a:cs typeface="+mn-cs"/>
              </a:rPr>
              <a:t>لما </a:t>
            </a:r>
            <a:r>
              <a:rPr lang="ar-SA" sz="1200" b="0" i="0" kern="1200" dirty="0" smtClean="0">
                <a:solidFill>
                  <a:schemeClr val="tx1"/>
                </a:solidFill>
                <a:effectLst/>
                <a:latin typeface="+mn-lt"/>
                <a:ea typeface="+mn-ea"/>
                <a:cs typeface="+mn-cs"/>
              </a:rPr>
              <a:t>بشيل ال</a:t>
            </a:r>
            <a:r>
              <a:rPr lang="en-US" sz="1200" b="0" i="0" kern="1200" dirty="0" smtClean="0">
                <a:solidFill>
                  <a:schemeClr val="tx1"/>
                </a:solidFill>
                <a:effectLst/>
                <a:latin typeface="+mn-lt"/>
                <a:ea typeface="+mn-ea"/>
                <a:cs typeface="+mn-cs"/>
              </a:rPr>
              <a:t>jumper </a:t>
            </a:r>
            <a:r>
              <a:rPr lang="ar-SA" sz="1200" b="0" i="0" kern="1200" dirty="0" smtClean="0">
                <a:solidFill>
                  <a:schemeClr val="tx1"/>
                </a:solidFill>
                <a:effectLst/>
                <a:latin typeface="+mn-lt"/>
                <a:ea typeface="+mn-ea"/>
                <a:cs typeface="+mn-cs"/>
              </a:rPr>
              <a:t>ده كده هقدر اتحكم في سرعة الموتور اللي متوصل على </a:t>
            </a:r>
            <a:r>
              <a:rPr lang="en-US" sz="1200" b="0" i="0" kern="1200" dirty="0" smtClean="0">
                <a:solidFill>
                  <a:schemeClr val="tx1"/>
                </a:solidFill>
                <a:effectLst/>
                <a:latin typeface="+mn-lt"/>
                <a:ea typeface="+mn-ea"/>
                <a:cs typeface="+mn-cs"/>
              </a:rPr>
              <a:t>output A </a:t>
            </a:r>
            <a:r>
              <a:rPr lang="ar-SA" sz="1200" b="0" i="0" kern="1200" dirty="0" smtClean="0">
                <a:solidFill>
                  <a:schemeClr val="tx1"/>
                </a:solidFill>
                <a:effectLst/>
                <a:latin typeface="+mn-lt"/>
                <a:ea typeface="+mn-ea"/>
                <a:cs typeface="+mn-cs"/>
              </a:rPr>
              <a:t>و </a:t>
            </a:r>
            <a:r>
              <a:rPr lang="en-US" sz="1200" b="0" i="0" kern="1200" dirty="0" smtClean="0">
                <a:solidFill>
                  <a:schemeClr val="tx1"/>
                </a:solidFill>
                <a:effectLst/>
                <a:latin typeface="+mn-lt"/>
                <a:ea typeface="+mn-ea"/>
                <a:cs typeface="+mn-cs"/>
              </a:rPr>
              <a:t>in1 </a:t>
            </a:r>
            <a:r>
              <a:rPr lang="ar-SA" sz="1200" b="0" i="0" kern="1200" dirty="0" smtClean="0">
                <a:solidFill>
                  <a:schemeClr val="tx1"/>
                </a:solidFill>
                <a:effectLst/>
                <a:latin typeface="+mn-lt"/>
                <a:ea typeface="+mn-ea"/>
                <a:cs typeface="+mn-cs"/>
              </a:rPr>
              <a:t>و </a:t>
            </a:r>
            <a:r>
              <a:rPr lang="en-US" sz="1200" b="0" i="0" kern="1200" dirty="0" smtClean="0">
                <a:solidFill>
                  <a:schemeClr val="tx1"/>
                </a:solidFill>
                <a:effectLst/>
                <a:latin typeface="+mn-lt"/>
                <a:ea typeface="+mn-ea"/>
                <a:cs typeface="+mn-cs"/>
              </a:rPr>
              <a:t>in2 </a:t>
            </a:r>
            <a:r>
              <a:rPr lang="ar-SA" sz="1200" b="0" i="0" kern="1200" dirty="0" smtClean="0">
                <a:solidFill>
                  <a:schemeClr val="tx1"/>
                </a:solidFill>
                <a:effectLst/>
                <a:latin typeface="+mn-lt"/>
                <a:ea typeface="+mn-ea"/>
                <a:cs typeface="+mn-cs"/>
              </a:rPr>
              <a:t>عشان اتحكم في اتجاه دوران الموتور اللي متوصل على </a:t>
            </a:r>
            <a:r>
              <a:rPr lang="en-US" sz="1200" b="0" i="0" kern="1200" dirty="0" smtClean="0">
                <a:solidFill>
                  <a:schemeClr val="tx1"/>
                </a:solidFill>
                <a:effectLst/>
                <a:latin typeface="+mn-lt"/>
                <a:ea typeface="+mn-ea"/>
                <a:cs typeface="+mn-cs"/>
              </a:rPr>
              <a:t>output A</a:t>
            </a:r>
            <a:endParaRPr lang="ar-SA" sz="1200" b="0" i="0" kern="1200" dirty="0" smtClean="0">
              <a:solidFill>
                <a:schemeClr val="tx1"/>
              </a:solidFill>
              <a:effectLst/>
              <a:latin typeface="+mn-lt"/>
              <a:ea typeface="+mn-ea"/>
              <a:cs typeface="+mn-cs"/>
            </a:endParaRPr>
          </a:p>
          <a:p>
            <a:pPr algn="r" rtl="1"/>
            <a:r>
              <a:rPr lang="en-US" sz="1200" b="0" i="0" kern="1200" dirty="0" smtClean="0">
                <a:solidFill>
                  <a:schemeClr val="tx1"/>
                </a:solidFill>
                <a:effectLst/>
                <a:latin typeface="+mn-lt"/>
                <a:ea typeface="+mn-ea"/>
                <a:cs typeface="+mn-cs"/>
              </a:rPr>
              <a:t>B enable,in3,in4</a:t>
            </a:r>
            <a:r>
              <a:rPr lang="en-US" sz="1200" b="0" i="0" kern="1200" baseline="0" dirty="0" smtClean="0">
                <a:solidFill>
                  <a:schemeClr val="tx1"/>
                </a:solidFill>
                <a:effectLst/>
                <a:latin typeface="+mn-lt"/>
                <a:ea typeface="+mn-ea"/>
                <a:cs typeface="+mn-cs"/>
              </a:rPr>
              <a:t> </a:t>
            </a:r>
            <a:r>
              <a:rPr lang="ar-SA" sz="1200" b="0" i="0" kern="1200" baseline="0" dirty="0" smtClean="0">
                <a:solidFill>
                  <a:schemeClr val="tx1"/>
                </a:solidFill>
                <a:effectLst/>
                <a:latin typeface="+mn-lt"/>
                <a:ea typeface="+mn-ea"/>
                <a:cs typeface="+mn-cs"/>
              </a:rPr>
              <a:t>عشان </a:t>
            </a:r>
            <a:r>
              <a:rPr lang="ar-SA" b="0" i="0" dirty="0" smtClean="0">
                <a:solidFill>
                  <a:srgbClr val="FFFFFF"/>
                </a:solidFill>
                <a:effectLst/>
                <a:latin typeface="inherit"/>
              </a:rPr>
              <a:t>اتحكم في الموتور المتوصل على </a:t>
            </a:r>
            <a:r>
              <a:rPr lang="en-US" b="0" i="0" dirty="0" smtClean="0">
                <a:solidFill>
                  <a:srgbClr val="FFFFFF"/>
                </a:solidFill>
                <a:effectLst/>
                <a:latin typeface="inherit"/>
              </a:rPr>
              <a:t>output B،</a:t>
            </a:r>
            <a:r>
              <a:rPr lang="ar-SA" b="0" i="0" dirty="0" smtClean="0">
                <a:solidFill>
                  <a:srgbClr val="FFFFFF"/>
                </a:solidFill>
                <a:effectLst/>
                <a:latin typeface="inherit"/>
              </a:rPr>
              <a:t>لما بشيل </a:t>
            </a:r>
            <a:r>
              <a:rPr lang="en-US" b="0" i="0" dirty="0" smtClean="0">
                <a:solidFill>
                  <a:srgbClr val="FFFFFF"/>
                </a:solidFill>
                <a:effectLst/>
                <a:latin typeface="inherit"/>
              </a:rPr>
              <a:t>B enable jumper </a:t>
            </a:r>
            <a:r>
              <a:rPr lang="ar-SA" b="0" i="0" dirty="0" smtClean="0">
                <a:solidFill>
                  <a:srgbClr val="FFFFFF"/>
                </a:solidFill>
                <a:effectLst/>
                <a:latin typeface="inherit"/>
              </a:rPr>
              <a:t>كده هقدر اتحكم في سرعة الموتور المتوصل على </a:t>
            </a:r>
            <a:r>
              <a:rPr lang="en-US" b="0" i="0" dirty="0" smtClean="0">
                <a:solidFill>
                  <a:srgbClr val="FFFFFF"/>
                </a:solidFill>
                <a:effectLst/>
                <a:latin typeface="inherit"/>
              </a:rPr>
              <a:t>output B </a:t>
            </a:r>
            <a:r>
              <a:rPr lang="ar-SA" b="0" i="0" dirty="0" smtClean="0">
                <a:solidFill>
                  <a:srgbClr val="FFFFFF"/>
                </a:solidFill>
                <a:effectLst/>
                <a:latin typeface="inherit"/>
              </a:rPr>
              <a:t>لو كنت حاطة </a:t>
            </a:r>
            <a:r>
              <a:rPr lang="en-US" b="0" i="0" dirty="0" smtClean="0">
                <a:solidFill>
                  <a:srgbClr val="FFFFFF"/>
                </a:solidFill>
                <a:effectLst/>
                <a:latin typeface="inherit"/>
              </a:rPr>
              <a:t>B enable jumper </a:t>
            </a:r>
            <a:r>
              <a:rPr lang="ar-SA" b="0" i="0" dirty="0" smtClean="0">
                <a:solidFill>
                  <a:srgbClr val="FFFFFF"/>
                </a:solidFill>
                <a:effectLst/>
                <a:latin typeface="inherit"/>
              </a:rPr>
              <a:t>كده انا بدي للموتور اللي متوصل على </a:t>
            </a:r>
            <a:r>
              <a:rPr lang="en-US" b="0" i="0" dirty="0" smtClean="0">
                <a:solidFill>
                  <a:srgbClr val="FFFFFF"/>
                </a:solidFill>
                <a:effectLst/>
                <a:latin typeface="inherit"/>
              </a:rPr>
              <a:t>output B </a:t>
            </a:r>
            <a:r>
              <a:rPr lang="ar-SA" b="0" i="0" dirty="0" smtClean="0">
                <a:solidFill>
                  <a:srgbClr val="FFFFFF"/>
                </a:solidFill>
                <a:effectLst/>
                <a:latin typeface="inherit"/>
              </a:rPr>
              <a:t>اقصى سرعة،نفس الكلام بالنسبة ل</a:t>
            </a:r>
            <a:r>
              <a:rPr lang="en-US" b="0" i="0" dirty="0" smtClean="0">
                <a:solidFill>
                  <a:srgbClr val="FFFFFF"/>
                </a:solidFill>
                <a:effectLst/>
                <a:latin typeface="inherit"/>
              </a:rPr>
              <a:t>A enable jumper</a:t>
            </a:r>
          </a:p>
          <a:p>
            <a:pPr algn="r" rtl="1"/>
            <a:r>
              <a:rPr lang="ar-SA" b="0" i="0" dirty="0" smtClean="0">
                <a:solidFill>
                  <a:srgbClr val="FFFFFF"/>
                </a:solidFill>
                <a:effectLst/>
                <a:latin typeface="inherit"/>
              </a:rPr>
              <a:t>و </a:t>
            </a:r>
            <a:r>
              <a:rPr lang="en-US" b="0" i="0" dirty="0" smtClean="0">
                <a:solidFill>
                  <a:srgbClr val="FFFFFF"/>
                </a:solidFill>
                <a:effectLst/>
                <a:latin typeface="inherit"/>
              </a:rPr>
              <a:t>in3, in4 </a:t>
            </a:r>
            <a:r>
              <a:rPr lang="ar-SA" b="0" i="0" dirty="0" smtClean="0">
                <a:solidFill>
                  <a:srgbClr val="FFFFFF"/>
                </a:solidFill>
                <a:effectLst/>
                <a:latin typeface="inherit"/>
              </a:rPr>
              <a:t>عشان اتحكم في اتجاه دوران الموتور المتوصل على </a:t>
            </a:r>
            <a:r>
              <a:rPr lang="en-US" b="0" i="0" dirty="0" smtClean="0">
                <a:solidFill>
                  <a:srgbClr val="FFFFFF"/>
                </a:solidFill>
                <a:effectLst/>
                <a:latin typeface="inherit"/>
              </a:rPr>
              <a:t>output B</a:t>
            </a:r>
            <a:endParaRPr lang="ar-SA" b="0" i="0" dirty="0" smtClean="0">
              <a:solidFill>
                <a:srgbClr val="FFFFFF"/>
              </a:solidFill>
              <a:effectLst/>
              <a:latin typeface="inherit"/>
            </a:endParaRPr>
          </a:p>
          <a:p>
            <a:pPr algn="r" rtl="1"/>
            <a:r>
              <a:rPr lang="en-US" b="0" i="0" dirty="0" smtClean="0">
                <a:solidFill>
                  <a:srgbClr val="FFFFFF"/>
                </a:solidFill>
                <a:effectLst/>
                <a:latin typeface="inherit"/>
              </a:rPr>
              <a:t>In1,in2,in3,in4 </a:t>
            </a:r>
            <a:r>
              <a:rPr lang="ar-SA" b="0" i="0" dirty="0" smtClean="0">
                <a:solidFill>
                  <a:srgbClr val="FFFFFF"/>
                </a:solidFill>
                <a:effectLst/>
                <a:latin typeface="inherit"/>
              </a:rPr>
              <a:t>واضحين</a:t>
            </a:r>
            <a:r>
              <a:rPr lang="ar-SA" b="0" i="0" baseline="0" dirty="0" smtClean="0">
                <a:solidFill>
                  <a:srgbClr val="FFFFFF"/>
                </a:solidFill>
                <a:effectLst/>
                <a:latin typeface="inherit"/>
              </a:rPr>
              <a:t> أكتر في ال </a:t>
            </a:r>
            <a:r>
              <a:rPr lang="en-US" b="0" i="0" baseline="0" dirty="0" smtClean="0">
                <a:solidFill>
                  <a:srgbClr val="FFFFFF"/>
                </a:solidFill>
                <a:effectLst/>
                <a:latin typeface="inherit"/>
              </a:rPr>
              <a:t>slide </a:t>
            </a:r>
            <a:r>
              <a:rPr lang="ar-SA" b="0" i="0" baseline="0" dirty="0" smtClean="0">
                <a:solidFill>
                  <a:srgbClr val="FFFFFF"/>
                </a:solidFill>
                <a:effectLst/>
                <a:latin typeface="inherit"/>
              </a:rPr>
              <a:t>اللي قبل دي و بيوصلوا على </a:t>
            </a:r>
            <a:r>
              <a:rPr lang="en-US" b="0" i="0" baseline="0" dirty="0" smtClean="0">
                <a:solidFill>
                  <a:srgbClr val="FFFFFF"/>
                </a:solidFill>
                <a:effectLst/>
                <a:latin typeface="inherit"/>
              </a:rPr>
              <a:t>Digital pins </a:t>
            </a:r>
            <a:r>
              <a:rPr lang="ar-SA" b="0" i="0" baseline="0" dirty="0" smtClean="0">
                <a:solidFill>
                  <a:srgbClr val="FFFFFF"/>
                </a:solidFill>
                <a:effectLst/>
                <a:latin typeface="inherit"/>
              </a:rPr>
              <a:t>في ال</a:t>
            </a:r>
            <a:r>
              <a:rPr lang="en-US" b="0" i="0" baseline="0" dirty="0" smtClean="0">
                <a:solidFill>
                  <a:srgbClr val="FFFFFF"/>
                </a:solidFill>
                <a:effectLst/>
                <a:latin typeface="inherit"/>
              </a:rPr>
              <a:t>Arduino</a:t>
            </a:r>
            <a:r>
              <a:rPr lang="ar-SA" b="0" i="0" baseline="0" dirty="0" smtClean="0">
                <a:solidFill>
                  <a:srgbClr val="FFFFFF"/>
                </a:solidFill>
                <a:effectLst/>
                <a:latin typeface="inherit"/>
              </a:rPr>
              <a:t>,</a:t>
            </a:r>
            <a:r>
              <a:rPr lang="en-US" b="0" i="0" baseline="0" dirty="0" smtClean="0">
                <a:solidFill>
                  <a:srgbClr val="FFFFFF"/>
                </a:solidFill>
                <a:effectLst/>
                <a:latin typeface="inherit"/>
              </a:rPr>
              <a:t>A enable </a:t>
            </a:r>
            <a:r>
              <a:rPr lang="ar-SA" b="0" i="0" baseline="0" dirty="0" smtClean="0">
                <a:solidFill>
                  <a:srgbClr val="FFFFFF"/>
                </a:solidFill>
                <a:effectLst/>
                <a:latin typeface="inherit"/>
              </a:rPr>
              <a:t>و </a:t>
            </a:r>
            <a:r>
              <a:rPr lang="en-US" b="0" i="0" baseline="0" dirty="0" smtClean="0">
                <a:solidFill>
                  <a:srgbClr val="FFFFFF"/>
                </a:solidFill>
                <a:effectLst/>
                <a:latin typeface="inherit"/>
              </a:rPr>
              <a:t>B enable </a:t>
            </a:r>
            <a:r>
              <a:rPr lang="ar-SA" b="0" i="0" baseline="0" dirty="0" smtClean="0">
                <a:solidFill>
                  <a:srgbClr val="FFFFFF"/>
                </a:solidFill>
                <a:effectLst/>
                <a:latin typeface="inherit"/>
              </a:rPr>
              <a:t>على </a:t>
            </a:r>
            <a:r>
              <a:rPr lang="en-US" b="0" i="0" baseline="0" dirty="0" smtClean="0">
                <a:solidFill>
                  <a:srgbClr val="FFFFFF"/>
                </a:solidFill>
                <a:effectLst/>
                <a:latin typeface="inherit"/>
              </a:rPr>
              <a:t>PWM pins </a:t>
            </a:r>
            <a:r>
              <a:rPr lang="ar-SA" b="0" i="0" baseline="0" dirty="0" smtClean="0">
                <a:solidFill>
                  <a:srgbClr val="FFFFFF"/>
                </a:solidFill>
                <a:effectLst/>
                <a:latin typeface="inherit"/>
              </a:rPr>
              <a:t>من ال</a:t>
            </a:r>
            <a:r>
              <a:rPr lang="en-US" b="0" i="0" baseline="0" dirty="0" smtClean="0">
                <a:solidFill>
                  <a:srgbClr val="FFFFFF"/>
                </a:solidFill>
                <a:effectLst/>
                <a:latin typeface="inherit"/>
              </a:rPr>
              <a:t>Arduino</a:t>
            </a:r>
            <a:endParaRPr lang="ar-SA" b="0" i="0" baseline="0" dirty="0" smtClean="0">
              <a:solidFill>
                <a:srgbClr val="FFFFFF"/>
              </a:solidFill>
              <a:effectLst/>
              <a:latin typeface="inherit"/>
            </a:endParaRPr>
          </a:p>
          <a:p>
            <a:pPr algn="r" rtl="1"/>
            <a:r>
              <a:rPr lang="ar-SA" b="0" i="0" dirty="0" smtClean="0">
                <a:solidFill>
                  <a:srgbClr val="FFFFFF"/>
                </a:solidFill>
                <a:effectLst/>
                <a:latin typeface="inherit"/>
              </a:rPr>
              <a:t>بالنسبة لل</a:t>
            </a:r>
            <a:r>
              <a:rPr lang="en-US" b="0" i="0" dirty="0" smtClean="0">
                <a:solidFill>
                  <a:srgbClr val="FFFFFF"/>
                </a:solidFill>
                <a:effectLst/>
                <a:latin typeface="inherit"/>
              </a:rPr>
              <a:t>pin </a:t>
            </a:r>
            <a:r>
              <a:rPr lang="ar-SA" b="0" i="0" dirty="0" smtClean="0">
                <a:solidFill>
                  <a:srgbClr val="FFFFFF"/>
                </a:solidFill>
                <a:effectLst/>
                <a:latin typeface="inherit"/>
              </a:rPr>
              <a:t>اللي عليها +5</a:t>
            </a:r>
            <a:r>
              <a:rPr lang="en-US" b="0" i="0" dirty="0" smtClean="0">
                <a:solidFill>
                  <a:srgbClr val="FFFFFF"/>
                </a:solidFill>
                <a:effectLst/>
                <a:latin typeface="inherit"/>
              </a:rPr>
              <a:t>v enable </a:t>
            </a:r>
            <a:r>
              <a:rPr lang="ar-SA" b="0" i="0" dirty="0" smtClean="0">
                <a:solidFill>
                  <a:srgbClr val="FFFFFF"/>
                </a:solidFill>
                <a:effectLst/>
                <a:latin typeface="inherit"/>
              </a:rPr>
              <a:t>و مكتوب عليها في الصورة التانية 5</a:t>
            </a:r>
            <a:r>
              <a:rPr lang="en-US" b="0" i="0" dirty="0" smtClean="0">
                <a:solidFill>
                  <a:srgbClr val="FFFFFF"/>
                </a:solidFill>
                <a:effectLst/>
                <a:latin typeface="inherit"/>
              </a:rPr>
              <a:t>v output or logic input voltage </a:t>
            </a:r>
            <a:r>
              <a:rPr lang="ar-SA" b="0" i="0" dirty="0" smtClean="0">
                <a:solidFill>
                  <a:srgbClr val="FFFFFF"/>
                </a:solidFill>
                <a:effectLst/>
                <a:latin typeface="inherit"/>
              </a:rPr>
              <a:t>و ال5</a:t>
            </a:r>
            <a:r>
              <a:rPr lang="en-US" b="0" i="0" dirty="0" smtClean="0">
                <a:solidFill>
                  <a:srgbClr val="FFFFFF"/>
                </a:solidFill>
                <a:effectLst/>
                <a:latin typeface="inherit"/>
              </a:rPr>
              <a:t>v enable jumper، </a:t>
            </a:r>
            <a:r>
              <a:rPr lang="ar-SA" b="0" i="0" dirty="0" smtClean="0">
                <a:solidFill>
                  <a:srgbClr val="FFFFFF"/>
                </a:solidFill>
                <a:effectLst/>
                <a:latin typeface="inherit"/>
              </a:rPr>
              <a:t>طالما انا حاطة ال5</a:t>
            </a:r>
            <a:r>
              <a:rPr lang="en-US" b="0" i="0" dirty="0" smtClean="0">
                <a:solidFill>
                  <a:srgbClr val="FFFFFF"/>
                </a:solidFill>
                <a:effectLst/>
                <a:latin typeface="inherit"/>
              </a:rPr>
              <a:t>v enable jumper </a:t>
            </a:r>
            <a:r>
              <a:rPr lang="ar-SA" b="0" i="0" dirty="0" smtClean="0">
                <a:solidFill>
                  <a:srgbClr val="FFFFFF"/>
                </a:solidFill>
                <a:effectLst/>
                <a:latin typeface="inherit"/>
              </a:rPr>
              <a:t>في مكانه ف كده انا بشغل ال</a:t>
            </a:r>
            <a:r>
              <a:rPr lang="en-US" b="0" i="0" dirty="0" smtClean="0">
                <a:solidFill>
                  <a:srgbClr val="FFFFFF"/>
                </a:solidFill>
                <a:effectLst/>
                <a:latin typeface="inherit"/>
              </a:rPr>
              <a:t>H-bridge IC </a:t>
            </a:r>
            <a:r>
              <a:rPr lang="ar-SA" b="0" i="0" dirty="0" smtClean="0">
                <a:solidFill>
                  <a:srgbClr val="FFFFFF"/>
                </a:solidFill>
                <a:effectLst/>
                <a:latin typeface="inherit"/>
              </a:rPr>
              <a:t>بالفولت اللي داخل على ال</a:t>
            </a:r>
            <a:r>
              <a:rPr lang="en-US" b="0" i="0" dirty="0" smtClean="0">
                <a:solidFill>
                  <a:srgbClr val="FFFFFF"/>
                </a:solidFill>
                <a:effectLst/>
                <a:latin typeface="inherit"/>
              </a:rPr>
              <a:t>pin </a:t>
            </a:r>
            <a:r>
              <a:rPr lang="ar-SA" b="0" i="0" dirty="0" smtClean="0">
                <a:solidFill>
                  <a:srgbClr val="FFFFFF"/>
                </a:solidFill>
                <a:effectLst/>
                <a:latin typeface="inherit"/>
              </a:rPr>
              <a:t>اللي مكتوب عليها +12</a:t>
            </a:r>
            <a:r>
              <a:rPr lang="en-US" b="0" i="0" dirty="0" smtClean="0">
                <a:solidFill>
                  <a:srgbClr val="FFFFFF"/>
                </a:solidFill>
                <a:effectLst/>
                <a:latin typeface="inherit"/>
              </a:rPr>
              <a:t>v power (</a:t>
            </a:r>
            <a:r>
              <a:rPr lang="ar-SA" b="0" i="0" dirty="0" smtClean="0">
                <a:solidFill>
                  <a:srgbClr val="FFFFFF"/>
                </a:solidFill>
                <a:effectLst/>
                <a:latin typeface="inherit"/>
              </a:rPr>
              <a:t>اللي هد كان بيدخل عليها الفولت بتاع المواتير) و كمان اقدر من ال</a:t>
            </a:r>
            <a:r>
              <a:rPr lang="en-US" b="0" i="0" dirty="0" smtClean="0">
                <a:solidFill>
                  <a:srgbClr val="FFFFFF"/>
                </a:solidFill>
                <a:effectLst/>
                <a:latin typeface="inherit"/>
              </a:rPr>
              <a:t>pin </a:t>
            </a:r>
            <a:r>
              <a:rPr lang="ar-SA" b="0" i="0" dirty="0" smtClean="0">
                <a:solidFill>
                  <a:srgbClr val="FFFFFF"/>
                </a:solidFill>
                <a:effectLst/>
                <a:latin typeface="inherit"/>
              </a:rPr>
              <a:t>اللي عليها 5</a:t>
            </a:r>
            <a:r>
              <a:rPr lang="en-US" b="0" i="0" dirty="0" smtClean="0">
                <a:solidFill>
                  <a:srgbClr val="FFFFFF"/>
                </a:solidFill>
                <a:effectLst/>
                <a:latin typeface="inherit"/>
              </a:rPr>
              <a:t>v power </a:t>
            </a:r>
            <a:r>
              <a:rPr lang="ar-SA" b="0" i="0" dirty="0" smtClean="0">
                <a:solidFill>
                  <a:srgbClr val="FFFFFF"/>
                </a:solidFill>
                <a:effectLst/>
                <a:latin typeface="inherit"/>
              </a:rPr>
              <a:t>اقدر اطلع 5 فولت</a:t>
            </a:r>
          </a:p>
          <a:p>
            <a:pPr algn="r" rtl="1"/>
            <a:r>
              <a:rPr lang="ar-SA" b="0" i="0" dirty="0" smtClean="0">
                <a:solidFill>
                  <a:srgbClr val="FFFFFF"/>
                </a:solidFill>
                <a:effectLst/>
                <a:latin typeface="inherit"/>
              </a:rPr>
              <a:t>و لو ال5</a:t>
            </a:r>
            <a:r>
              <a:rPr lang="en-US" b="0" i="0" dirty="0" smtClean="0">
                <a:solidFill>
                  <a:srgbClr val="FFFFFF"/>
                </a:solidFill>
                <a:effectLst/>
                <a:latin typeface="inherit"/>
              </a:rPr>
              <a:t>v enable jumper </a:t>
            </a:r>
            <a:r>
              <a:rPr lang="ar-SA" b="0" i="0" dirty="0" smtClean="0">
                <a:solidFill>
                  <a:srgbClr val="FFFFFF"/>
                </a:solidFill>
                <a:effectLst/>
                <a:latin typeface="inherit"/>
              </a:rPr>
              <a:t>كان مش محطوط في مكانه كده انا عشان اشغل ال</a:t>
            </a:r>
            <a:r>
              <a:rPr lang="en-US" b="0" i="0" dirty="0" smtClean="0">
                <a:solidFill>
                  <a:srgbClr val="FFFFFF"/>
                </a:solidFill>
                <a:effectLst/>
                <a:latin typeface="inherit"/>
              </a:rPr>
              <a:t>H-bridge module </a:t>
            </a:r>
            <a:r>
              <a:rPr lang="ar-SA" b="0" i="0" dirty="0" smtClean="0">
                <a:solidFill>
                  <a:srgbClr val="FFFFFF"/>
                </a:solidFill>
                <a:effectLst/>
                <a:latin typeface="inherit"/>
              </a:rPr>
              <a:t>لازم اوصل على ال5</a:t>
            </a:r>
            <a:r>
              <a:rPr lang="en-US" b="0" i="0" dirty="0" smtClean="0">
                <a:solidFill>
                  <a:srgbClr val="FFFFFF"/>
                </a:solidFill>
                <a:effectLst/>
                <a:latin typeface="inherit"/>
              </a:rPr>
              <a:t>v enable pin </a:t>
            </a:r>
            <a:r>
              <a:rPr lang="ar-SA" b="0" i="0" dirty="0" smtClean="0">
                <a:solidFill>
                  <a:srgbClr val="FFFFFF"/>
                </a:solidFill>
                <a:effectLst/>
                <a:latin typeface="inherit"/>
              </a:rPr>
              <a:t>لازم نوصل عليها 5 فولت و كده الفولت بتاع المواتير كله هيبقى للمواتير و مش هاخد منه حاجة لل</a:t>
            </a:r>
            <a:r>
              <a:rPr lang="en-US" b="0" i="0" dirty="0" smtClean="0">
                <a:solidFill>
                  <a:srgbClr val="FFFFFF"/>
                </a:solidFill>
                <a:effectLst/>
                <a:latin typeface="inherit"/>
              </a:rPr>
              <a:t>IC</a:t>
            </a:r>
          </a:p>
          <a:p>
            <a:pPr algn="r" rtl="1"/>
            <a:endParaRPr lang="en-US" b="0" i="0" dirty="0" smtClean="0">
              <a:solidFill>
                <a:srgbClr val="FFFFFF"/>
              </a:solidFill>
              <a:effectLst/>
              <a:latin typeface="inherit"/>
            </a:endParaRPr>
          </a:p>
          <a:p>
            <a:pPr algn="r" rtl="1"/>
            <a:endParaRPr lang="en-US" b="0" i="0" dirty="0" smtClean="0">
              <a:solidFill>
                <a:srgbClr val="FFFFFF"/>
              </a:solidFill>
              <a:effectLst/>
              <a:latin typeface="inherit"/>
            </a:endParaRPr>
          </a:p>
          <a:p>
            <a:pPr algn="r" rtl="1"/>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FB8E8950-EC20-40F4-9BCD-949BF9011D3A}" type="slidenum">
              <a:rPr lang="en-US" smtClean="0"/>
              <a:pPr/>
              <a:t>37</a:t>
            </a:fld>
            <a:endParaRPr lang="en-US"/>
          </a:p>
        </p:txBody>
      </p:sp>
    </p:spTree>
    <p:extLst>
      <p:ext uri="{BB962C8B-B14F-4D97-AF65-F5344CB8AC3E}">
        <p14:creationId xmlns="" xmlns:p14="http://schemas.microsoft.com/office/powerpoint/2010/main" val="35516060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FB8E8950-EC20-40F4-9BCD-949BF9011D3A}" type="slidenum">
              <a:rPr lang="en-US" smtClean="0"/>
              <a:pPr/>
              <a:t>38</a:t>
            </a:fld>
            <a:endParaRPr lang="en-US"/>
          </a:p>
        </p:txBody>
      </p:sp>
    </p:spTree>
    <p:extLst>
      <p:ext uri="{BB962C8B-B14F-4D97-AF65-F5344CB8AC3E}">
        <p14:creationId xmlns="" xmlns:p14="http://schemas.microsoft.com/office/powerpoint/2010/main" val="1005690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FB8E8950-EC20-40F4-9BCD-949BF9011D3A}" type="slidenum">
              <a:rPr lang="en-US" smtClean="0"/>
              <a:pPr/>
              <a:t>39</a:t>
            </a:fld>
            <a:endParaRPr lang="en-US"/>
          </a:p>
        </p:txBody>
      </p:sp>
    </p:spTree>
    <p:extLst>
      <p:ext uri="{BB962C8B-B14F-4D97-AF65-F5344CB8AC3E}">
        <p14:creationId xmlns="" xmlns:p14="http://schemas.microsoft.com/office/powerpoint/2010/main" val="3779424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FB8E8950-EC20-40F4-9BCD-949BF9011D3A}" type="slidenum">
              <a:rPr lang="en-US" smtClean="0"/>
              <a:pPr/>
              <a:t>4</a:t>
            </a:fld>
            <a:endParaRPr lang="en-US"/>
          </a:p>
        </p:txBody>
      </p:sp>
    </p:spTree>
    <p:extLst>
      <p:ext uri="{BB962C8B-B14F-4D97-AF65-F5344CB8AC3E}">
        <p14:creationId xmlns="" xmlns:p14="http://schemas.microsoft.com/office/powerpoint/2010/main" val="28840941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FB8E8950-EC20-40F4-9BCD-949BF9011D3A}" type="slidenum">
              <a:rPr lang="en-US" smtClean="0"/>
              <a:pPr/>
              <a:t>40</a:t>
            </a:fld>
            <a:endParaRPr lang="en-US"/>
          </a:p>
        </p:txBody>
      </p:sp>
    </p:spTree>
    <p:extLst>
      <p:ext uri="{BB962C8B-B14F-4D97-AF65-F5344CB8AC3E}">
        <p14:creationId xmlns="" xmlns:p14="http://schemas.microsoft.com/office/powerpoint/2010/main" val="23757248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FB8E8950-EC20-40F4-9BCD-949BF9011D3A}" type="slidenum">
              <a:rPr lang="en-US" smtClean="0"/>
              <a:pPr/>
              <a:t>41</a:t>
            </a:fld>
            <a:endParaRPr lang="en-US"/>
          </a:p>
        </p:txBody>
      </p:sp>
    </p:spTree>
    <p:extLst>
      <p:ext uri="{BB962C8B-B14F-4D97-AF65-F5344CB8AC3E}">
        <p14:creationId xmlns="" xmlns:p14="http://schemas.microsoft.com/office/powerpoint/2010/main" val="37094941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FB8E8950-EC20-40F4-9BCD-949BF9011D3A}" type="slidenum">
              <a:rPr lang="en-US" smtClean="0"/>
              <a:pPr/>
              <a:t>42</a:t>
            </a:fld>
            <a:endParaRPr lang="en-US"/>
          </a:p>
        </p:txBody>
      </p:sp>
    </p:spTree>
    <p:extLst>
      <p:ext uri="{BB962C8B-B14F-4D97-AF65-F5344CB8AC3E}">
        <p14:creationId xmlns="" xmlns:p14="http://schemas.microsoft.com/office/powerpoint/2010/main" val="3452836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8E8950-EC20-40F4-9BCD-949BF9011D3A}" type="slidenum">
              <a:rPr lang="en-US" smtClean="0"/>
              <a:pPr/>
              <a:t>5</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 xmlns:p14="http://schemas.microsoft.com/office/powerpoint/2010/main" val="3103056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EG" dirty="0"/>
              <a:t>الموتور بيشتغل ازاي ؟</a:t>
            </a:r>
          </a:p>
          <a:p>
            <a:pPr algn="r" rtl="1"/>
            <a:r>
              <a:rPr lang="ar-EG" dirty="0"/>
              <a:t>احنا عندنا اول حاجة مغناطيس ثابت ليه </a:t>
            </a:r>
            <a:r>
              <a:rPr lang="en-US" dirty="0"/>
              <a:t>north </a:t>
            </a:r>
            <a:r>
              <a:rPr lang="ar-EG" dirty="0"/>
              <a:t>و </a:t>
            </a:r>
            <a:r>
              <a:rPr lang="en-US" dirty="0"/>
              <a:t>south </a:t>
            </a:r>
            <a:r>
              <a:rPr lang="ar-EG" dirty="0"/>
              <a:t>و بالتالي فيه </a:t>
            </a:r>
            <a:r>
              <a:rPr lang="en-US" dirty="0"/>
              <a:t>magnetic field </a:t>
            </a:r>
            <a:r>
              <a:rPr lang="ar-EG" dirty="0"/>
              <a:t>بينهم من ال </a:t>
            </a:r>
            <a:r>
              <a:rPr lang="en-US" dirty="0"/>
              <a:t>north </a:t>
            </a:r>
            <a:r>
              <a:rPr lang="ar-EG" dirty="0"/>
              <a:t>ل </a:t>
            </a:r>
            <a:r>
              <a:rPr lang="en-US" dirty="0"/>
              <a:t>south </a:t>
            </a:r>
            <a:r>
              <a:rPr lang="ar-EG" dirty="0"/>
              <a:t>بعدين فيه </a:t>
            </a:r>
            <a:r>
              <a:rPr lang="en-US" dirty="0"/>
              <a:t>coil </a:t>
            </a:r>
            <a:r>
              <a:rPr lang="ar-EG" dirty="0"/>
              <a:t>متوصل ببطارية عن طريق ال </a:t>
            </a:r>
            <a:r>
              <a:rPr lang="en-US" dirty="0"/>
              <a:t>split rings </a:t>
            </a:r>
            <a:r>
              <a:rPr lang="ar-EG" dirty="0"/>
              <a:t>و ال </a:t>
            </a:r>
            <a:r>
              <a:rPr lang="en-US" dirty="0"/>
              <a:t>brushes </a:t>
            </a:r>
            <a:r>
              <a:rPr lang="ar-EG" dirty="0"/>
              <a:t>و المفروض لو </a:t>
            </a:r>
            <a:r>
              <a:rPr lang="en-US" dirty="0"/>
              <a:t>coil </a:t>
            </a:r>
            <a:r>
              <a:rPr lang="ar-EG" dirty="0"/>
              <a:t>مارر فيه </a:t>
            </a:r>
            <a:r>
              <a:rPr lang="en-US" dirty="0"/>
              <a:t>current </a:t>
            </a:r>
            <a:r>
              <a:rPr lang="ar-EG" dirty="0"/>
              <a:t>و محطوط في مجال مغناطيسي فا هياثر عليه </a:t>
            </a:r>
            <a:r>
              <a:rPr lang="en-US" dirty="0"/>
              <a:t>force </a:t>
            </a:r>
            <a:r>
              <a:rPr lang="ar-EG" dirty="0"/>
              <a:t>هتحركه </a:t>
            </a:r>
            <a:r>
              <a:rPr lang="ar-EG" dirty="0" smtClean="0"/>
              <a:t>تبعا </a:t>
            </a:r>
            <a:r>
              <a:rPr lang="ar-EG" dirty="0"/>
              <a:t>ل </a:t>
            </a:r>
            <a:r>
              <a:rPr lang="en-US" dirty="0" smtClean="0"/>
              <a:t>(</a:t>
            </a:r>
            <a:r>
              <a:rPr lang="en-US" dirty="0" err="1" smtClean="0"/>
              <a:t>fleming</a:t>
            </a:r>
            <a:r>
              <a:rPr lang="en-US" dirty="0" smtClean="0"/>
              <a:t> </a:t>
            </a:r>
            <a:r>
              <a:rPr lang="en-US" dirty="0"/>
              <a:t>left hand rule ) </a:t>
            </a:r>
            <a:r>
              <a:rPr lang="ar-EG" dirty="0"/>
              <a:t>بنفس الشكل في ال </a:t>
            </a:r>
            <a:r>
              <a:rPr lang="en-US" dirty="0"/>
              <a:t>slide </a:t>
            </a:r>
            <a:r>
              <a:rPr lang="ar-EG" dirty="0"/>
              <a:t>لوجود قوه بتاثر لفوق في الجزء اليمين و لتحت في الجزء الشمال ،و بكده الموتور هيبقي بيتحرك ربع دورة و بعدين العزم هيبقي ب زيرو بس هيكمل حركه بعزم القصور الذاتي </a:t>
            </a:r>
            <a:r>
              <a:rPr lang="en-US" dirty="0"/>
              <a:t>inertia </a:t>
            </a:r>
            <a:r>
              <a:rPr lang="ar-EG" dirty="0"/>
              <a:t>و بالتالي بقينا نحط كذا </a:t>
            </a:r>
            <a:r>
              <a:rPr lang="en-US" dirty="0"/>
              <a:t>coil </a:t>
            </a:r>
            <a:r>
              <a:rPr lang="ar-EG" dirty="0"/>
              <a:t>عشان </a:t>
            </a:r>
            <a:r>
              <a:rPr lang="ar-EG" dirty="0" smtClean="0"/>
              <a:t>يبق</a:t>
            </a:r>
            <a:r>
              <a:rPr lang="ar-SA" dirty="0" smtClean="0"/>
              <a:t>ى</a:t>
            </a:r>
            <a:r>
              <a:rPr lang="ar-EG" dirty="0" smtClean="0"/>
              <a:t> دايما </a:t>
            </a:r>
            <a:r>
              <a:rPr lang="ar-EG" dirty="0"/>
              <a:t>في </a:t>
            </a:r>
            <a:r>
              <a:rPr lang="en-US" dirty="0"/>
              <a:t>coil </a:t>
            </a:r>
            <a:r>
              <a:rPr lang="ar-EG" dirty="0"/>
              <a:t>بيتحرك و عشان يبقي الموتور بيتحرك بسرعة ثابته</a:t>
            </a:r>
          </a:p>
          <a:p>
            <a:pPr algn="r" rtl="1"/>
            <a:r>
              <a:rPr lang="ar-EG" dirty="0"/>
              <a:t>*فايده ال </a:t>
            </a:r>
            <a:r>
              <a:rPr lang="en-US" dirty="0"/>
              <a:t>split rings </a:t>
            </a:r>
            <a:r>
              <a:rPr lang="ar-EG" dirty="0"/>
              <a:t>انها بتعكسلي التيار كل نص دورة و بالتالي ال </a:t>
            </a:r>
            <a:r>
              <a:rPr lang="en-US" dirty="0"/>
              <a:t>forces </a:t>
            </a:r>
            <a:r>
              <a:rPr lang="ar-EG" dirty="0"/>
              <a:t>المؤثرة بتبقي دايما في نفس اتجاهها فا الحركه بتفضل في نفس الاتجاه ( باينه في ال </a:t>
            </a:r>
            <a:r>
              <a:rPr lang="en-US" dirty="0"/>
              <a:t>slide </a:t>
            </a:r>
            <a:r>
              <a:rPr lang="ar-EG" dirty="0"/>
              <a:t>الي بعديها)</a:t>
            </a:r>
          </a:p>
          <a:p>
            <a:pPr algn="r" rtl="1"/>
            <a:r>
              <a:rPr lang="ar-EG" dirty="0"/>
              <a:t>** فايدة ال </a:t>
            </a:r>
            <a:r>
              <a:rPr lang="en-US" dirty="0"/>
              <a:t>brushes </a:t>
            </a:r>
            <a:r>
              <a:rPr lang="ar-EG" dirty="0"/>
              <a:t>انها مصنوعة من </a:t>
            </a:r>
            <a:r>
              <a:rPr lang="en-US" dirty="0" smtClean="0"/>
              <a:t>conductor </a:t>
            </a:r>
            <a:r>
              <a:rPr lang="ar-EG" dirty="0"/>
              <a:t>و هو الكربون فا بالتالي بتدخلي الكهربا من البطارية لل </a:t>
            </a:r>
            <a:r>
              <a:rPr lang="en-US" dirty="0"/>
              <a:t>coil </a:t>
            </a:r>
            <a:r>
              <a:rPr lang="ar-EG" dirty="0"/>
              <a:t>و مكنش ينفع نستخدم مكانها حاجه معدن لانها كان هتحتك جامد بال </a:t>
            </a:r>
            <a:r>
              <a:rPr lang="en-US" dirty="0"/>
              <a:t>split rings </a:t>
            </a:r>
            <a:r>
              <a:rPr lang="ar-EG" dirty="0"/>
              <a:t>و هي بتلف فا هتعمل شرارة تحرق الموتور.</a:t>
            </a:r>
          </a:p>
          <a:p>
            <a:pPr algn="r" rtl="1"/>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FB8E8950-EC20-40F4-9BCD-949BF9011D3A}" type="slidenum">
              <a:rPr lang="en-US" smtClean="0"/>
              <a:pPr/>
              <a:t>6</a:t>
            </a:fld>
            <a:endParaRPr lang="en-US"/>
          </a:p>
        </p:txBody>
      </p:sp>
    </p:spTree>
    <p:extLst>
      <p:ext uri="{BB962C8B-B14F-4D97-AF65-F5344CB8AC3E}">
        <p14:creationId xmlns="" xmlns:p14="http://schemas.microsoft.com/office/powerpoint/2010/main" val="3405800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FB8E8950-EC20-40F4-9BCD-949BF9011D3A}" type="slidenum">
              <a:rPr lang="en-US" smtClean="0"/>
              <a:pPr/>
              <a:t>7</a:t>
            </a:fld>
            <a:endParaRPr lang="en-US"/>
          </a:p>
        </p:txBody>
      </p:sp>
    </p:spTree>
    <p:extLst>
      <p:ext uri="{BB962C8B-B14F-4D97-AF65-F5344CB8AC3E}">
        <p14:creationId xmlns="" xmlns:p14="http://schemas.microsoft.com/office/powerpoint/2010/main" val="618628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smtClean="0"/>
              <a:t>نقدر نغير السرعة بسهولة بتغير البطارية ( الفولت الي داخل)</a:t>
            </a:r>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FB8E8950-EC20-40F4-9BCD-949BF9011D3A}" type="slidenum">
              <a:rPr lang="en-US" smtClean="0"/>
              <a:pPr/>
              <a:t>8</a:t>
            </a:fld>
            <a:endParaRPr lang="en-US"/>
          </a:p>
        </p:txBody>
      </p:sp>
    </p:spTree>
    <p:extLst>
      <p:ext uri="{BB962C8B-B14F-4D97-AF65-F5344CB8AC3E}">
        <p14:creationId xmlns="" xmlns:p14="http://schemas.microsoft.com/office/powerpoint/2010/main" val="3926791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FB8E8950-EC20-40F4-9BCD-949BF9011D3A}" type="slidenum">
              <a:rPr lang="en-US" smtClean="0"/>
              <a:pPr/>
              <a:t>9</a:t>
            </a:fld>
            <a:endParaRPr lang="en-US"/>
          </a:p>
        </p:txBody>
      </p:sp>
    </p:spTree>
    <p:extLst>
      <p:ext uri="{BB962C8B-B14F-4D97-AF65-F5344CB8AC3E}">
        <p14:creationId xmlns="" xmlns:p14="http://schemas.microsoft.com/office/powerpoint/2010/main" val="2599146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9A3D58-D96F-4DC7-8E82-8062D1C2EBF6}" type="datetime1">
              <a:rPr lang="ar-SA" smtClean="0"/>
              <a:pPr/>
              <a:t>16/10/1438</a:t>
            </a:fld>
            <a:endParaRPr lang="en-US"/>
          </a:p>
        </p:txBody>
      </p:sp>
      <p:sp>
        <p:nvSpPr>
          <p:cNvPr id="5" name="Footer Placeholder 4"/>
          <p:cNvSpPr>
            <a:spLocks noGrp="1"/>
          </p:cNvSpPr>
          <p:nvPr>
            <p:ph type="ftr" sz="quarter" idx="11"/>
          </p:nvPr>
        </p:nvSpPr>
        <p:spPr/>
        <p:txBody>
          <a:bodyPr/>
          <a:lstStyle/>
          <a:p>
            <a:r>
              <a:rPr lang="en-US" smtClean="0"/>
              <a:t>Motors</a:t>
            </a:r>
            <a:endParaRPr lang="en-US"/>
          </a:p>
        </p:txBody>
      </p:sp>
      <p:sp>
        <p:nvSpPr>
          <p:cNvPr id="6" name="Slide Number Placeholder 5"/>
          <p:cNvSpPr>
            <a:spLocks noGrp="1"/>
          </p:cNvSpPr>
          <p:nvPr>
            <p:ph type="sldNum" sz="quarter" idx="12"/>
          </p:nvPr>
        </p:nvSpPr>
        <p:spPr/>
        <p:txBody>
          <a:bodyPr/>
          <a:lstStyle/>
          <a:p>
            <a:fld id="{926496B0-B810-4C90-A900-936A39C4FD1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1E872E-1964-4508-941B-55D1B2A647E2}" type="datetime1">
              <a:rPr lang="ar-SA" smtClean="0"/>
              <a:pPr/>
              <a:t>16/10/1438</a:t>
            </a:fld>
            <a:endParaRPr lang="en-US"/>
          </a:p>
        </p:txBody>
      </p:sp>
      <p:sp>
        <p:nvSpPr>
          <p:cNvPr id="5" name="Footer Placeholder 4"/>
          <p:cNvSpPr>
            <a:spLocks noGrp="1"/>
          </p:cNvSpPr>
          <p:nvPr>
            <p:ph type="ftr" sz="quarter" idx="11"/>
          </p:nvPr>
        </p:nvSpPr>
        <p:spPr/>
        <p:txBody>
          <a:bodyPr/>
          <a:lstStyle/>
          <a:p>
            <a:r>
              <a:rPr lang="en-US" smtClean="0"/>
              <a:t>Motors</a:t>
            </a:r>
            <a:endParaRPr lang="en-US"/>
          </a:p>
        </p:txBody>
      </p:sp>
      <p:sp>
        <p:nvSpPr>
          <p:cNvPr id="6" name="Slide Number Placeholder 5"/>
          <p:cNvSpPr>
            <a:spLocks noGrp="1"/>
          </p:cNvSpPr>
          <p:nvPr>
            <p:ph type="sldNum" sz="quarter" idx="12"/>
          </p:nvPr>
        </p:nvSpPr>
        <p:spPr/>
        <p:txBody>
          <a:bodyPr/>
          <a:lstStyle/>
          <a:p>
            <a:fld id="{926496B0-B810-4C90-A900-936A39C4FD1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6128A6-6ECA-4020-BD0C-4E0B996D24EB}" type="datetime1">
              <a:rPr lang="ar-SA" smtClean="0"/>
              <a:pPr/>
              <a:t>16/10/1438</a:t>
            </a:fld>
            <a:endParaRPr lang="en-US"/>
          </a:p>
        </p:txBody>
      </p:sp>
      <p:sp>
        <p:nvSpPr>
          <p:cNvPr id="5" name="Footer Placeholder 4"/>
          <p:cNvSpPr>
            <a:spLocks noGrp="1"/>
          </p:cNvSpPr>
          <p:nvPr>
            <p:ph type="ftr" sz="quarter" idx="11"/>
          </p:nvPr>
        </p:nvSpPr>
        <p:spPr/>
        <p:txBody>
          <a:bodyPr/>
          <a:lstStyle/>
          <a:p>
            <a:r>
              <a:rPr lang="en-US" smtClean="0"/>
              <a:t>Motors</a:t>
            </a:r>
            <a:endParaRPr lang="en-US"/>
          </a:p>
        </p:txBody>
      </p:sp>
      <p:sp>
        <p:nvSpPr>
          <p:cNvPr id="6" name="Slide Number Placeholder 5"/>
          <p:cNvSpPr>
            <a:spLocks noGrp="1"/>
          </p:cNvSpPr>
          <p:nvPr>
            <p:ph type="sldNum" sz="quarter" idx="12"/>
          </p:nvPr>
        </p:nvSpPr>
        <p:spPr/>
        <p:txBody>
          <a:bodyPr/>
          <a:lstStyle/>
          <a:p>
            <a:fld id="{926496B0-B810-4C90-A900-936A39C4FD1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9A97F7-EA9A-456E-8602-FAF48A2EFC65}" type="datetime1">
              <a:rPr lang="ar-SA" smtClean="0"/>
              <a:pPr/>
              <a:t>16/10/1438</a:t>
            </a:fld>
            <a:endParaRPr lang="en-US"/>
          </a:p>
        </p:txBody>
      </p:sp>
      <p:sp>
        <p:nvSpPr>
          <p:cNvPr id="5" name="Footer Placeholder 4"/>
          <p:cNvSpPr>
            <a:spLocks noGrp="1"/>
          </p:cNvSpPr>
          <p:nvPr>
            <p:ph type="ftr" sz="quarter" idx="11"/>
          </p:nvPr>
        </p:nvSpPr>
        <p:spPr/>
        <p:txBody>
          <a:bodyPr/>
          <a:lstStyle/>
          <a:p>
            <a:r>
              <a:rPr lang="en-US" smtClean="0"/>
              <a:t>Motors</a:t>
            </a:r>
            <a:endParaRPr lang="en-US"/>
          </a:p>
        </p:txBody>
      </p:sp>
      <p:sp>
        <p:nvSpPr>
          <p:cNvPr id="6" name="Slide Number Placeholder 5"/>
          <p:cNvSpPr>
            <a:spLocks noGrp="1"/>
          </p:cNvSpPr>
          <p:nvPr>
            <p:ph type="sldNum" sz="quarter" idx="12"/>
          </p:nvPr>
        </p:nvSpPr>
        <p:spPr/>
        <p:txBody>
          <a:bodyPr/>
          <a:lstStyle/>
          <a:p>
            <a:fld id="{875FC4DC-93EC-4BA5-BC0C-E05E97093851}" type="slidenum">
              <a:rPr lang="en-US" smtClean="0"/>
              <a:pPr/>
              <a:t>‹#›</a:t>
            </a:fld>
            <a:endParaRPr lang="en-US"/>
          </a:p>
        </p:txBody>
      </p:sp>
    </p:spTree>
    <p:extLst>
      <p:ext uri="{BB962C8B-B14F-4D97-AF65-F5344CB8AC3E}">
        <p14:creationId xmlns="" xmlns:p14="http://schemas.microsoft.com/office/powerpoint/2010/main" val="2778573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93C07F-D0C6-4F80-A088-BCFA75CEAFFD}" type="datetime1">
              <a:rPr lang="ar-SA" smtClean="0"/>
              <a:pPr/>
              <a:t>16/10/1438</a:t>
            </a:fld>
            <a:endParaRPr lang="en-US"/>
          </a:p>
        </p:txBody>
      </p:sp>
      <p:sp>
        <p:nvSpPr>
          <p:cNvPr id="5" name="Footer Placeholder 4"/>
          <p:cNvSpPr>
            <a:spLocks noGrp="1"/>
          </p:cNvSpPr>
          <p:nvPr>
            <p:ph type="ftr" sz="quarter" idx="11"/>
          </p:nvPr>
        </p:nvSpPr>
        <p:spPr/>
        <p:txBody>
          <a:bodyPr/>
          <a:lstStyle/>
          <a:p>
            <a:r>
              <a:rPr lang="en-US" smtClean="0"/>
              <a:t>Motors</a:t>
            </a:r>
            <a:endParaRPr lang="en-US"/>
          </a:p>
        </p:txBody>
      </p:sp>
      <p:sp>
        <p:nvSpPr>
          <p:cNvPr id="6" name="Slide Number Placeholder 5"/>
          <p:cNvSpPr>
            <a:spLocks noGrp="1"/>
          </p:cNvSpPr>
          <p:nvPr>
            <p:ph type="sldNum" sz="quarter" idx="12"/>
          </p:nvPr>
        </p:nvSpPr>
        <p:spPr/>
        <p:txBody>
          <a:bodyPr/>
          <a:lstStyle/>
          <a:p>
            <a:fld id="{875FC4DC-93EC-4BA5-BC0C-E05E97093851}" type="slidenum">
              <a:rPr lang="en-US" smtClean="0"/>
              <a:pPr/>
              <a:t>‹#›</a:t>
            </a:fld>
            <a:endParaRPr lang="en-US"/>
          </a:p>
        </p:txBody>
      </p:sp>
    </p:spTree>
    <p:extLst>
      <p:ext uri="{BB962C8B-B14F-4D97-AF65-F5344CB8AC3E}">
        <p14:creationId xmlns="" xmlns:p14="http://schemas.microsoft.com/office/powerpoint/2010/main" val="41669703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F33620-B9ED-42DB-A55B-916649DDC0C8}" type="datetime1">
              <a:rPr lang="ar-SA" smtClean="0"/>
              <a:pPr/>
              <a:t>16/10/1438</a:t>
            </a:fld>
            <a:endParaRPr lang="en-US"/>
          </a:p>
        </p:txBody>
      </p:sp>
      <p:sp>
        <p:nvSpPr>
          <p:cNvPr id="5" name="Footer Placeholder 4"/>
          <p:cNvSpPr>
            <a:spLocks noGrp="1"/>
          </p:cNvSpPr>
          <p:nvPr>
            <p:ph type="ftr" sz="quarter" idx="11"/>
          </p:nvPr>
        </p:nvSpPr>
        <p:spPr/>
        <p:txBody>
          <a:bodyPr/>
          <a:lstStyle/>
          <a:p>
            <a:r>
              <a:rPr lang="en-US" smtClean="0"/>
              <a:t>Motors</a:t>
            </a:r>
            <a:endParaRPr lang="en-US"/>
          </a:p>
        </p:txBody>
      </p:sp>
      <p:sp>
        <p:nvSpPr>
          <p:cNvPr id="6" name="Slide Number Placeholder 5"/>
          <p:cNvSpPr>
            <a:spLocks noGrp="1"/>
          </p:cNvSpPr>
          <p:nvPr>
            <p:ph type="sldNum" sz="quarter" idx="12"/>
          </p:nvPr>
        </p:nvSpPr>
        <p:spPr/>
        <p:txBody>
          <a:bodyPr/>
          <a:lstStyle/>
          <a:p>
            <a:fld id="{875FC4DC-93EC-4BA5-BC0C-E05E97093851}" type="slidenum">
              <a:rPr lang="en-US" smtClean="0"/>
              <a:pPr/>
              <a:t>‹#›</a:t>
            </a:fld>
            <a:endParaRPr lang="en-US"/>
          </a:p>
        </p:txBody>
      </p:sp>
    </p:spTree>
    <p:extLst>
      <p:ext uri="{BB962C8B-B14F-4D97-AF65-F5344CB8AC3E}">
        <p14:creationId xmlns="" xmlns:p14="http://schemas.microsoft.com/office/powerpoint/2010/main" val="2305742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5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825625"/>
            <a:ext cx="515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7AFA3E-912D-42C4-B919-B6C3AB52B89A}" type="datetime1">
              <a:rPr lang="ar-SA" smtClean="0"/>
              <a:pPr/>
              <a:t>16/10/1438</a:t>
            </a:fld>
            <a:endParaRPr lang="en-US"/>
          </a:p>
        </p:txBody>
      </p:sp>
      <p:sp>
        <p:nvSpPr>
          <p:cNvPr id="6" name="Footer Placeholder 5"/>
          <p:cNvSpPr>
            <a:spLocks noGrp="1"/>
          </p:cNvSpPr>
          <p:nvPr>
            <p:ph type="ftr" sz="quarter" idx="11"/>
          </p:nvPr>
        </p:nvSpPr>
        <p:spPr/>
        <p:txBody>
          <a:bodyPr/>
          <a:lstStyle/>
          <a:p>
            <a:r>
              <a:rPr lang="en-US" smtClean="0"/>
              <a:t>Motors</a:t>
            </a:r>
            <a:endParaRPr lang="en-US"/>
          </a:p>
        </p:txBody>
      </p:sp>
      <p:sp>
        <p:nvSpPr>
          <p:cNvPr id="7" name="Slide Number Placeholder 6"/>
          <p:cNvSpPr>
            <a:spLocks noGrp="1"/>
          </p:cNvSpPr>
          <p:nvPr>
            <p:ph type="sldNum" sz="quarter" idx="12"/>
          </p:nvPr>
        </p:nvSpPr>
        <p:spPr/>
        <p:txBody>
          <a:bodyPr/>
          <a:lstStyle/>
          <a:p>
            <a:fld id="{875FC4DC-93EC-4BA5-BC0C-E05E97093851}" type="slidenum">
              <a:rPr lang="en-US" smtClean="0"/>
              <a:pPr/>
              <a:t>‹#›</a:t>
            </a:fld>
            <a:endParaRPr lang="en-US"/>
          </a:p>
        </p:txBody>
      </p:sp>
    </p:spTree>
    <p:extLst>
      <p:ext uri="{BB962C8B-B14F-4D97-AF65-F5344CB8AC3E}">
        <p14:creationId xmlns="" xmlns:p14="http://schemas.microsoft.com/office/powerpoint/2010/main" val="349224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877005-F319-4B97-BA35-B0A91676AA3F}" type="datetime1">
              <a:rPr lang="ar-SA" smtClean="0"/>
              <a:pPr/>
              <a:t>16/10/1438</a:t>
            </a:fld>
            <a:endParaRPr lang="en-US"/>
          </a:p>
        </p:txBody>
      </p:sp>
      <p:sp>
        <p:nvSpPr>
          <p:cNvPr id="8" name="Footer Placeholder 7"/>
          <p:cNvSpPr>
            <a:spLocks noGrp="1"/>
          </p:cNvSpPr>
          <p:nvPr>
            <p:ph type="ftr" sz="quarter" idx="11"/>
          </p:nvPr>
        </p:nvSpPr>
        <p:spPr/>
        <p:txBody>
          <a:bodyPr/>
          <a:lstStyle/>
          <a:p>
            <a:r>
              <a:rPr lang="en-US" smtClean="0"/>
              <a:t>Motors</a:t>
            </a:r>
            <a:endParaRPr lang="en-US"/>
          </a:p>
        </p:txBody>
      </p:sp>
      <p:sp>
        <p:nvSpPr>
          <p:cNvPr id="9" name="Slide Number Placeholder 8"/>
          <p:cNvSpPr>
            <a:spLocks noGrp="1"/>
          </p:cNvSpPr>
          <p:nvPr>
            <p:ph type="sldNum" sz="quarter" idx="12"/>
          </p:nvPr>
        </p:nvSpPr>
        <p:spPr/>
        <p:txBody>
          <a:bodyPr/>
          <a:lstStyle/>
          <a:p>
            <a:fld id="{875FC4DC-93EC-4BA5-BC0C-E05E97093851}" type="slidenum">
              <a:rPr lang="en-US" smtClean="0"/>
              <a:pPr/>
              <a:t>‹#›</a:t>
            </a:fld>
            <a:endParaRPr lang="en-US"/>
          </a:p>
        </p:txBody>
      </p:sp>
    </p:spTree>
    <p:extLst>
      <p:ext uri="{BB962C8B-B14F-4D97-AF65-F5344CB8AC3E}">
        <p14:creationId xmlns="" xmlns:p14="http://schemas.microsoft.com/office/powerpoint/2010/main" val="4168990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B0C627-BAC6-47EA-A198-EC9D3A2D1755}" type="datetime1">
              <a:rPr lang="ar-SA" smtClean="0"/>
              <a:pPr/>
              <a:t>16/10/1438</a:t>
            </a:fld>
            <a:endParaRPr lang="en-US"/>
          </a:p>
        </p:txBody>
      </p:sp>
      <p:sp>
        <p:nvSpPr>
          <p:cNvPr id="4" name="Footer Placeholder 3"/>
          <p:cNvSpPr>
            <a:spLocks noGrp="1"/>
          </p:cNvSpPr>
          <p:nvPr>
            <p:ph type="ftr" sz="quarter" idx="11"/>
          </p:nvPr>
        </p:nvSpPr>
        <p:spPr/>
        <p:txBody>
          <a:bodyPr/>
          <a:lstStyle/>
          <a:p>
            <a:r>
              <a:rPr lang="en-US" smtClean="0"/>
              <a:t>Motors</a:t>
            </a:r>
            <a:endParaRPr lang="en-US"/>
          </a:p>
        </p:txBody>
      </p:sp>
      <p:sp>
        <p:nvSpPr>
          <p:cNvPr id="5" name="Slide Number Placeholder 4"/>
          <p:cNvSpPr>
            <a:spLocks noGrp="1"/>
          </p:cNvSpPr>
          <p:nvPr>
            <p:ph type="sldNum" sz="quarter" idx="12"/>
          </p:nvPr>
        </p:nvSpPr>
        <p:spPr/>
        <p:txBody>
          <a:bodyPr/>
          <a:lstStyle/>
          <a:p>
            <a:fld id="{875FC4DC-93EC-4BA5-BC0C-E05E97093851}" type="slidenum">
              <a:rPr lang="en-US" smtClean="0"/>
              <a:pPr/>
              <a:t>‹#›</a:t>
            </a:fld>
            <a:endParaRPr lang="en-US"/>
          </a:p>
        </p:txBody>
      </p:sp>
    </p:spTree>
    <p:extLst>
      <p:ext uri="{BB962C8B-B14F-4D97-AF65-F5344CB8AC3E}">
        <p14:creationId xmlns="" xmlns:p14="http://schemas.microsoft.com/office/powerpoint/2010/main" val="41319503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C71141-44B7-44AC-83D0-CFBA191F199B}" type="datetime1">
              <a:rPr lang="ar-SA" smtClean="0"/>
              <a:pPr/>
              <a:t>16/10/1438</a:t>
            </a:fld>
            <a:endParaRPr lang="en-US"/>
          </a:p>
        </p:txBody>
      </p:sp>
      <p:sp>
        <p:nvSpPr>
          <p:cNvPr id="3" name="Footer Placeholder 2"/>
          <p:cNvSpPr>
            <a:spLocks noGrp="1"/>
          </p:cNvSpPr>
          <p:nvPr>
            <p:ph type="ftr" sz="quarter" idx="11"/>
          </p:nvPr>
        </p:nvSpPr>
        <p:spPr/>
        <p:txBody>
          <a:bodyPr/>
          <a:lstStyle/>
          <a:p>
            <a:r>
              <a:rPr lang="en-US" smtClean="0"/>
              <a:t>Motors</a:t>
            </a:r>
            <a:endParaRPr lang="en-US"/>
          </a:p>
        </p:txBody>
      </p:sp>
      <p:sp>
        <p:nvSpPr>
          <p:cNvPr id="4" name="Slide Number Placeholder 3"/>
          <p:cNvSpPr>
            <a:spLocks noGrp="1"/>
          </p:cNvSpPr>
          <p:nvPr>
            <p:ph type="sldNum" sz="quarter" idx="12"/>
          </p:nvPr>
        </p:nvSpPr>
        <p:spPr/>
        <p:txBody>
          <a:bodyPr/>
          <a:lstStyle/>
          <a:p>
            <a:fld id="{875FC4DC-93EC-4BA5-BC0C-E05E97093851}" type="slidenum">
              <a:rPr lang="en-US" smtClean="0"/>
              <a:pPr/>
              <a:t>‹#›</a:t>
            </a:fld>
            <a:endParaRPr lang="en-US"/>
          </a:p>
        </p:txBody>
      </p:sp>
    </p:spTree>
    <p:extLst>
      <p:ext uri="{BB962C8B-B14F-4D97-AF65-F5344CB8AC3E}">
        <p14:creationId xmlns="" xmlns:p14="http://schemas.microsoft.com/office/powerpoint/2010/main" val="17940079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C65BD4-23F6-4743-AB60-D5F6F72451C1}" type="datetime1">
              <a:rPr lang="ar-SA" smtClean="0"/>
              <a:pPr/>
              <a:t>16/10/1438</a:t>
            </a:fld>
            <a:endParaRPr lang="en-US"/>
          </a:p>
        </p:txBody>
      </p:sp>
      <p:sp>
        <p:nvSpPr>
          <p:cNvPr id="6" name="Footer Placeholder 5"/>
          <p:cNvSpPr>
            <a:spLocks noGrp="1"/>
          </p:cNvSpPr>
          <p:nvPr>
            <p:ph type="ftr" sz="quarter" idx="11"/>
          </p:nvPr>
        </p:nvSpPr>
        <p:spPr/>
        <p:txBody>
          <a:bodyPr/>
          <a:lstStyle/>
          <a:p>
            <a:r>
              <a:rPr lang="en-US" smtClean="0"/>
              <a:t>Motors</a:t>
            </a:r>
            <a:endParaRPr lang="en-US"/>
          </a:p>
        </p:txBody>
      </p:sp>
      <p:sp>
        <p:nvSpPr>
          <p:cNvPr id="7" name="Slide Number Placeholder 6"/>
          <p:cNvSpPr>
            <a:spLocks noGrp="1"/>
          </p:cNvSpPr>
          <p:nvPr>
            <p:ph type="sldNum" sz="quarter" idx="12"/>
          </p:nvPr>
        </p:nvSpPr>
        <p:spPr/>
        <p:txBody>
          <a:bodyPr/>
          <a:lstStyle/>
          <a:p>
            <a:fld id="{875FC4DC-93EC-4BA5-BC0C-E05E97093851}" type="slidenum">
              <a:rPr lang="en-US" smtClean="0"/>
              <a:pPr/>
              <a:t>‹#›</a:t>
            </a:fld>
            <a:endParaRPr lang="en-US"/>
          </a:p>
        </p:txBody>
      </p:sp>
    </p:spTree>
    <p:extLst>
      <p:ext uri="{BB962C8B-B14F-4D97-AF65-F5344CB8AC3E}">
        <p14:creationId xmlns="" xmlns:p14="http://schemas.microsoft.com/office/powerpoint/2010/main" val="2734466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D63409-6109-4ECC-9795-1459EB6F5263}" type="datetime1">
              <a:rPr lang="ar-SA" smtClean="0"/>
              <a:pPr/>
              <a:t>16/10/1438</a:t>
            </a:fld>
            <a:endParaRPr lang="en-US"/>
          </a:p>
        </p:txBody>
      </p:sp>
      <p:sp>
        <p:nvSpPr>
          <p:cNvPr id="5" name="Footer Placeholder 4"/>
          <p:cNvSpPr>
            <a:spLocks noGrp="1"/>
          </p:cNvSpPr>
          <p:nvPr>
            <p:ph type="ftr" sz="quarter" idx="11"/>
          </p:nvPr>
        </p:nvSpPr>
        <p:spPr/>
        <p:txBody>
          <a:bodyPr/>
          <a:lstStyle/>
          <a:p>
            <a:r>
              <a:rPr lang="en-US" smtClean="0"/>
              <a:t>Motors</a:t>
            </a:r>
            <a:endParaRPr lang="en-US"/>
          </a:p>
        </p:txBody>
      </p:sp>
      <p:sp>
        <p:nvSpPr>
          <p:cNvPr id="6" name="Slide Number Placeholder 5"/>
          <p:cNvSpPr>
            <a:spLocks noGrp="1"/>
          </p:cNvSpPr>
          <p:nvPr>
            <p:ph type="sldNum" sz="quarter" idx="12"/>
          </p:nvPr>
        </p:nvSpPr>
        <p:spPr/>
        <p:txBody>
          <a:bodyPr/>
          <a:lstStyle/>
          <a:p>
            <a:fld id="{926496B0-B810-4C90-A900-936A39C4FD19}"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9DA240-85B0-4D8B-8CDC-7F0266A73FE3}" type="datetime1">
              <a:rPr lang="ar-SA" smtClean="0"/>
              <a:pPr/>
              <a:t>16/10/1438</a:t>
            </a:fld>
            <a:endParaRPr lang="en-US"/>
          </a:p>
        </p:txBody>
      </p:sp>
      <p:sp>
        <p:nvSpPr>
          <p:cNvPr id="6" name="Footer Placeholder 5"/>
          <p:cNvSpPr>
            <a:spLocks noGrp="1"/>
          </p:cNvSpPr>
          <p:nvPr>
            <p:ph type="ftr" sz="quarter" idx="11"/>
          </p:nvPr>
        </p:nvSpPr>
        <p:spPr/>
        <p:txBody>
          <a:bodyPr/>
          <a:lstStyle/>
          <a:p>
            <a:r>
              <a:rPr lang="en-US" smtClean="0"/>
              <a:t>Motors</a:t>
            </a:r>
            <a:endParaRPr lang="en-US"/>
          </a:p>
        </p:txBody>
      </p:sp>
      <p:sp>
        <p:nvSpPr>
          <p:cNvPr id="7" name="Slide Number Placeholder 6"/>
          <p:cNvSpPr>
            <a:spLocks noGrp="1"/>
          </p:cNvSpPr>
          <p:nvPr>
            <p:ph type="sldNum" sz="quarter" idx="12"/>
          </p:nvPr>
        </p:nvSpPr>
        <p:spPr/>
        <p:txBody>
          <a:bodyPr/>
          <a:lstStyle/>
          <a:p>
            <a:fld id="{875FC4DC-93EC-4BA5-BC0C-E05E97093851}" type="slidenum">
              <a:rPr lang="en-US" smtClean="0"/>
              <a:pPr/>
              <a:t>‹#›</a:t>
            </a:fld>
            <a:endParaRPr lang="en-US"/>
          </a:p>
        </p:txBody>
      </p:sp>
    </p:spTree>
    <p:extLst>
      <p:ext uri="{BB962C8B-B14F-4D97-AF65-F5344CB8AC3E}">
        <p14:creationId xmlns="" xmlns:p14="http://schemas.microsoft.com/office/powerpoint/2010/main" val="5788756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96A614-942C-4F56-A337-8C85181B79FF}" type="datetime1">
              <a:rPr lang="ar-SA" smtClean="0"/>
              <a:pPr/>
              <a:t>16/10/1438</a:t>
            </a:fld>
            <a:endParaRPr lang="en-US"/>
          </a:p>
        </p:txBody>
      </p:sp>
      <p:sp>
        <p:nvSpPr>
          <p:cNvPr id="5" name="Footer Placeholder 4"/>
          <p:cNvSpPr>
            <a:spLocks noGrp="1"/>
          </p:cNvSpPr>
          <p:nvPr>
            <p:ph type="ftr" sz="quarter" idx="11"/>
          </p:nvPr>
        </p:nvSpPr>
        <p:spPr/>
        <p:txBody>
          <a:bodyPr/>
          <a:lstStyle/>
          <a:p>
            <a:r>
              <a:rPr lang="en-US" smtClean="0"/>
              <a:t>Motors</a:t>
            </a:r>
            <a:endParaRPr lang="en-US"/>
          </a:p>
        </p:txBody>
      </p:sp>
      <p:sp>
        <p:nvSpPr>
          <p:cNvPr id="6" name="Slide Number Placeholder 5"/>
          <p:cNvSpPr>
            <a:spLocks noGrp="1"/>
          </p:cNvSpPr>
          <p:nvPr>
            <p:ph type="sldNum" sz="quarter" idx="12"/>
          </p:nvPr>
        </p:nvSpPr>
        <p:spPr/>
        <p:txBody>
          <a:bodyPr/>
          <a:lstStyle/>
          <a:p>
            <a:fld id="{875FC4DC-93EC-4BA5-BC0C-E05E97093851}" type="slidenum">
              <a:rPr lang="en-US" smtClean="0"/>
              <a:pPr/>
              <a:t>‹#›</a:t>
            </a:fld>
            <a:endParaRPr lang="en-US"/>
          </a:p>
        </p:txBody>
      </p:sp>
    </p:spTree>
    <p:extLst>
      <p:ext uri="{BB962C8B-B14F-4D97-AF65-F5344CB8AC3E}">
        <p14:creationId xmlns="" xmlns:p14="http://schemas.microsoft.com/office/powerpoint/2010/main" val="8410573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7C7EF7-6938-437A-A01F-CCB1A0882545}" type="datetime1">
              <a:rPr lang="ar-SA" smtClean="0"/>
              <a:pPr/>
              <a:t>16/10/1438</a:t>
            </a:fld>
            <a:endParaRPr lang="en-US"/>
          </a:p>
        </p:txBody>
      </p:sp>
      <p:sp>
        <p:nvSpPr>
          <p:cNvPr id="5" name="Footer Placeholder 4"/>
          <p:cNvSpPr>
            <a:spLocks noGrp="1"/>
          </p:cNvSpPr>
          <p:nvPr>
            <p:ph type="ftr" sz="quarter" idx="11"/>
          </p:nvPr>
        </p:nvSpPr>
        <p:spPr/>
        <p:txBody>
          <a:bodyPr/>
          <a:lstStyle/>
          <a:p>
            <a:r>
              <a:rPr lang="en-US" smtClean="0"/>
              <a:t>Motors</a:t>
            </a:r>
            <a:endParaRPr lang="en-US"/>
          </a:p>
        </p:txBody>
      </p:sp>
      <p:sp>
        <p:nvSpPr>
          <p:cNvPr id="6" name="Slide Number Placeholder 5"/>
          <p:cNvSpPr>
            <a:spLocks noGrp="1"/>
          </p:cNvSpPr>
          <p:nvPr>
            <p:ph type="sldNum" sz="quarter" idx="12"/>
          </p:nvPr>
        </p:nvSpPr>
        <p:spPr/>
        <p:txBody>
          <a:bodyPr/>
          <a:lstStyle/>
          <a:p>
            <a:fld id="{875FC4DC-93EC-4BA5-BC0C-E05E97093851}" type="slidenum">
              <a:rPr lang="en-US" smtClean="0"/>
              <a:pPr/>
              <a:t>‹#›</a:t>
            </a:fld>
            <a:endParaRPr lang="en-US"/>
          </a:p>
        </p:txBody>
      </p:sp>
    </p:spTree>
    <p:extLst>
      <p:ext uri="{BB962C8B-B14F-4D97-AF65-F5344CB8AC3E}">
        <p14:creationId xmlns="" xmlns:p14="http://schemas.microsoft.com/office/powerpoint/2010/main" val="29439379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9FBF16-47E5-4E4A-8C89-6C1A79D01581}" type="datetime1">
              <a:rPr lang="ar-SA" smtClean="0">
                <a:solidFill>
                  <a:prstClr val="black">
                    <a:tint val="75000"/>
                  </a:prstClr>
                </a:solidFill>
              </a:rPr>
              <a:pPr/>
              <a:t>16/10/1438</a:t>
            </a:fld>
            <a:endParaRPr lang="ar-SA">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Motors</a:t>
            </a:r>
            <a:endParaRPr lang="ar-SA">
              <a:solidFill>
                <a:prstClr val="black">
                  <a:tint val="75000"/>
                </a:prstClr>
              </a:solidFill>
            </a:endParaRPr>
          </a:p>
        </p:txBody>
      </p:sp>
      <p:sp>
        <p:nvSpPr>
          <p:cNvPr id="6" name="Slide Number Placeholder 5"/>
          <p:cNvSpPr>
            <a:spLocks noGrp="1"/>
          </p:cNvSpPr>
          <p:nvPr>
            <p:ph type="sldNum" sz="quarter" idx="12"/>
          </p:nvPr>
        </p:nvSpPr>
        <p:spPr/>
        <p:txBody>
          <a:bodyPr/>
          <a:lstStyle/>
          <a:p>
            <a:fld id="{87409EB7-D3EA-4DBE-B4AB-12D219049A0A}" type="slidenum">
              <a:rPr lang="ar-SA" smtClean="0">
                <a:solidFill>
                  <a:prstClr val="black">
                    <a:tint val="75000"/>
                  </a:prstClr>
                </a:solidFill>
              </a:rPr>
              <a:pPr/>
              <a:t>‹#›</a:t>
            </a:fld>
            <a:endParaRPr lang="ar-SA">
              <a:solidFill>
                <a:prstClr val="black">
                  <a:tint val="75000"/>
                </a:prstClr>
              </a:solidFill>
            </a:endParaRPr>
          </a:p>
        </p:txBody>
      </p:sp>
    </p:spTree>
    <p:extLst>
      <p:ext uri="{BB962C8B-B14F-4D97-AF65-F5344CB8AC3E}">
        <p14:creationId xmlns="" xmlns:p14="http://schemas.microsoft.com/office/powerpoint/2010/main" val="165588628"/>
      </p:ext>
    </p:extLst>
  </p:cSld>
  <p:clrMapOvr>
    <a:masterClrMapping/>
  </p:clrMapOvr>
  <p:transition>
    <p:pull dir="rd"/>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0746A9-6D1D-4BBB-BEAD-AE799CFF9BB0}" type="datetime1">
              <a:rPr lang="ar-SA" smtClean="0">
                <a:solidFill>
                  <a:prstClr val="black">
                    <a:tint val="75000"/>
                  </a:prstClr>
                </a:solidFill>
              </a:rPr>
              <a:pPr/>
              <a:t>16/10/1438</a:t>
            </a:fld>
            <a:endParaRPr lang="ar-SA">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Motors</a:t>
            </a:r>
            <a:endParaRPr lang="ar-SA">
              <a:solidFill>
                <a:prstClr val="black">
                  <a:tint val="75000"/>
                </a:prstClr>
              </a:solidFill>
            </a:endParaRPr>
          </a:p>
        </p:txBody>
      </p:sp>
      <p:sp>
        <p:nvSpPr>
          <p:cNvPr id="6" name="Slide Number Placeholder 5"/>
          <p:cNvSpPr>
            <a:spLocks noGrp="1"/>
          </p:cNvSpPr>
          <p:nvPr>
            <p:ph type="sldNum" sz="quarter" idx="12"/>
          </p:nvPr>
        </p:nvSpPr>
        <p:spPr/>
        <p:txBody>
          <a:bodyPr/>
          <a:lstStyle/>
          <a:p>
            <a:fld id="{87409EB7-D3EA-4DBE-B4AB-12D219049A0A}" type="slidenum">
              <a:rPr lang="ar-SA" smtClean="0">
                <a:solidFill>
                  <a:prstClr val="black">
                    <a:tint val="75000"/>
                  </a:prstClr>
                </a:solidFill>
              </a:rPr>
              <a:pPr/>
              <a:t>‹#›</a:t>
            </a:fld>
            <a:endParaRPr lang="ar-SA">
              <a:solidFill>
                <a:prstClr val="black">
                  <a:tint val="75000"/>
                </a:prstClr>
              </a:solidFill>
            </a:endParaRPr>
          </a:p>
        </p:txBody>
      </p:sp>
    </p:spTree>
    <p:extLst>
      <p:ext uri="{BB962C8B-B14F-4D97-AF65-F5344CB8AC3E}">
        <p14:creationId xmlns="" xmlns:p14="http://schemas.microsoft.com/office/powerpoint/2010/main" val="3651558615"/>
      </p:ext>
    </p:extLst>
  </p:cSld>
  <p:clrMapOvr>
    <a:masterClrMapping/>
  </p:clrMapOvr>
  <p:transition>
    <p:pull dir="rd"/>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19EB1F-4CD6-427C-A19B-7DB7DC85B38E}" type="datetime1">
              <a:rPr lang="ar-SA" smtClean="0">
                <a:solidFill>
                  <a:prstClr val="black">
                    <a:tint val="75000"/>
                  </a:prstClr>
                </a:solidFill>
              </a:rPr>
              <a:pPr/>
              <a:t>16/10/1438</a:t>
            </a:fld>
            <a:endParaRPr lang="ar-SA">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Motors</a:t>
            </a:r>
            <a:endParaRPr lang="ar-SA">
              <a:solidFill>
                <a:prstClr val="black">
                  <a:tint val="75000"/>
                </a:prstClr>
              </a:solidFill>
            </a:endParaRPr>
          </a:p>
        </p:txBody>
      </p:sp>
      <p:sp>
        <p:nvSpPr>
          <p:cNvPr id="6" name="Slide Number Placeholder 5"/>
          <p:cNvSpPr>
            <a:spLocks noGrp="1"/>
          </p:cNvSpPr>
          <p:nvPr>
            <p:ph type="sldNum" sz="quarter" idx="12"/>
          </p:nvPr>
        </p:nvSpPr>
        <p:spPr/>
        <p:txBody>
          <a:bodyPr/>
          <a:lstStyle/>
          <a:p>
            <a:fld id="{87409EB7-D3EA-4DBE-B4AB-12D219049A0A}" type="slidenum">
              <a:rPr lang="ar-SA" smtClean="0">
                <a:solidFill>
                  <a:prstClr val="black">
                    <a:tint val="75000"/>
                  </a:prstClr>
                </a:solidFill>
              </a:rPr>
              <a:pPr/>
              <a:t>‹#›</a:t>
            </a:fld>
            <a:endParaRPr lang="ar-SA">
              <a:solidFill>
                <a:prstClr val="black">
                  <a:tint val="75000"/>
                </a:prstClr>
              </a:solidFill>
            </a:endParaRPr>
          </a:p>
        </p:txBody>
      </p:sp>
    </p:spTree>
    <p:extLst>
      <p:ext uri="{BB962C8B-B14F-4D97-AF65-F5344CB8AC3E}">
        <p14:creationId xmlns="" xmlns:p14="http://schemas.microsoft.com/office/powerpoint/2010/main" val="2557980310"/>
      </p:ext>
    </p:extLst>
  </p:cSld>
  <p:clrMapOvr>
    <a:masterClrMapping/>
  </p:clrMapOvr>
  <p:transition>
    <p:pull dir="rd"/>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9D3C343-1D5E-4A10-BEFB-8D3A359EAFC7}" type="datetime1">
              <a:rPr lang="ar-SA" smtClean="0">
                <a:solidFill>
                  <a:prstClr val="black">
                    <a:tint val="75000"/>
                  </a:prstClr>
                </a:solidFill>
              </a:rPr>
              <a:pPr/>
              <a:t>16/10/1438</a:t>
            </a:fld>
            <a:endParaRPr lang="ar-SA">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Motors</a:t>
            </a:r>
            <a:endParaRPr lang="ar-SA">
              <a:solidFill>
                <a:prstClr val="black">
                  <a:tint val="75000"/>
                </a:prstClr>
              </a:solidFill>
            </a:endParaRPr>
          </a:p>
        </p:txBody>
      </p:sp>
      <p:sp>
        <p:nvSpPr>
          <p:cNvPr id="7" name="Slide Number Placeholder 6"/>
          <p:cNvSpPr>
            <a:spLocks noGrp="1"/>
          </p:cNvSpPr>
          <p:nvPr>
            <p:ph type="sldNum" sz="quarter" idx="12"/>
          </p:nvPr>
        </p:nvSpPr>
        <p:spPr/>
        <p:txBody>
          <a:bodyPr/>
          <a:lstStyle/>
          <a:p>
            <a:fld id="{87409EB7-D3EA-4DBE-B4AB-12D219049A0A}" type="slidenum">
              <a:rPr lang="ar-SA" smtClean="0">
                <a:solidFill>
                  <a:prstClr val="black">
                    <a:tint val="75000"/>
                  </a:prstClr>
                </a:solidFill>
              </a:rPr>
              <a:pPr/>
              <a:t>‹#›</a:t>
            </a:fld>
            <a:endParaRPr lang="ar-SA">
              <a:solidFill>
                <a:prstClr val="black">
                  <a:tint val="75000"/>
                </a:prstClr>
              </a:solidFill>
            </a:endParaRPr>
          </a:p>
        </p:txBody>
      </p:sp>
    </p:spTree>
    <p:extLst>
      <p:ext uri="{BB962C8B-B14F-4D97-AF65-F5344CB8AC3E}">
        <p14:creationId xmlns="" xmlns:p14="http://schemas.microsoft.com/office/powerpoint/2010/main" val="3423967896"/>
      </p:ext>
    </p:extLst>
  </p:cSld>
  <p:clrMapOvr>
    <a:masterClrMapping/>
  </p:clrMapOvr>
  <p:transition>
    <p:pull dir="rd"/>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7C2EFB-167D-4B57-AFA0-295DED948E09}" type="datetime1">
              <a:rPr lang="ar-SA" smtClean="0">
                <a:solidFill>
                  <a:prstClr val="black">
                    <a:tint val="75000"/>
                  </a:prstClr>
                </a:solidFill>
              </a:rPr>
              <a:pPr/>
              <a:t>16/10/1438</a:t>
            </a:fld>
            <a:endParaRPr lang="ar-SA">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Motors</a:t>
            </a:r>
            <a:endParaRPr lang="ar-SA">
              <a:solidFill>
                <a:prstClr val="black">
                  <a:tint val="75000"/>
                </a:prstClr>
              </a:solidFill>
            </a:endParaRPr>
          </a:p>
        </p:txBody>
      </p:sp>
      <p:sp>
        <p:nvSpPr>
          <p:cNvPr id="9" name="Slide Number Placeholder 8"/>
          <p:cNvSpPr>
            <a:spLocks noGrp="1"/>
          </p:cNvSpPr>
          <p:nvPr>
            <p:ph type="sldNum" sz="quarter" idx="12"/>
          </p:nvPr>
        </p:nvSpPr>
        <p:spPr/>
        <p:txBody>
          <a:bodyPr/>
          <a:lstStyle/>
          <a:p>
            <a:fld id="{87409EB7-D3EA-4DBE-B4AB-12D219049A0A}" type="slidenum">
              <a:rPr lang="ar-SA" smtClean="0">
                <a:solidFill>
                  <a:prstClr val="black">
                    <a:tint val="75000"/>
                  </a:prstClr>
                </a:solidFill>
              </a:rPr>
              <a:pPr/>
              <a:t>‹#›</a:t>
            </a:fld>
            <a:endParaRPr lang="ar-SA">
              <a:solidFill>
                <a:prstClr val="black">
                  <a:tint val="75000"/>
                </a:prstClr>
              </a:solidFill>
            </a:endParaRPr>
          </a:p>
        </p:txBody>
      </p:sp>
    </p:spTree>
    <p:extLst>
      <p:ext uri="{BB962C8B-B14F-4D97-AF65-F5344CB8AC3E}">
        <p14:creationId xmlns="" xmlns:p14="http://schemas.microsoft.com/office/powerpoint/2010/main" val="3478714776"/>
      </p:ext>
    </p:extLst>
  </p:cSld>
  <p:clrMapOvr>
    <a:masterClrMapping/>
  </p:clrMapOvr>
  <p:transition>
    <p:pull dir="rd"/>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rtl="1"/>
            <a:fld id="{4A5C90C2-9A4B-40EA-956A-9AD4C7EA2E58}" type="datetime1">
              <a:rPr lang="ar-SA" smtClean="0">
                <a:solidFill>
                  <a:prstClr val="black">
                    <a:tint val="75000"/>
                  </a:prstClr>
                </a:solidFill>
              </a:rPr>
              <a:pPr rtl="1"/>
              <a:t>16/10/1438</a:t>
            </a:fld>
            <a:endParaRPr lang="ar-SA">
              <a:solidFill>
                <a:prstClr val="black">
                  <a:tint val="75000"/>
                </a:prstClr>
              </a:solidFill>
            </a:endParaRPr>
          </a:p>
        </p:txBody>
      </p:sp>
      <p:sp>
        <p:nvSpPr>
          <p:cNvPr id="4" name="Footer Placeholder 3"/>
          <p:cNvSpPr>
            <a:spLocks noGrp="1"/>
          </p:cNvSpPr>
          <p:nvPr>
            <p:ph type="ftr" sz="quarter" idx="11"/>
          </p:nvPr>
        </p:nvSpPr>
        <p:spPr/>
        <p:txBody>
          <a:bodyPr/>
          <a:lstStyle/>
          <a:p>
            <a:pPr rtl="1"/>
            <a:r>
              <a:rPr lang="en-US" smtClean="0">
                <a:solidFill>
                  <a:prstClr val="black">
                    <a:tint val="75000"/>
                  </a:prstClr>
                </a:solidFill>
              </a:rPr>
              <a:t>Motors</a:t>
            </a:r>
            <a:endParaRPr lang="ar-SA">
              <a:solidFill>
                <a:prstClr val="black">
                  <a:tint val="75000"/>
                </a:prstClr>
              </a:solidFill>
            </a:endParaRPr>
          </a:p>
        </p:txBody>
      </p:sp>
      <p:sp>
        <p:nvSpPr>
          <p:cNvPr id="5" name="Slide Number Placeholder 4"/>
          <p:cNvSpPr>
            <a:spLocks noGrp="1"/>
          </p:cNvSpPr>
          <p:nvPr>
            <p:ph type="sldNum" sz="quarter" idx="12"/>
          </p:nvPr>
        </p:nvSpPr>
        <p:spPr/>
        <p:txBody>
          <a:bodyPr/>
          <a:lstStyle/>
          <a:p>
            <a:pPr rtl="1"/>
            <a:fld id="{87409EB7-D3EA-4DBE-B4AB-12D219049A0A}" type="slidenum">
              <a:rPr lang="ar-SA" smtClean="0">
                <a:solidFill>
                  <a:prstClr val="black">
                    <a:tint val="75000"/>
                  </a:prstClr>
                </a:solidFill>
              </a:rPr>
              <a:pPr rtl="1"/>
              <a:t>‹#›</a:t>
            </a:fld>
            <a:endParaRPr lang="ar-SA">
              <a:solidFill>
                <a:prstClr val="black">
                  <a:tint val="75000"/>
                </a:prstClr>
              </a:solidFill>
            </a:endParaRPr>
          </a:p>
        </p:txBody>
      </p:sp>
    </p:spTree>
    <p:extLst>
      <p:ext uri="{BB962C8B-B14F-4D97-AF65-F5344CB8AC3E}">
        <p14:creationId xmlns="" xmlns:p14="http://schemas.microsoft.com/office/powerpoint/2010/main" val="25282885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8C415-23F3-40F3-9869-DB7F17DD4191}" type="datetime1">
              <a:rPr lang="ar-SA" smtClean="0"/>
              <a:pPr/>
              <a:t>16/10/1438</a:t>
            </a:fld>
            <a:endParaRPr lang="en-US" dirty="0"/>
          </a:p>
        </p:txBody>
      </p:sp>
      <p:sp>
        <p:nvSpPr>
          <p:cNvPr id="3" name="Footer Placeholder 2"/>
          <p:cNvSpPr>
            <a:spLocks noGrp="1"/>
          </p:cNvSpPr>
          <p:nvPr>
            <p:ph type="ftr" sz="quarter" idx="11"/>
          </p:nvPr>
        </p:nvSpPr>
        <p:spPr/>
        <p:txBody>
          <a:bodyPr/>
          <a:lstStyle/>
          <a:p>
            <a:r>
              <a:rPr lang="en-US" smtClean="0"/>
              <a:t>Motors</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2355759511"/>
      </p:ext>
    </p:extLst>
  </p:cSld>
  <p:clrMapOvr>
    <a:masterClrMapping/>
  </p:clrMapOvr>
  <p:transition>
    <p:pull dir="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01F18A-3B29-44B3-AD84-007CADBBEAE5}" type="datetime1">
              <a:rPr lang="ar-SA" smtClean="0"/>
              <a:pPr/>
              <a:t>16/10/1438</a:t>
            </a:fld>
            <a:endParaRPr lang="en-US"/>
          </a:p>
        </p:txBody>
      </p:sp>
      <p:sp>
        <p:nvSpPr>
          <p:cNvPr id="5" name="Footer Placeholder 4"/>
          <p:cNvSpPr>
            <a:spLocks noGrp="1"/>
          </p:cNvSpPr>
          <p:nvPr>
            <p:ph type="ftr" sz="quarter" idx="11"/>
          </p:nvPr>
        </p:nvSpPr>
        <p:spPr/>
        <p:txBody>
          <a:bodyPr/>
          <a:lstStyle/>
          <a:p>
            <a:r>
              <a:rPr lang="en-US" smtClean="0"/>
              <a:t>Motors</a:t>
            </a:r>
            <a:endParaRPr lang="en-US"/>
          </a:p>
        </p:txBody>
      </p:sp>
      <p:sp>
        <p:nvSpPr>
          <p:cNvPr id="6" name="Slide Number Placeholder 5"/>
          <p:cNvSpPr>
            <a:spLocks noGrp="1"/>
          </p:cNvSpPr>
          <p:nvPr>
            <p:ph type="sldNum" sz="quarter" idx="12"/>
          </p:nvPr>
        </p:nvSpPr>
        <p:spPr/>
        <p:txBody>
          <a:bodyPr/>
          <a:lstStyle/>
          <a:p>
            <a:fld id="{926496B0-B810-4C90-A900-936A39C4FD19}"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rtl="1"/>
            <a:fld id="{623D0B6A-19FC-4A7F-BABB-96B932D9B935}" type="datetime1">
              <a:rPr lang="ar-SA" smtClean="0">
                <a:solidFill>
                  <a:prstClr val="black">
                    <a:tint val="75000"/>
                  </a:prstClr>
                </a:solidFill>
              </a:rPr>
              <a:pPr rtl="1"/>
              <a:t>16/10/1438</a:t>
            </a:fld>
            <a:endParaRPr lang="ar-SA">
              <a:solidFill>
                <a:prstClr val="black">
                  <a:tint val="75000"/>
                </a:prstClr>
              </a:solidFill>
            </a:endParaRPr>
          </a:p>
        </p:txBody>
      </p:sp>
      <p:sp>
        <p:nvSpPr>
          <p:cNvPr id="6" name="Footer Placeholder 5"/>
          <p:cNvSpPr>
            <a:spLocks noGrp="1"/>
          </p:cNvSpPr>
          <p:nvPr>
            <p:ph type="ftr" sz="quarter" idx="11"/>
          </p:nvPr>
        </p:nvSpPr>
        <p:spPr/>
        <p:txBody>
          <a:bodyPr/>
          <a:lstStyle/>
          <a:p>
            <a:pPr rtl="1"/>
            <a:r>
              <a:rPr lang="en-US" smtClean="0">
                <a:solidFill>
                  <a:prstClr val="black">
                    <a:tint val="75000"/>
                  </a:prstClr>
                </a:solidFill>
              </a:rPr>
              <a:t>Motors</a:t>
            </a:r>
            <a:endParaRPr lang="ar-SA">
              <a:solidFill>
                <a:prstClr val="black">
                  <a:tint val="75000"/>
                </a:prstClr>
              </a:solidFill>
            </a:endParaRPr>
          </a:p>
        </p:txBody>
      </p:sp>
      <p:sp>
        <p:nvSpPr>
          <p:cNvPr id="7" name="Slide Number Placeholder 6"/>
          <p:cNvSpPr>
            <a:spLocks noGrp="1"/>
          </p:cNvSpPr>
          <p:nvPr>
            <p:ph type="sldNum" sz="quarter" idx="12"/>
          </p:nvPr>
        </p:nvSpPr>
        <p:spPr/>
        <p:txBody>
          <a:bodyPr/>
          <a:lstStyle/>
          <a:p>
            <a:pPr rtl="1"/>
            <a:fld id="{87409EB7-D3EA-4DBE-B4AB-12D219049A0A}" type="slidenum">
              <a:rPr lang="ar-SA" smtClean="0">
                <a:solidFill>
                  <a:prstClr val="black">
                    <a:tint val="75000"/>
                  </a:prstClr>
                </a:solidFill>
              </a:rPr>
              <a:pPr rtl="1"/>
              <a:t>‹#›</a:t>
            </a:fld>
            <a:endParaRPr lang="ar-SA">
              <a:solidFill>
                <a:prstClr val="black">
                  <a:tint val="75000"/>
                </a:prstClr>
              </a:solidFill>
            </a:endParaRPr>
          </a:p>
        </p:txBody>
      </p:sp>
    </p:spTree>
    <p:extLst>
      <p:ext uri="{BB962C8B-B14F-4D97-AF65-F5344CB8AC3E}">
        <p14:creationId xmlns="" xmlns:p14="http://schemas.microsoft.com/office/powerpoint/2010/main" val="7103911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rtl="1"/>
            <a:fld id="{1C719456-6227-401F-A286-58E3F2F9E25C}" type="datetime1">
              <a:rPr lang="ar-SA" smtClean="0">
                <a:solidFill>
                  <a:prstClr val="black">
                    <a:tint val="75000"/>
                  </a:prstClr>
                </a:solidFill>
              </a:rPr>
              <a:pPr rtl="1"/>
              <a:t>16/10/1438</a:t>
            </a:fld>
            <a:endParaRPr lang="ar-SA">
              <a:solidFill>
                <a:prstClr val="black">
                  <a:tint val="75000"/>
                </a:prstClr>
              </a:solidFill>
            </a:endParaRPr>
          </a:p>
        </p:txBody>
      </p:sp>
      <p:sp>
        <p:nvSpPr>
          <p:cNvPr id="6" name="Footer Placeholder 5"/>
          <p:cNvSpPr>
            <a:spLocks noGrp="1"/>
          </p:cNvSpPr>
          <p:nvPr>
            <p:ph type="ftr" sz="quarter" idx="11"/>
          </p:nvPr>
        </p:nvSpPr>
        <p:spPr/>
        <p:txBody>
          <a:bodyPr/>
          <a:lstStyle/>
          <a:p>
            <a:pPr rtl="1"/>
            <a:r>
              <a:rPr lang="en-US" smtClean="0">
                <a:solidFill>
                  <a:prstClr val="black">
                    <a:tint val="75000"/>
                  </a:prstClr>
                </a:solidFill>
              </a:rPr>
              <a:t>Motors</a:t>
            </a:r>
            <a:endParaRPr lang="ar-SA">
              <a:solidFill>
                <a:prstClr val="black">
                  <a:tint val="75000"/>
                </a:prstClr>
              </a:solidFill>
            </a:endParaRPr>
          </a:p>
        </p:txBody>
      </p:sp>
      <p:sp>
        <p:nvSpPr>
          <p:cNvPr id="7" name="Slide Number Placeholder 6"/>
          <p:cNvSpPr>
            <a:spLocks noGrp="1"/>
          </p:cNvSpPr>
          <p:nvPr>
            <p:ph type="sldNum" sz="quarter" idx="12"/>
          </p:nvPr>
        </p:nvSpPr>
        <p:spPr/>
        <p:txBody>
          <a:bodyPr/>
          <a:lstStyle/>
          <a:p>
            <a:pPr rtl="1"/>
            <a:fld id="{87409EB7-D3EA-4DBE-B4AB-12D219049A0A}" type="slidenum">
              <a:rPr lang="ar-SA" smtClean="0">
                <a:solidFill>
                  <a:prstClr val="black">
                    <a:tint val="75000"/>
                  </a:prstClr>
                </a:solidFill>
              </a:rPr>
              <a:pPr rtl="1"/>
              <a:t>‹#›</a:t>
            </a:fld>
            <a:endParaRPr lang="ar-SA">
              <a:solidFill>
                <a:prstClr val="black">
                  <a:tint val="75000"/>
                </a:prstClr>
              </a:solidFill>
            </a:endParaRPr>
          </a:p>
        </p:txBody>
      </p:sp>
    </p:spTree>
    <p:extLst>
      <p:ext uri="{BB962C8B-B14F-4D97-AF65-F5344CB8AC3E}">
        <p14:creationId xmlns="" xmlns:p14="http://schemas.microsoft.com/office/powerpoint/2010/main" val="33762992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7A3A55-21AE-425C-8D9F-E17C0F5A2B2A}" type="datetime1">
              <a:rPr lang="ar-SA" smtClean="0">
                <a:solidFill>
                  <a:prstClr val="black">
                    <a:tint val="75000"/>
                  </a:prstClr>
                </a:solidFill>
              </a:rPr>
              <a:pPr/>
              <a:t>16/10/1438</a:t>
            </a:fld>
            <a:endParaRPr lang="ar-SA">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Motors</a:t>
            </a:r>
            <a:endParaRPr lang="ar-SA">
              <a:solidFill>
                <a:prstClr val="black">
                  <a:tint val="75000"/>
                </a:prstClr>
              </a:solidFill>
            </a:endParaRPr>
          </a:p>
        </p:txBody>
      </p:sp>
      <p:sp>
        <p:nvSpPr>
          <p:cNvPr id="6" name="Slide Number Placeholder 5"/>
          <p:cNvSpPr>
            <a:spLocks noGrp="1"/>
          </p:cNvSpPr>
          <p:nvPr>
            <p:ph type="sldNum" sz="quarter" idx="12"/>
          </p:nvPr>
        </p:nvSpPr>
        <p:spPr/>
        <p:txBody>
          <a:bodyPr/>
          <a:lstStyle/>
          <a:p>
            <a:fld id="{87409EB7-D3EA-4DBE-B4AB-12D219049A0A}" type="slidenum">
              <a:rPr lang="ar-SA" smtClean="0">
                <a:solidFill>
                  <a:prstClr val="black">
                    <a:tint val="75000"/>
                  </a:prstClr>
                </a:solidFill>
              </a:rPr>
              <a:pPr/>
              <a:t>‹#›</a:t>
            </a:fld>
            <a:endParaRPr lang="ar-SA">
              <a:solidFill>
                <a:prstClr val="black">
                  <a:tint val="75000"/>
                </a:prstClr>
              </a:solidFill>
            </a:endParaRPr>
          </a:p>
        </p:txBody>
      </p:sp>
    </p:spTree>
    <p:extLst>
      <p:ext uri="{BB962C8B-B14F-4D97-AF65-F5344CB8AC3E}">
        <p14:creationId xmlns="" xmlns:p14="http://schemas.microsoft.com/office/powerpoint/2010/main" val="475505926"/>
      </p:ext>
    </p:extLst>
  </p:cSld>
  <p:clrMapOvr>
    <a:masterClrMapping/>
  </p:clrMapOvr>
  <p:transition>
    <p:pull dir="rd"/>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09D629-E8F8-4BF9-87F7-4867A2937A1A}" type="datetime1">
              <a:rPr lang="ar-SA" smtClean="0">
                <a:solidFill>
                  <a:prstClr val="black">
                    <a:tint val="75000"/>
                  </a:prstClr>
                </a:solidFill>
              </a:rPr>
              <a:pPr/>
              <a:t>16/10/1438</a:t>
            </a:fld>
            <a:endParaRPr lang="ar-SA">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Motors</a:t>
            </a:r>
            <a:endParaRPr lang="ar-SA">
              <a:solidFill>
                <a:prstClr val="black">
                  <a:tint val="75000"/>
                </a:prstClr>
              </a:solidFill>
            </a:endParaRPr>
          </a:p>
        </p:txBody>
      </p:sp>
      <p:sp>
        <p:nvSpPr>
          <p:cNvPr id="6" name="Slide Number Placeholder 5"/>
          <p:cNvSpPr>
            <a:spLocks noGrp="1"/>
          </p:cNvSpPr>
          <p:nvPr>
            <p:ph type="sldNum" sz="quarter" idx="12"/>
          </p:nvPr>
        </p:nvSpPr>
        <p:spPr/>
        <p:txBody>
          <a:bodyPr/>
          <a:lstStyle/>
          <a:p>
            <a:fld id="{87409EB7-D3EA-4DBE-B4AB-12D219049A0A}" type="slidenum">
              <a:rPr lang="ar-SA" smtClean="0">
                <a:solidFill>
                  <a:prstClr val="black">
                    <a:tint val="75000"/>
                  </a:prstClr>
                </a:solidFill>
              </a:rPr>
              <a:pPr/>
              <a:t>‹#›</a:t>
            </a:fld>
            <a:endParaRPr lang="ar-SA">
              <a:solidFill>
                <a:prstClr val="black">
                  <a:tint val="75000"/>
                </a:prstClr>
              </a:solidFill>
            </a:endParaRPr>
          </a:p>
        </p:txBody>
      </p:sp>
    </p:spTree>
    <p:extLst>
      <p:ext uri="{BB962C8B-B14F-4D97-AF65-F5344CB8AC3E}">
        <p14:creationId xmlns="" xmlns:p14="http://schemas.microsoft.com/office/powerpoint/2010/main" val="3769182034"/>
      </p:ext>
    </p:extLst>
  </p:cSld>
  <p:clrMapOvr>
    <a:masterClrMapping/>
  </p:clrMapOvr>
  <p:transition>
    <p:pull dir="rd"/>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623392" y="6324601"/>
            <a:ext cx="2743200" cy="365125"/>
          </a:xfrm>
        </p:spPr>
        <p:txBody>
          <a:bodyPr/>
          <a:lstStyle/>
          <a:p>
            <a:pPr rtl="1"/>
            <a:fld id="{0464C600-E2EA-4889-8DAA-6F86C3D5A47D}" type="datetime1">
              <a:rPr lang="ar-SA" smtClean="0">
                <a:solidFill>
                  <a:prstClr val="black">
                    <a:tint val="75000"/>
                  </a:prstClr>
                </a:solidFill>
              </a:rPr>
              <a:pPr rtl="1"/>
              <a:t>16/10/1438</a:t>
            </a:fld>
            <a:endParaRPr lang="ar-SA" dirty="0">
              <a:solidFill>
                <a:prstClr val="black">
                  <a:tint val="75000"/>
                </a:prstClr>
              </a:solidFill>
            </a:endParaRPr>
          </a:p>
        </p:txBody>
      </p:sp>
      <p:sp>
        <p:nvSpPr>
          <p:cNvPr id="10" name="Footer Placeholder 9"/>
          <p:cNvSpPr>
            <a:spLocks noGrp="1"/>
          </p:cNvSpPr>
          <p:nvPr>
            <p:ph type="ftr" sz="quarter" idx="11"/>
          </p:nvPr>
        </p:nvSpPr>
        <p:spPr/>
        <p:txBody>
          <a:bodyPr/>
          <a:lstStyle/>
          <a:p>
            <a:pPr rtl="1"/>
            <a:r>
              <a:rPr lang="en-US" smtClean="0">
                <a:solidFill>
                  <a:prstClr val="black">
                    <a:tint val="75000"/>
                  </a:prstClr>
                </a:solidFill>
              </a:rPr>
              <a:t>Motors</a:t>
            </a:r>
            <a:endParaRPr lang="ar-SA" dirty="0">
              <a:solidFill>
                <a:prstClr val="black">
                  <a:tint val="75000"/>
                </a:prstClr>
              </a:solidFill>
            </a:endParaRPr>
          </a:p>
        </p:txBody>
      </p:sp>
      <p:sp>
        <p:nvSpPr>
          <p:cNvPr id="11" name="Slide Number Placeholder 10"/>
          <p:cNvSpPr>
            <a:spLocks noGrp="1"/>
          </p:cNvSpPr>
          <p:nvPr>
            <p:ph type="sldNum" sz="quarter" idx="12"/>
          </p:nvPr>
        </p:nvSpPr>
        <p:spPr>
          <a:xfrm>
            <a:off x="8496267" y="6356351"/>
            <a:ext cx="2743200" cy="365125"/>
          </a:xfrm>
        </p:spPr>
        <p:txBody>
          <a:bodyPr/>
          <a:lstStyle/>
          <a:p>
            <a:pPr rtl="1"/>
            <a:fld id="{87409EB7-D3EA-4DBE-B4AB-12D219049A0A}" type="slidenum">
              <a:rPr lang="ar-SA" smtClean="0">
                <a:solidFill>
                  <a:prstClr val="black">
                    <a:tint val="75000"/>
                  </a:prstClr>
                </a:solidFill>
              </a:rPr>
              <a:pPr rtl="1"/>
              <a:t>‹#›</a:t>
            </a:fld>
            <a:endParaRPr lang="ar-SA">
              <a:solidFill>
                <a:prstClr val="black">
                  <a:tint val="75000"/>
                </a:prstClr>
              </a:solidFill>
            </a:endParaRPr>
          </a:p>
        </p:txBody>
      </p:sp>
    </p:spTree>
    <p:extLst>
      <p:ext uri="{BB962C8B-B14F-4D97-AF65-F5344CB8AC3E}">
        <p14:creationId xmlns="" xmlns:p14="http://schemas.microsoft.com/office/powerpoint/2010/main" val="2311899710"/>
      </p:ext>
    </p:extLst>
  </p:cSld>
  <p:clrMapOvr>
    <a:masterClrMapping/>
  </p:clrMapOvr>
  <p:transition>
    <p:pull dir="rd"/>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755049344"/>
      </p:ext>
    </p:extLst>
  </p:cSld>
  <p:clrMapOvr>
    <a:masterClrMapping/>
  </p:clrMapOvr>
  <p:transition>
    <p:pull dir="rd"/>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F614A1-444C-4B42-B5C9-3781AEA2DC92}" type="datetime1">
              <a:rPr lang="ar-SA" smtClean="0">
                <a:solidFill>
                  <a:prstClr val="black">
                    <a:tint val="75000"/>
                  </a:prstClr>
                </a:solidFill>
              </a:rPr>
              <a:pPr/>
              <a:t>16/10/1438</a:t>
            </a:fld>
            <a:endParaRPr lang="ar-SA">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Motors</a:t>
            </a:r>
            <a:endParaRPr lang="ar-SA">
              <a:solidFill>
                <a:prstClr val="black">
                  <a:tint val="75000"/>
                </a:prstClr>
              </a:solidFill>
            </a:endParaRPr>
          </a:p>
        </p:txBody>
      </p:sp>
      <p:sp>
        <p:nvSpPr>
          <p:cNvPr id="7" name="Slide Number Placeholder 6"/>
          <p:cNvSpPr>
            <a:spLocks noGrp="1"/>
          </p:cNvSpPr>
          <p:nvPr>
            <p:ph type="sldNum" sz="quarter" idx="12"/>
          </p:nvPr>
        </p:nvSpPr>
        <p:spPr/>
        <p:txBody>
          <a:bodyPr/>
          <a:lstStyle/>
          <a:p>
            <a:fld id="{87409EB7-D3EA-4DBE-B4AB-12D219049A0A}" type="slidenum">
              <a:rPr lang="ar-SA" smtClean="0">
                <a:solidFill>
                  <a:prstClr val="black">
                    <a:tint val="75000"/>
                  </a:prstClr>
                </a:solidFill>
              </a:rPr>
              <a:pPr/>
              <a:t>‹#›</a:t>
            </a:fld>
            <a:endParaRPr lang="ar-SA">
              <a:solidFill>
                <a:prstClr val="black">
                  <a:tint val="75000"/>
                </a:prstClr>
              </a:solidFill>
            </a:endParaRPr>
          </a:p>
        </p:txBody>
      </p:sp>
    </p:spTree>
    <p:extLst>
      <p:ext uri="{BB962C8B-B14F-4D97-AF65-F5344CB8AC3E}">
        <p14:creationId xmlns="" xmlns:p14="http://schemas.microsoft.com/office/powerpoint/2010/main" val="1887052823"/>
      </p:ext>
    </p:extLst>
  </p:cSld>
  <p:clrMapOvr>
    <a:masterClrMapping/>
  </p:clrMapOvr>
  <p:transition>
    <p:pull dir="rd"/>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ar-S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8" name="Date Placeholder 7"/>
          <p:cNvSpPr>
            <a:spLocks noGrp="1"/>
          </p:cNvSpPr>
          <p:nvPr>
            <p:ph type="dt" sz="half" idx="10"/>
          </p:nvPr>
        </p:nvSpPr>
        <p:spPr/>
        <p:txBody>
          <a:bodyPr/>
          <a:lstStyle/>
          <a:p>
            <a:pPr rtl="1"/>
            <a:fld id="{9D2AC5AE-EF00-48E1-8422-C9851783337C}" type="datetime1">
              <a:rPr lang="ar-SA" smtClean="0">
                <a:solidFill>
                  <a:prstClr val="black">
                    <a:tint val="75000"/>
                  </a:prstClr>
                </a:solidFill>
              </a:rPr>
              <a:pPr rtl="1"/>
              <a:t>16/10/1438</a:t>
            </a:fld>
            <a:endParaRPr lang="ar-SA">
              <a:solidFill>
                <a:prstClr val="black">
                  <a:tint val="75000"/>
                </a:prstClr>
              </a:solidFill>
            </a:endParaRPr>
          </a:p>
        </p:txBody>
      </p:sp>
      <p:sp>
        <p:nvSpPr>
          <p:cNvPr id="9" name="Footer Placeholder 8"/>
          <p:cNvSpPr>
            <a:spLocks noGrp="1"/>
          </p:cNvSpPr>
          <p:nvPr>
            <p:ph type="ftr" sz="quarter" idx="11"/>
          </p:nvPr>
        </p:nvSpPr>
        <p:spPr/>
        <p:txBody>
          <a:bodyPr/>
          <a:lstStyle/>
          <a:p>
            <a:pPr rtl="1"/>
            <a:r>
              <a:rPr lang="en-US" smtClean="0">
                <a:solidFill>
                  <a:prstClr val="black">
                    <a:tint val="75000"/>
                  </a:prstClr>
                </a:solidFill>
              </a:rPr>
              <a:t>Motors</a:t>
            </a:r>
            <a:endParaRPr lang="ar-SA">
              <a:solidFill>
                <a:prstClr val="black">
                  <a:tint val="75000"/>
                </a:prstClr>
              </a:solidFill>
            </a:endParaRPr>
          </a:p>
        </p:txBody>
      </p:sp>
      <p:sp>
        <p:nvSpPr>
          <p:cNvPr id="10" name="Slide Number Placeholder 9"/>
          <p:cNvSpPr>
            <a:spLocks noGrp="1"/>
          </p:cNvSpPr>
          <p:nvPr>
            <p:ph type="sldNum" sz="quarter" idx="12"/>
          </p:nvPr>
        </p:nvSpPr>
        <p:spPr/>
        <p:txBody>
          <a:bodyPr/>
          <a:lstStyle/>
          <a:p>
            <a:pPr rtl="1"/>
            <a:fld id="{87409EB7-D3EA-4DBE-B4AB-12D219049A0A}" type="slidenum">
              <a:rPr lang="ar-SA" smtClean="0">
                <a:solidFill>
                  <a:prstClr val="black">
                    <a:tint val="75000"/>
                  </a:prstClr>
                </a:solidFill>
              </a:rPr>
              <a:pPr rtl="1"/>
              <a:t>‹#›</a:t>
            </a:fld>
            <a:endParaRPr lang="ar-SA">
              <a:solidFill>
                <a:prstClr val="black">
                  <a:tint val="75000"/>
                </a:prstClr>
              </a:solidFill>
            </a:endParaRPr>
          </a:p>
        </p:txBody>
      </p:sp>
    </p:spTree>
    <p:extLst>
      <p:ext uri="{BB962C8B-B14F-4D97-AF65-F5344CB8AC3E}">
        <p14:creationId xmlns="" xmlns:p14="http://schemas.microsoft.com/office/powerpoint/2010/main" val="3762940577"/>
      </p:ext>
    </p:extLst>
  </p:cSld>
  <p:clrMapOvr>
    <a:masterClrMapping/>
  </p:clrMapOvr>
  <p:transition>
    <p:pull dir="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697F98-D090-4369-9B4C-A732B7FD0F7F}" type="datetime1">
              <a:rPr lang="ar-SA" smtClean="0"/>
              <a:pPr/>
              <a:t>16/10/1438</a:t>
            </a:fld>
            <a:endParaRPr lang="en-US"/>
          </a:p>
        </p:txBody>
      </p:sp>
      <p:sp>
        <p:nvSpPr>
          <p:cNvPr id="6" name="Footer Placeholder 5"/>
          <p:cNvSpPr>
            <a:spLocks noGrp="1"/>
          </p:cNvSpPr>
          <p:nvPr>
            <p:ph type="ftr" sz="quarter" idx="11"/>
          </p:nvPr>
        </p:nvSpPr>
        <p:spPr/>
        <p:txBody>
          <a:bodyPr/>
          <a:lstStyle/>
          <a:p>
            <a:r>
              <a:rPr lang="en-US" smtClean="0"/>
              <a:t>Motors</a:t>
            </a:r>
            <a:endParaRPr lang="en-US"/>
          </a:p>
        </p:txBody>
      </p:sp>
      <p:sp>
        <p:nvSpPr>
          <p:cNvPr id="7" name="Slide Number Placeholder 6"/>
          <p:cNvSpPr>
            <a:spLocks noGrp="1"/>
          </p:cNvSpPr>
          <p:nvPr>
            <p:ph type="sldNum" sz="quarter" idx="12"/>
          </p:nvPr>
        </p:nvSpPr>
        <p:spPr/>
        <p:txBody>
          <a:bodyPr/>
          <a:lstStyle/>
          <a:p>
            <a:fld id="{926496B0-B810-4C90-A900-936A39C4FD1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27DE40-59E7-47B9-AFB6-9465E0D9310B}" type="datetime1">
              <a:rPr lang="ar-SA" smtClean="0"/>
              <a:pPr/>
              <a:t>16/10/1438</a:t>
            </a:fld>
            <a:endParaRPr lang="en-US"/>
          </a:p>
        </p:txBody>
      </p:sp>
      <p:sp>
        <p:nvSpPr>
          <p:cNvPr id="8" name="Footer Placeholder 7"/>
          <p:cNvSpPr>
            <a:spLocks noGrp="1"/>
          </p:cNvSpPr>
          <p:nvPr>
            <p:ph type="ftr" sz="quarter" idx="11"/>
          </p:nvPr>
        </p:nvSpPr>
        <p:spPr/>
        <p:txBody>
          <a:bodyPr/>
          <a:lstStyle/>
          <a:p>
            <a:r>
              <a:rPr lang="en-US" smtClean="0"/>
              <a:t>Motors</a:t>
            </a:r>
            <a:endParaRPr lang="en-US"/>
          </a:p>
        </p:txBody>
      </p:sp>
      <p:sp>
        <p:nvSpPr>
          <p:cNvPr id="9" name="Slide Number Placeholder 8"/>
          <p:cNvSpPr>
            <a:spLocks noGrp="1"/>
          </p:cNvSpPr>
          <p:nvPr>
            <p:ph type="sldNum" sz="quarter" idx="12"/>
          </p:nvPr>
        </p:nvSpPr>
        <p:spPr/>
        <p:txBody>
          <a:bodyPr/>
          <a:lstStyle/>
          <a:p>
            <a:fld id="{926496B0-B810-4C90-A900-936A39C4FD1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67B6EB-4D62-4030-8F2C-748D16EFA78B}" type="datetime1">
              <a:rPr lang="ar-SA" smtClean="0"/>
              <a:pPr/>
              <a:t>16/10/1438</a:t>
            </a:fld>
            <a:endParaRPr lang="en-US"/>
          </a:p>
        </p:txBody>
      </p:sp>
      <p:sp>
        <p:nvSpPr>
          <p:cNvPr id="4" name="Footer Placeholder 3"/>
          <p:cNvSpPr>
            <a:spLocks noGrp="1"/>
          </p:cNvSpPr>
          <p:nvPr>
            <p:ph type="ftr" sz="quarter" idx="11"/>
          </p:nvPr>
        </p:nvSpPr>
        <p:spPr/>
        <p:txBody>
          <a:bodyPr/>
          <a:lstStyle/>
          <a:p>
            <a:r>
              <a:rPr lang="en-US" smtClean="0"/>
              <a:t>Motors</a:t>
            </a:r>
            <a:endParaRPr lang="en-US"/>
          </a:p>
        </p:txBody>
      </p:sp>
      <p:sp>
        <p:nvSpPr>
          <p:cNvPr id="5" name="Slide Number Placeholder 4"/>
          <p:cNvSpPr>
            <a:spLocks noGrp="1"/>
          </p:cNvSpPr>
          <p:nvPr>
            <p:ph type="sldNum" sz="quarter" idx="12"/>
          </p:nvPr>
        </p:nvSpPr>
        <p:spPr/>
        <p:txBody>
          <a:bodyPr/>
          <a:lstStyle/>
          <a:p>
            <a:fld id="{926496B0-B810-4C90-A900-936A39C4FD1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6E81A9-526E-4387-8956-C2DA42ED1B9C}" type="datetime1">
              <a:rPr lang="ar-SA" smtClean="0"/>
              <a:pPr/>
              <a:t>16/10/1438</a:t>
            </a:fld>
            <a:endParaRPr lang="en-US"/>
          </a:p>
        </p:txBody>
      </p:sp>
      <p:sp>
        <p:nvSpPr>
          <p:cNvPr id="3" name="Footer Placeholder 2"/>
          <p:cNvSpPr>
            <a:spLocks noGrp="1"/>
          </p:cNvSpPr>
          <p:nvPr>
            <p:ph type="ftr" sz="quarter" idx="11"/>
          </p:nvPr>
        </p:nvSpPr>
        <p:spPr/>
        <p:txBody>
          <a:bodyPr/>
          <a:lstStyle/>
          <a:p>
            <a:r>
              <a:rPr lang="en-US" smtClean="0"/>
              <a:t>Motors</a:t>
            </a:r>
            <a:endParaRPr lang="en-US"/>
          </a:p>
        </p:txBody>
      </p:sp>
      <p:sp>
        <p:nvSpPr>
          <p:cNvPr id="4" name="Slide Number Placeholder 3"/>
          <p:cNvSpPr>
            <a:spLocks noGrp="1"/>
          </p:cNvSpPr>
          <p:nvPr>
            <p:ph type="sldNum" sz="quarter" idx="12"/>
          </p:nvPr>
        </p:nvSpPr>
        <p:spPr/>
        <p:txBody>
          <a:bodyPr/>
          <a:lstStyle/>
          <a:p>
            <a:fld id="{926496B0-B810-4C90-A900-936A39C4FD1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521C65-D398-4AA5-9318-7FBBFD78ACDC}" type="datetime1">
              <a:rPr lang="ar-SA" smtClean="0"/>
              <a:pPr/>
              <a:t>16/10/1438</a:t>
            </a:fld>
            <a:endParaRPr lang="en-US"/>
          </a:p>
        </p:txBody>
      </p:sp>
      <p:sp>
        <p:nvSpPr>
          <p:cNvPr id="6" name="Footer Placeholder 5"/>
          <p:cNvSpPr>
            <a:spLocks noGrp="1"/>
          </p:cNvSpPr>
          <p:nvPr>
            <p:ph type="ftr" sz="quarter" idx="11"/>
          </p:nvPr>
        </p:nvSpPr>
        <p:spPr/>
        <p:txBody>
          <a:bodyPr/>
          <a:lstStyle/>
          <a:p>
            <a:r>
              <a:rPr lang="en-US" smtClean="0"/>
              <a:t>Motors</a:t>
            </a:r>
            <a:endParaRPr lang="en-US"/>
          </a:p>
        </p:txBody>
      </p:sp>
      <p:sp>
        <p:nvSpPr>
          <p:cNvPr id="7" name="Slide Number Placeholder 6"/>
          <p:cNvSpPr>
            <a:spLocks noGrp="1"/>
          </p:cNvSpPr>
          <p:nvPr>
            <p:ph type="sldNum" sz="quarter" idx="12"/>
          </p:nvPr>
        </p:nvSpPr>
        <p:spPr/>
        <p:txBody>
          <a:bodyPr/>
          <a:lstStyle/>
          <a:p>
            <a:fld id="{926496B0-B810-4C90-A900-936A39C4FD1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DBFD73-D719-4C53-9DAB-42DADC3843D6}" type="datetime1">
              <a:rPr lang="ar-SA" smtClean="0"/>
              <a:pPr/>
              <a:t>16/10/1438</a:t>
            </a:fld>
            <a:endParaRPr lang="en-US"/>
          </a:p>
        </p:txBody>
      </p:sp>
      <p:sp>
        <p:nvSpPr>
          <p:cNvPr id="6" name="Footer Placeholder 5"/>
          <p:cNvSpPr>
            <a:spLocks noGrp="1"/>
          </p:cNvSpPr>
          <p:nvPr>
            <p:ph type="ftr" sz="quarter" idx="11"/>
          </p:nvPr>
        </p:nvSpPr>
        <p:spPr/>
        <p:txBody>
          <a:bodyPr/>
          <a:lstStyle/>
          <a:p>
            <a:r>
              <a:rPr lang="en-US" smtClean="0"/>
              <a:t>Motors</a:t>
            </a:r>
            <a:endParaRPr lang="en-US"/>
          </a:p>
        </p:txBody>
      </p:sp>
      <p:sp>
        <p:nvSpPr>
          <p:cNvPr id="7" name="Slide Number Placeholder 6"/>
          <p:cNvSpPr>
            <a:spLocks noGrp="1"/>
          </p:cNvSpPr>
          <p:nvPr>
            <p:ph type="sldNum" sz="quarter" idx="12"/>
          </p:nvPr>
        </p:nvSpPr>
        <p:spPr/>
        <p:txBody>
          <a:bodyPr/>
          <a:lstStyle/>
          <a:p>
            <a:fld id="{926496B0-B810-4C90-A900-936A39C4FD1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image" Target="../media/image1.png"/><Relationship Id="rId2" Type="http://schemas.openxmlformats.org/officeDocument/2006/relationships/slideLayout" Target="../slideLayouts/slideLayout24.xml"/><Relationship Id="rId16" Type="http://schemas.openxmlformats.org/officeDocument/2006/relationships/theme" Target="../theme/theme3.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37038B-1E6E-4B3E-824A-1A0DD5EA0E58}" type="datetime1">
              <a:rPr lang="ar-SA" smtClean="0"/>
              <a:pPr/>
              <a:t>16/10/1438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Motors</a:t>
            </a: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6496B0-B810-4C90-A900-936A39C4FD1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55C65-053E-4EDC-AEDE-3052E92349B8}" type="datetime1">
              <a:rPr lang="ar-SA" smtClean="0"/>
              <a:pPr/>
              <a:t>16/10/1438</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Motors</a:t>
            </a:r>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5FC4DC-93EC-4BA5-BC0C-E05E97093851}" type="slidenum">
              <a:rPr lang="en-US" smtClean="0"/>
              <a:pPr/>
              <a:t>‹#›</a:t>
            </a:fld>
            <a:endParaRPr lang="en-US"/>
          </a:p>
        </p:txBody>
      </p:sp>
    </p:spTree>
    <p:extLst>
      <p:ext uri="{BB962C8B-B14F-4D97-AF65-F5344CB8AC3E}">
        <p14:creationId xmlns="" xmlns:p14="http://schemas.microsoft.com/office/powerpoint/2010/main" val="3215150779"/>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011956-8489-4B41-AA8D-2E6CA7964477}" type="datetime1">
              <a:rPr lang="ar-SA" smtClean="0"/>
              <a:pPr/>
              <a:t>16/10/1438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Motors</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6496B0-B810-4C90-A900-936A39C4FD19}" type="slidenum">
              <a:rPr lang="en-US" smtClean="0"/>
              <a:pPr/>
              <a:t>‹#›</a:t>
            </a:fld>
            <a:endParaRPr lang="en-US"/>
          </a:p>
        </p:txBody>
      </p:sp>
      <p:pic>
        <p:nvPicPr>
          <p:cNvPr id="7" name="Picture 6"/>
          <p:cNvPicPr>
            <a:picLocks noChangeAspect="1"/>
          </p:cNvPicPr>
          <p:nvPr/>
        </p:nvPicPr>
        <p:blipFill>
          <a:blip r:embed="rId17" cstate="print">
            <a:lum bright="70000"/>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18" cstate="print">
            <a:lum bright="30000" contrast="-40000"/>
            <a:extLst>
              <a:ext uri="{28A0092B-C50C-407E-A947-70E740481C1C}">
                <a14:useLocalDpi xmlns="" xmlns:a14="http://schemas.microsoft.com/office/drawing/2010/main" val="0"/>
              </a:ext>
            </a:extLst>
          </a:blip>
          <a:stretch>
            <a:fillRect/>
          </a:stretch>
        </p:blipFill>
        <p:spPr>
          <a:xfrm>
            <a:off x="10228570" y="4963233"/>
            <a:ext cx="1740591" cy="1894769"/>
          </a:xfrm>
          <a:prstGeom prst="rect">
            <a:avLst/>
          </a:prstGeom>
        </p:spPr>
      </p:pic>
    </p:spTree>
    <p:extLst>
      <p:ext uri="{BB962C8B-B14F-4D97-AF65-F5344CB8AC3E}">
        <p14:creationId xmlns="" xmlns:p14="http://schemas.microsoft.com/office/powerpoint/2010/main" val="2557407056"/>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66" r:id="rId12"/>
    <p:sldLayoutId id="2147483667" r:id="rId13"/>
    <p:sldLayoutId id="2147483668" r:id="rId14"/>
    <p:sldLayoutId id="2147483669" r:id="rId15"/>
  </p:sldLayoutIdLst>
  <p:transition>
    <p:pull dir="rd"/>
  </p:transition>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0.xml"/><Relationship Id="rId1" Type="http://schemas.openxmlformats.org/officeDocument/2006/relationships/slideLayout" Target="../slideLayouts/slideLayout29.xml"/><Relationship Id="rId4" Type="http://schemas.openxmlformats.org/officeDocument/2006/relationships/image" Target="../media/image12.gi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6.xml"/><Relationship Id="rId1" Type="http://schemas.openxmlformats.org/officeDocument/2006/relationships/slideLayout" Target="../slideLayouts/slideLayout29.xml"/><Relationship Id="rId4" Type="http://schemas.openxmlformats.org/officeDocument/2006/relationships/image" Target="../media/image22.jpeg"/></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0.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3.xml"/><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4.xml"/><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6.xml"/><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7.xml"/><Relationship Id="rId1" Type="http://schemas.openxmlformats.org/officeDocument/2006/relationships/slideLayout" Target="../slideLayouts/slideLayout29.xml"/><Relationship Id="rId4" Type="http://schemas.openxmlformats.org/officeDocument/2006/relationships/image" Target="../media/image32.jpe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9.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9.xml"/><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7.xml"/><Relationship Id="rId1" Type="http://schemas.openxmlformats.org/officeDocument/2006/relationships/slideLayout" Target="../slideLayouts/slideLayout29.xml"/><Relationship Id="rId4" Type="http://schemas.openxmlformats.org/officeDocument/2006/relationships/image" Target="../media/image9.gif"/></Relationships>
</file>

<file path=ppt/slides/_rels/slide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4294967295"/>
          </p:nvPr>
        </p:nvSpPr>
        <p:spPr>
          <a:xfrm>
            <a:off x="4038600" y="6356350"/>
            <a:ext cx="4114800" cy="365125"/>
          </a:xfrm>
        </p:spPr>
        <p:txBody>
          <a:bodyPr/>
          <a:lstStyle/>
          <a:p>
            <a:r>
              <a:rPr lang="en-US" dirty="0" smtClean="0"/>
              <a:t>Motors</a:t>
            </a:r>
            <a:endParaRPr lang="ar-SA" dirty="0">
              <a:solidFill>
                <a:prstClr val="black">
                  <a:tint val="75000"/>
                </a:prstClr>
              </a:solidFill>
            </a:endParaRPr>
          </a:p>
        </p:txBody>
      </p:sp>
      <p:sp>
        <p:nvSpPr>
          <p:cNvPr id="5" name="TextBox 4"/>
          <p:cNvSpPr txBox="1"/>
          <p:nvPr/>
        </p:nvSpPr>
        <p:spPr>
          <a:xfrm>
            <a:off x="3431704" y="2046382"/>
            <a:ext cx="4892899" cy="1569660"/>
          </a:xfrm>
          <a:prstGeom prst="rect">
            <a:avLst/>
          </a:prstGeom>
          <a:noFill/>
        </p:spPr>
        <p:txBody>
          <a:bodyPr wrap="square" rtlCol="0">
            <a:spAutoFit/>
          </a:bodyPr>
          <a:lstStyle/>
          <a:p>
            <a:r>
              <a:rPr lang="en-US" sz="9600" b="1" dirty="0" smtClean="0">
                <a:solidFill>
                  <a:srgbClr val="C00000"/>
                </a:solidFill>
                <a:effectLst>
                  <a:outerShdw blurRad="38100" dist="38100" dir="2700000" algn="tl">
                    <a:srgbClr val="000000">
                      <a:alpha val="43137"/>
                    </a:srgbClr>
                  </a:outerShdw>
                </a:effectLst>
              </a:rPr>
              <a:t>Session</a:t>
            </a:r>
            <a:r>
              <a:rPr lang="en-US" sz="9600" b="1" dirty="0" smtClean="0">
                <a:solidFill>
                  <a:srgbClr val="C00000"/>
                </a:solidFill>
              </a:rPr>
              <a:t> 4 </a:t>
            </a:r>
            <a:endParaRPr lang="en-US" sz="9600" b="1" dirty="0">
              <a:solidFill>
                <a:srgbClr val="C00000"/>
              </a:solidFill>
            </a:endParaRPr>
          </a:p>
        </p:txBody>
      </p:sp>
      <p:sp>
        <p:nvSpPr>
          <p:cNvPr id="6" name="Subtitle 2"/>
          <p:cNvSpPr txBox="1">
            <a:spLocks/>
          </p:cNvSpPr>
          <p:nvPr/>
        </p:nvSpPr>
        <p:spPr>
          <a:xfrm>
            <a:off x="4439816" y="4005064"/>
            <a:ext cx="2952328" cy="6388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Motors &amp; controls</a:t>
            </a:r>
            <a:endParaRPr lang="en-US" dirty="0"/>
          </a:p>
        </p:txBody>
      </p:sp>
      <p:sp>
        <p:nvSpPr>
          <p:cNvPr id="2" name="Slide Number Placeholder 1"/>
          <p:cNvSpPr>
            <a:spLocks noGrp="1"/>
          </p:cNvSpPr>
          <p:nvPr>
            <p:ph type="sldNum" sz="quarter" idx="12"/>
          </p:nvPr>
        </p:nvSpPr>
        <p:spPr/>
        <p:txBody>
          <a:bodyPr/>
          <a:lstStyle/>
          <a:p>
            <a:fld id="{48F63A3B-78C7-47BE-AE5E-E10140E04643}" type="slidenum">
              <a:rPr lang="en-US" smtClean="0"/>
              <a:pPr/>
              <a:t>1</a:t>
            </a:fld>
            <a:endParaRPr lang="en-US" dirty="0"/>
          </a:p>
        </p:txBody>
      </p:sp>
    </p:spTree>
    <p:extLst>
      <p:ext uri="{BB962C8B-B14F-4D97-AF65-F5344CB8AC3E}">
        <p14:creationId xmlns="" xmlns:p14="http://schemas.microsoft.com/office/powerpoint/2010/main" val="499727984"/>
      </p:ext>
    </p:extLst>
  </p:cSld>
  <p:clrMapOvr>
    <a:masterClrMapping/>
  </p:clrMapOvr>
  <p:transition>
    <p:pull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MDC-motor-construction.gif"/>
          <p:cNvPicPr>
            <a:picLocks noChangeAspect="1"/>
          </p:cNvPicPr>
          <p:nvPr/>
        </p:nvPicPr>
        <p:blipFill>
          <a:blip r:embed="rId3" cstate="print"/>
          <a:stretch>
            <a:fillRect/>
          </a:stretch>
        </p:blipFill>
        <p:spPr>
          <a:xfrm>
            <a:off x="1738282" y="928670"/>
            <a:ext cx="4286280" cy="3214710"/>
          </a:xfrm>
          <a:prstGeom prst="rect">
            <a:avLst/>
          </a:prstGeom>
        </p:spPr>
      </p:pic>
      <p:sp>
        <p:nvSpPr>
          <p:cNvPr id="4" name="TextBox 3"/>
          <p:cNvSpPr txBox="1"/>
          <p:nvPr/>
        </p:nvSpPr>
        <p:spPr>
          <a:xfrm>
            <a:off x="1524000" y="4429132"/>
            <a:ext cx="4643470" cy="1631216"/>
          </a:xfrm>
          <a:prstGeom prst="rect">
            <a:avLst/>
          </a:prstGeom>
          <a:noFill/>
        </p:spPr>
        <p:txBody>
          <a:bodyPr wrap="square" rtlCol="0">
            <a:spAutoFit/>
          </a:bodyPr>
          <a:lstStyle/>
          <a:p>
            <a:pPr algn="ctr"/>
            <a:r>
              <a:rPr lang="en-US" sz="2000" dirty="0" smtClean="0"/>
              <a:t>Brushed DC motor consist of stationary </a:t>
            </a:r>
            <a:r>
              <a:rPr lang="en-US" sz="2000" dirty="0"/>
              <a:t>magnets (permanent or electromagnets), and rotating electrical </a:t>
            </a:r>
            <a:r>
              <a:rPr lang="en-US" sz="2000" dirty="0" smtClean="0"/>
              <a:t>magnets. The disadvantages is that the brushes expires after period of time.</a:t>
            </a:r>
            <a:endParaRPr lang="en-US" sz="2000" dirty="0"/>
          </a:p>
        </p:txBody>
      </p:sp>
      <p:pic>
        <p:nvPicPr>
          <p:cNvPr id="5" name="Picture 4" descr="BLDC.gif"/>
          <p:cNvPicPr>
            <a:picLocks noChangeAspect="1"/>
          </p:cNvPicPr>
          <p:nvPr/>
        </p:nvPicPr>
        <p:blipFill>
          <a:blip r:embed="rId4" cstate="print"/>
          <a:stretch>
            <a:fillRect/>
          </a:stretch>
        </p:blipFill>
        <p:spPr>
          <a:xfrm>
            <a:off x="6381752" y="1071546"/>
            <a:ext cx="3857652" cy="3000396"/>
          </a:xfrm>
          <a:prstGeom prst="rect">
            <a:avLst/>
          </a:prstGeom>
        </p:spPr>
      </p:pic>
      <p:sp>
        <p:nvSpPr>
          <p:cNvPr id="6" name="TextBox 5"/>
          <p:cNvSpPr txBox="1"/>
          <p:nvPr/>
        </p:nvSpPr>
        <p:spPr>
          <a:xfrm>
            <a:off x="6738942" y="4429133"/>
            <a:ext cx="3714776" cy="1631216"/>
          </a:xfrm>
          <a:prstGeom prst="rect">
            <a:avLst/>
          </a:prstGeom>
          <a:noFill/>
        </p:spPr>
        <p:txBody>
          <a:bodyPr wrap="square" rtlCol="0">
            <a:spAutoFit/>
          </a:bodyPr>
          <a:lstStyle/>
          <a:p>
            <a:pPr algn="ctr"/>
            <a:r>
              <a:rPr lang="en-US" sz="2000" dirty="0"/>
              <a:t>Typical brushless DC motors use one or more permanent magnets in the rotor and electromagnets on the motor housing for the stator. </a:t>
            </a:r>
          </a:p>
        </p:txBody>
      </p:sp>
      <p:sp>
        <p:nvSpPr>
          <p:cNvPr id="9" name="Footer Placeholder 8"/>
          <p:cNvSpPr>
            <a:spLocks noGrp="1"/>
          </p:cNvSpPr>
          <p:nvPr>
            <p:ph type="ftr" sz="quarter" idx="11"/>
          </p:nvPr>
        </p:nvSpPr>
        <p:spPr>
          <a:xfrm>
            <a:off x="4648200" y="6356351"/>
            <a:ext cx="2895600" cy="365125"/>
          </a:xfrm>
          <a:prstGeom prst="rect">
            <a:avLst/>
          </a:prstGeom>
        </p:spPr>
        <p:txBody>
          <a:bodyPr/>
          <a:lstStyle/>
          <a:p>
            <a:r>
              <a:rPr lang="en-US" smtClean="0"/>
              <a:t>Motors</a:t>
            </a:r>
            <a:endParaRPr lang="en-US"/>
          </a:p>
        </p:txBody>
      </p:sp>
      <p:sp>
        <p:nvSpPr>
          <p:cNvPr id="10" name="TextBox 9"/>
          <p:cNvSpPr txBox="1"/>
          <p:nvPr/>
        </p:nvSpPr>
        <p:spPr>
          <a:xfrm>
            <a:off x="3923195" y="348128"/>
            <a:ext cx="4917115" cy="584775"/>
          </a:xfrm>
          <a:prstGeom prst="rect">
            <a:avLst/>
          </a:prstGeom>
          <a:noFill/>
        </p:spPr>
        <p:txBody>
          <a:bodyPr wrap="none" rtlCol="0">
            <a:spAutoFit/>
          </a:bodyPr>
          <a:lstStyle/>
          <a:p>
            <a:pPr algn="ctr"/>
            <a:r>
              <a:rPr lang="en-US" sz="3200" b="1" dirty="0">
                <a:solidFill>
                  <a:srgbClr val="C00000"/>
                </a:solidFill>
              </a:rPr>
              <a:t>Brushed DC </a:t>
            </a:r>
            <a:r>
              <a:rPr lang="en-US" sz="3200" b="1" dirty="0" err="1">
                <a:solidFill>
                  <a:srgbClr val="C00000"/>
                </a:solidFill>
              </a:rPr>
              <a:t>Vs</a:t>
            </a:r>
            <a:r>
              <a:rPr lang="en-US" sz="3200" b="1" dirty="0">
                <a:solidFill>
                  <a:srgbClr val="C00000"/>
                </a:solidFill>
              </a:rPr>
              <a:t> Brushless DC</a:t>
            </a:r>
          </a:p>
        </p:txBody>
      </p:sp>
      <p:sp>
        <p:nvSpPr>
          <p:cNvPr id="2" name="Slide Number Placeholder 1"/>
          <p:cNvSpPr>
            <a:spLocks noGrp="1"/>
          </p:cNvSpPr>
          <p:nvPr>
            <p:ph type="sldNum" sz="quarter" idx="12"/>
          </p:nvPr>
        </p:nvSpPr>
        <p:spPr/>
        <p:txBody>
          <a:bodyPr/>
          <a:lstStyle/>
          <a:p>
            <a:fld id="{48F63A3B-78C7-47BE-AE5E-E10140E04643}" type="slidenum">
              <a:rPr lang="en-US" smtClean="0"/>
              <a:pPr/>
              <a:t>10</a:t>
            </a:fld>
            <a:endParaRPr lang="en-US" dirty="0"/>
          </a:p>
        </p:txBody>
      </p:sp>
    </p:spTree>
    <p:extLst>
      <p:ext uri="{BB962C8B-B14F-4D97-AF65-F5344CB8AC3E}">
        <p14:creationId xmlns="" xmlns:p14="http://schemas.microsoft.com/office/powerpoint/2010/main" val="3833281454"/>
      </p:ext>
    </p:extLst>
  </p:cSld>
  <p:clrMapOvr>
    <a:masterClrMapping/>
  </p:clrMapOvr>
  <p:transition>
    <p:pull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530" y="980728"/>
            <a:ext cx="10515600" cy="2852737"/>
          </a:xfrm>
        </p:spPr>
        <p:txBody>
          <a:bodyPr/>
          <a:lstStyle/>
          <a:p>
            <a:pPr algn="ctr"/>
            <a:r>
              <a:rPr lang="en-US" b="1" dirty="0" smtClean="0">
                <a:solidFill>
                  <a:srgbClr val="C00000"/>
                </a:solidFill>
                <a:effectLst>
                  <a:outerShdw blurRad="38100" dist="38100" dir="2700000" algn="tl">
                    <a:srgbClr val="000000">
                      <a:alpha val="43137"/>
                    </a:srgbClr>
                  </a:outerShdw>
                </a:effectLst>
              </a:rPr>
              <a:t>Connecting motor to </a:t>
            </a:r>
            <a:r>
              <a:rPr lang="en-US" b="1" dirty="0" err="1" smtClean="0">
                <a:solidFill>
                  <a:srgbClr val="C00000"/>
                </a:solidFill>
                <a:effectLst>
                  <a:outerShdw blurRad="38100" dist="38100" dir="2700000" algn="tl">
                    <a:srgbClr val="000000">
                      <a:alpha val="43137"/>
                    </a:srgbClr>
                  </a:outerShdw>
                </a:effectLst>
              </a:rPr>
              <a:t>arduino</a:t>
            </a:r>
            <a:endParaRPr lang="en-US" b="1" dirty="0">
              <a:solidFill>
                <a:srgbClr val="C00000"/>
              </a:solidFill>
              <a:effectLst>
                <a:outerShdw blurRad="38100" dist="38100" dir="2700000" algn="tl">
                  <a:srgbClr val="000000">
                    <a:alpha val="43137"/>
                  </a:srgbClr>
                </a:outerShdw>
              </a:effectLst>
            </a:endParaRPr>
          </a:p>
        </p:txBody>
      </p:sp>
      <p:sp>
        <p:nvSpPr>
          <p:cNvPr id="6" name="Footer Placeholder 5"/>
          <p:cNvSpPr>
            <a:spLocks noGrp="1"/>
          </p:cNvSpPr>
          <p:nvPr>
            <p:ph type="ftr" sz="quarter" idx="11"/>
          </p:nvPr>
        </p:nvSpPr>
        <p:spPr/>
        <p:txBody>
          <a:bodyPr/>
          <a:lstStyle/>
          <a:p>
            <a:r>
              <a:rPr lang="en-US" smtClean="0"/>
              <a:t>Motors</a:t>
            </a:r>
            <a:endParaRPr lang="en-US"/>
          </a:p>
        </p:txBody>
      </p:sp>
      <p:sp>
        <p:nvSpPr>
          <p:cNvPr id="3" name="Slide Number Placeholder 2"/>
          <p:cNvSpPr>
            <a:spLocks noGrp="1"/>
          </p:cNvSpPr>
          <p:nvPr>
            <p:ph type="sldNum" sz="quarter" idx="12"/>
          </p:nvPr>
        </p:nvSpPr>
        <p:spPr/>
        <p:txBody>
          <a:bodyPr/>
          <a:lstStyle/>
          <a:p>
            <a:fld id="{87409EB7-D3EA-4DBE-B4AB-12D219049A0A}" type="slidenum">
              <a:rPr lang="ar-SA" smtClean="0">
                <a:solidFill>
                  <a:prstClr val="black">
                    <a:tint val="75000"/>
                  </a:prstClr>
                </a:solidFill>
              </a:rPr>
              <a:pPr/>
              <a:t>11</a:t>
            </a:fld>
            <a:endParaRPr lang="ar-SA">
              <a:solidFill>
                <a:prstClr val="black">
                  <a:tint val="75000"/>
                </a:prstClr>
              </a:solidFill>
            </a:endParaRPr>
          </a:p>
        </p:txBody>
      </p:sp>
    </p:spTree>
    <p:extLst>
      <p:ext uri="{BB962C8B-B14F-4D97-AF65-F5344CB8AC3E}">
        <p14:creationId xmlns="" xmlns:p14="http://schemas.microsoft.com/office/powerpoint/2010/main" val="3532904266"/>
      </p:ext>
    </p:extLst>
  </p:cSld>
  <p:clrMapOvr>
    <a:masterClrMapping/>
  </p:clrMapOvr>
  <p:transition>
    <p:pull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Motors</a:t>
            </a:r>
            <a:endParaRPr lang="en-US" dirty="0"/>
          </a:p>
        </p:txBody>
      </p:sp>
      <p:pic>
        <p:nvPicPr>
          <p:cNvPr id="6" name="Picture 5"/>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838200" y="188640"/>
            <a:ext cx="9859751" cy="5258534"/>
          </a:xfrm>
          <a:prstGeom prst="rect">
            <a:avLst/>
          </a:prstGeom>
        </p:spPr>
      </p:pic>
      <p:sp>
        <p:nvSpPr>
          <p:cNvPr id="5" name="Slide Number Placeholder 4"/>
          <p:cNvSpPr>
            <a:spLocks noGrp="1"/>
          </p:cNvSpPr>
          <p:nvPr>
            <p:ph type="sldNum" sz="quarter" idx="12"/>
          </p:nvPr>
        </p:nvSpPr>
        <p:spPr/>
        <p:txBody>
          <a:bodyPr/>
          <a:lstStyle/>
          <a:p>
            <a:fld id="{48F63A3B-78C7-47BE-AE5E-E10140E04643}" type="slidenum">
              <a:rPr lang="en-US" smtClean="0"/>
              <a:pPr/>
              <a:t>12</a:t>
            </a:fld>
            <a:endParaRPr lang="en-US" dirty="0"/>
          </a:p>
        </p:txBody>
      </p:sp>
    </p:spTree>
    <p:extLst>
      <p:ext uri="{BB962C8B-B14F-4D97-AF65-F5344CB8AC3E}">
        <p14:creationId xmlns="" xmlns:p14="http://schemas.microsoft.com/office/powerpoint/2010/main" val="2142730650"/>
      </p:ext>
    </p:extLst>
  </p:cSld>
  <p:clrMapOvr>
    <a:masterClrMapping/>
  </p:clrMapOvr>
  <p:transition>
    <p:pull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68760"/>
            <a:ext cx="10515600" cy="2852737"/>
          </a:xfrm>
        </p:spPr>
        <p:txBody>
          <a:bodyPr/>
          <a:lstStyle/>
          <a:p>
            <a:pPr algn="ctr"/>
            <a:r>
              <a:rPr lang="en-US" b="1" dirty="0" smtClean="0">
                <a:solidFill>
                  <a:srgbClr val="C00000"/>
                </a:solidFill>
                <a:effectLst>
                  <a:outerShdw blurRad="38100" dist="38100" dir="2700000" algn="tl">
                    <a:srgbClr val="000000">
                      <a:alpha val="43137"/>
                    </a:srgbClr>
                  </a:outerShdw>
                </a:effectLst>
              </a:rPr>
              <a:t>DC motor Simple Code</a:t>
            </a:r>
            <a:endParaRPr lang="en-US" b="1" dirty="0">
              <a:solidFill>
                <a:srgbClr val="C00000"/>
              </a:solidFill>
              <a:effectLst>
                <a:outerShdw blurRad="38100" dist="38100" dir="2700000" algn="tl">
                  <a:srgbClr val="000000">
                    <a:alpha val="43137"/>
                  </a:srgbClr>
                </a:outerShdw>
              </a:effectLst>
            </a:endParaRPr>
          </a:p>
        </p:txBody>
      </p:sp>
      <p:sp>
        <p:nvSpPr>
          <p:cNvPr id="6" name="Footer Placeholder 5"/>
          <p:cNvSpPr>
            <a:spLocks noGrp="1"/>
          </p:cNvSpPr>
          <p:nvPr>
            <p:ph type="ftr" sz="quarter" idx="11"/>
          </p:nvPr>
        </p:nvSpPr>
        <p:spPr/>
        <p:txBody>
          <a:bodyPr/>
          <a:lstStyle/>
          <a:p>
            <a:r>
              <a:rPr lang="en-US" smtClean="0"/>
              <a:t>Motors</a:t>
            </a:r>
            <a:endParaRPr lang="en-US"/>
          </a:p>
        </p:txBody>
      </p:sp>
      <p:sp>
        <p:nvSpPr>
          <p:cNvPr id="3" name="Slide Number Placeholder 2"/>
          <p:cNvSpPr>
            <a:spLocks noGrp="1"/>
          </p:cNvSpPr>
          <p:nvPr>
            <p:ph type="sldNum" sz="quarter" idx="12"/>
          </p:nvPr>
        </p:nvSpPr>
        <p:spPr/>
        <p:txBody>
          <a:bodyPr/>
          <a:lstStyle/>
          <a:p>
            <a:fld id="{87409EB7-D3EA-4DBE-B4AB-12D219049A0A}" type="slidenum">
              <a:rPr lang="ar-SA" smtClean="0">
                <a:solidFill>
                  <a:prstClr val="black">
                    <a:tint val="75000"/>
                  </a:prstClr>
                </a:solidFill>
              </a:rPr>
              <a:pPr/>
              <a:t>13</a:t>
            </a:fld>
            <a:endParaRPr lang="ar-SA">
              <a:solidFill>
                <a:prstClr val="black">
                  <a:tint val="75000"/>
                </a:prstClr>
              </a:solidFill>
            </a:endParaRPr>
          </a:p>
        </p:txBody>
      </p:sp>
    </p:spTree>
    <p:extLst>
      <p:ext uri="{BB962C8B-B14F-4D97-AF65-F5344CB8AC3E}">
        <p14:creationId xmlns="" xmlns:p14="http://schemas.microsoft.com/office/powerpoint/2010/main" val="3675958468"/>
      </p:ext>
    </p:extLst>
  </p:cSld>
  <p:clrMapOvr>
    <a:masterClrMapping/>
  </p:clrMapOvr>
  <p:transition>
    <p:pull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648200" y="6356351"/>
            <a:ext cx="2895600" cy="365125"/>
          </a:xfrm>
          <a:prstGeom prst="rect">
            <a:avLst/>
          </a:prstGeom>
        </p:spPr>
        <p:txBody>
          <a:bodyPr/>
          <a:lstStyle/>
          <a:p>
            <a:r>
              <a:rPr lang="en-US" smtClean="0"/>
              <a:t>Motors</a:t>
            </a:r>
            <a:endParaRPr lang="en-US"/>
          </a:p>
        </p:txBody>
      </p:sp>
      <p:pic>
        <p:nvPicPr>
          <p:cNvPr id="2051" name="Picture 3"/>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r="32803" b="22233"/>
          <a:stretch/>
        </p:blipFill>
        <p:spPr bwMode="auto">
          <a:xfrm>
            <a:off x="1524000" y="0"/>
            <a:ext cx="9144000" cy="594962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2"/>
          </p:nvPr>
        </p:nvSpPr>
        <p:spPr/>
        <p:txBody>
          <a:bodyPr/>
          <a:lstStyle/>
          <a:p>
            <a:fld id="{48F63A3B-78C7-47BE-AE5E-E10140E04643}" type="slidenum">
              <a:rPr lang="en-US" smtClean="0"/>
              <a:pPr/>
              <a:t>14</a:t>
            </a:fld>
            <a:endParaRPr lang="en-US" dirty="0"/>
          </a:p>
        </p:txBody>
      </p:sp>
    </p:spTree>
    <p:extLst>
      <p:ext uri="{BB962C8B-B14F-4D97-AF65-F5344CB8AC3E}">
        <p14:creationId xmlns="" xmlns:p14="http://schemas.microsoft.com/office/powerpoint/2010/main" val="3534737632"/>
      </p:ext>
    </p:extLst>
  </p:cSld>
  <p:clrMapOvr>
    <a:masterClrMapping/>
  </p:clrMapOvr>
  <p:transition>
    <p:pull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nosaur.gif"/>
          <p:cNvPicPr>
            <a:picLocks noChangeAspect="1"/>
          </p:cNvPicPr>
          <p:nvPr/>
        </p:nvPicPr>
        <p:blipFill>
          <a:blip r:embed="rId3" cstate="print"/>
          <a:stretch>
            <a:fillRect/>
          </a:stretch>
        </p:blipFill>
        <p:spPr>
          <a:xfrm>
            <a:off x="1524000" y="0"/>
            <a:ext cx="9141510" cy="6858000"/>
          </a:xfrm>
          <a:prstGeom prst="rect">
            <a:avLst/>
          </a:prstGeom>
        </p:spPr>
      </p:pic>
      <p:sp>
        <p:nvSpPr>
          <p:cNvPr id="6" name="Footer Placeholder 5"/>
          <p:cNvSpPr>
            <a:spLocks noGrp="1"/>
          </p:cNvSpPr>
          <p:nvPr>
            <p:ph type="ftr" sz="quarter" idx="11"/>
          </p:nvPr>
        </p:nvSpPr>
        <p:spPr/>
        <p:txBody>
          <a:bodyPr/>
          <a:lstStyle/>
          <a:p>
            <a:r>
              <a:rPr lang="en-US" smtClean="0"/>
              <a:t>Motors</a:t>
            </a:r>
            <a:endParaRPr lang="en-US"/>
          </a:p>
        </p:txBody>
      </p:sp>
      <p:sp>
        <p:nvSpPr>
          <p:cNvPr id="2" name="Slide Number Placeholder 1"/>
          <p:cNvSpPr>
            <a:spLocks noGrp="1"/>
          </p:cNvSpPr>
          <p:nvPr>
            <p:ph type="sldNum" sz="quarter" idx="12"/>
          </p:nvPr>
        </p:nvSpPr>
        <p:spPr/>
        <p:txBody>
          <a:bodyPr/>
          <a:lstStyle/>
          <a:p>
            <a:fld id="{926496B0-B810-4C90-A900-936A39C4FD19}"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764704"/>
            <a:ext cx="10515600" cy="2852737"/>
          </a:xfrm>
        </p:spPr>
        <p:txBody>
          <a:bodyPr/>
          <a:lstStyle/>
          <a:p>
            <a:pPr algn="ctr"/>
            <a:r>
              <a:rPr lang="en-US" b="1" dirty="0" smtClean="0">
                <a:solidFill>
                  <a:srgbClr val="C00000"/>
                </a:solidFill>
                <a:effectLst>
                  <a:outerShdw blurRad="38100" dist="38100" dir="2700000" algn="tl">
                    <a:srgbClr val="000000">
                      <a:alpha val="43137"/>
                    </a:srgbClr>
                  </a:outerShdw>
                </a:effectLst>
              </a:rPr>
              <a:t>Servo motors</a:t>
            </a:r>
            <a:endParaRPr lang="en-US" b="1" dirty="0">
              <a:solidFill>
                <a:srgbClr val="C00000"/>
              </a:solidFill>
              <a:effectLst>
                <a:outerShdw blurRad="38100" dist="38100" dir="2700000" algn="tl">
                  <a:srgbClr val="000000">
                    <a:alpha val="43137"/>
                  </a:srgbClr>
                </a:outerShdw>
              </a:effectLst>
            </a:endParaRPr>
          </a:p>
        </p:txBody>
      </p:sp>
      <p:sp>
        <p:nvSpPr>
          <p:cNvPr id="6" name="Footer Placeholder 5"/>
          <p:cNvSpPr>
            <a:spLocks noGrp="1"/>
          </p:cNvSpPr>
          <p:nvPr>
            <p:ph type="ftr" sz="quarter" idx="11"/>
          </p:nvPr>
        </p:nvSpPr>
        <p:spPr/>
        <p:txBody>
          <a:bodyPr/>
          <a:lstStyle/>
          <a:p>
            <a:r>
              <a:rPr lang="en-US" smtClean="0"/>
              <a:t>Motors</a:t>
            </a:r>
            <a:endParaRPr lang="en-US"/>
          </a:p>
        </p:txBody>
      </p:sp>
      <p:sp>
        <p:nvSpPr>
          <p:cNvPr id="3" name="Slide Number Placeholder 2"/>
          <p:cNvSpPr>
            <a:spLocks noGrp="1"/>
          </p:cNvSpPr>
          <p:nvPr>
            <p:ph type="sldNum" sz="quarter" idx="12"/>
          </p:nvPr>
        </p:nvSpPr>
        <p:spPr/>
        <p:txBody>
          <a:bodyPr/>
          <a:lstStyle/>
          <a:p>
            <a:fld id="{87409EB7-D3EA-4DBE-B4AB-12D219049A0A}" type="slidenum">
              <a:rPr lang="ar-SA" smtClean="0">
                <a:solidFill>
                  <a:prstClr val="black">
                    <a:tint val="75000"/>
                  </a:prstClr>
                </a:solidFill>
              </a:rPr>
              <a:pPr/>
              <a:t>16</a:t>
            </a:fld>
            <a:endParaRPr lang="ar-SA">
              <a:solidFill>
                <a:prstClr val="black">
                  <a:tint val="75000"/>
                </a:prstClr>
              </a:solidFill>
            </a:endParaRPr>
          </a:p>
        </p:txBody>
      </p:sp>
    </p:spTree>
    <p:extLst>
      <p:ext uri="{BB962C8B-B14F-4D97-AF65-F5344CB8AC3E}">
        <p14:creationId xmlns="" xmlns:p14="http://schemas.microsoft.com/office/powerpoint/2010/main" val="218973081"/>
      </p:ext>
    </p:extLst>
  </p:cSld>
  <p:clrMapOvr>
    <a:masterClrMapping/>
  </p:clrMapOvr>
  <p:transition>
    <p:pull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ervo-Motor.gif"/>
          <p:cNvPicPr>
            <a:picLocks noChangeAspect="1"/>
          </p:cNvPicPr>
          <p:nvPr/>
        </p:nvPicPr>
        <p:blipFill>
          <a:blip r:embed="rId3" cstate="print"/>
          <a:stretch>
            <a:fillRect/>
          </a:stretch>
        </p:blipFill>
        <p:spPr>
          <a:xfrm>
            <a:off x="2524101" y="357167"/>
            <a:ext cx="6887065" cy="4429156"/>
          </a:xfrm>
          <a:prstGeom prst="rect">
            <a:avLst/>
          </a:prstGeom>
        </p:spPr>
      </p:pic>
      <p:sp>
        <p:nvSpPr>
          <p:cNvPr id="7" name="TextBox 6"/>
          <p:cNvSpPr txBox="1"/>
          <p:nvPr/>
        </p:nvSpPr>
        <p:spPr>
          <a:xfrm>
            <a:off x="3809984" y="4786322"/>
            <a:ext cx="5072098" cy="1569660"/>
          </a:xfrm>
          <a:prstGeom prst="rect">
            <a:avLst/>
          </a:prstGeom>
          <a:noFill/>
        </p:spPr>
        <p:txBody>
          <a:bodyPr wrap="square" rtlCol="0">
            <a:spAutoFit/>
          </a:bodyPr>
          <a:lstStyle/>
          <a:p>
            <a:pPr algn="ctr"/>
            <a:r>
              <a:rPr lang="en-US" sz="2400" dirty="0"/>
              <a:t>A </a:t>
            </a:r>
            <a:r>
              <a:rPr lang="en-US" sz="2400" b="1" dirty="0"/>
              <a:t>servomotor</a:t>
            </a:r>
            <a:r>
              <a:rPr lang="en-US" sz="2400" dirty="0"/>
              <a:t> is a rotary actuator or linear actuator that allows for precise control of angular or linear position, velocity and acceleration.</a:t>
            </a:r>
          </a:p>
        </p:txBody>
      </p:sp>
      <p:sp>
        <p:nvSpPr>
          <p:cNvPr id="8" name="Footer Placeholder 7"/>
          <p:cNvSpPr>
            <a:spLocks noGrp="1"/>
          </p:cNvSpPr>
          <p:nvPr>
            <p:ph type="ftr" sz="quarter" idx="11"/>
          </p:nvPr>
        </p:nvSpPr>
        <p:spPr/>
        <p:txBody>
          <a:bodyPr/>
          <a:lstStyle/>
          <a:p>
            <a:r>
              <a:rPr lang="en-US" smtClean="0"/>
              <a:t>Motors</a:t>
            </a:r>
            <a:endParaRPr lang="en-US"/>
          </a:p>
        </p:txBody>
      </p:sp>
      <p:sp>
        <p:nvSpPr>
          <p:cNvPr id="2" name="Slide Number Placeholder 1"/>
          <p:cNvSpPr>
            <a:spLocks noGrp="1"/>
          </p:cNvSpPr>
          <p:nvPr>
            <p:ph type="sldNum" sz="quarter" idx="12"/>
          </p:nvPr>
        </p:nvSpPr>
        <p:spPr/>
        <p:txBody>
          <a:bodyPr/>
          <a:lstStyle/>
          <a:p>
            <a:fld id="{48F63A3B-78C7-47BE-AE5E-E10140E04643}" type="slidenum">
              <a:rPr lang="en-US" smtClean="0"/>
              <a:pPr/>
              <a:t>17</a:t>
            </a:fld>
            <a:endParaRPr lang="en-US" dirty="0"/>
          </a:p>
        </p:txBody>
      </p:sp>
    </p:spTree>
    <p:extLst>
      <p:ext uri="{BB962C8B-B14F-4D97-AF65-F5344CB8AC3E}">
        <p14:creationId xmlns="" xmlns:p14="http://schemas.microsoft.com/office/powerpoint/2010/main" val="2008156855"/>
      </p:ext>
    </p:extLst>
  </p:cSld>
  <p:clrMapOvr>
    <a:masterClrMapping/>
  </p:clrMapOvr>
  <p:transition>
    <p:pull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95670" y="142853"/>
            <a:ext cx="4857784" cy="584775"/>
          </a:xfrm>
          <a:prstGeom prst="rect">
            <a:avLst/>
          </a:prstGeom>
          <a:noFill/>
        </p:spPr>
        <p:txBody>
          <a:bodyPr wrap="square" rtlCol="0">
            <a:spAutoFit/>
          </a:bodyPr>
          <a:lstStyle/>
          <a:p>
            <a:pPr algn="ctr"/>
            <a:r>
              <a:rPr lang="en-US" sz="3200" b="1" dirty="0">
                <a:solidFill>
                  <a:srgbClr val="C00000"/>
                </a:solidFill>
              </a:rPr>
              <a:t>Servo motor parts</a:t>
            </a:r>
          </a:p>
        </p:txBody>
      </p:sp>
      <p:sp>
        <p:nvSpPr>
          <p:cNvPr id="6" name="Footer Placeholder 5"/>
          <p:cNvSpPr>
            <a:spLocks noGrp="1"/>
          </p:cNvSpPr>
          <p:nvPr>
            <p:ph type="ftr" sz="quarter" idx="11"/>
          </p:nvPr>
        </p:nvSpPr>
        <p:spPr/>
        <p:txBody>
          <a:bodyPr/>
          <a:lstStyle/>
          <a:p>
            <a:r>
              <a:rPr lang="en-US" smtClean="0"/>
              <a:t>Motors</a:t>
            </a:r>
            <a:endParaRPr lang="en-US"/>
          </a:p>
        </p:txBody>
      </p:sp>
      <p:pic>
        <p:nvPicPr>
          <p:cNvPr id="9" name="Picture 8" descr="Servo Components.jpg"/>
          <p:cNvPicPr>
            <a:picLocks noChangeAspect="1"/>
          </p:cNvPicPr>
          <p:nvPr/>
        </p:nvPicPr>
        <p:blipFill>
          <a:blip r:embed="rId3" cstate="print"/>
          <a:stretch>
            <a:fillRect/>
          </a:stretch>
        </p:blipFill>
        <p:spPr>
          <a:xfrm>
            <a:off x="1738282" y="785794"/>
            <a:ext cx="8643998" cy="5500726"/>
          </a:xfrm>
          <a:prstGeom prst="rect">
            <a:avLst/>
          </a:prstGeom>
        </p:spPr>
      </p:pic>
      <p:sp>
        <p:nvSpPr>
          <p:cNvPr id="2" name="Slide Number Placeholder 1"/>
          <p:cNvSpPr>
            <a:spLocks noGrp="1"/>
          </p:cNvSpPr>
          <p:nvPr>
            <p:ph type="sldNum" sz="quarter" idx="12"/>
          </p:nvPr>
        </p:nvSpPr>
        <p:spPr/>
        <p:txBody>
          <a:bodyPr/>
          <a:lstStyle/>
          <a:p>
            <a:fld id="{48F63A3B-78C7-47BE-AE5E-E10140E04643}" type="slidenum">
              <a:rPr lang="en-US" smtClean="0"/>
              <a:pPr/>
              <a:t>18</a:t>
            </a:fld>
            <a:endParaRPr lang="en-US" dirty="0"/>
          </a:p>
        </p:txBody>
      </p:sp>
    </p:spTree>
    <p:extLst>
      <p:ext uri="{BB962C8B-B14F-4D97-AF65-F5344CB8AC3E}">
        <p14:creationId xmlns="" xmlns:p14="http://schemas.microsoft.com/office/powerpoint/2010/main" val="973358666"/>
      </p:ext>
    </p:extLst>
  </p:cSld>
  <p:clrMapOvr>
    <a:masterClrMapping/>
  </p:clrMapOvr>
  <p:transition>
    <p:pull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6565.gif"/>
          <p:cNvPicPr>
            <a:picLocks noChangeAspect="1"/>
          </p:cNvPicPr>
          <p:nvPr/>
        </p:nvPicPr>
        <p:blipFill>
          <a:blip r:embed="rId3" cstate="print"/>
          <a:stretch>
            <a:fillRect/>
          </a:stretch>
        </p:blipFill>
        <p:spPr>
          <a:xfrm>
            <a:off x="2666976" y="785794"/>
            <a:ext cx="6858048" cy="4537496"/>
          </a:xfrm>
          <a:prstGeom prst="rect">
            <a:avLst/>
          </a:prstGeom>
        </p:spPr>
      </p:pic>
      <p:sp>
        <p:nvSpPr>
          <p:cNvPr id="3" name="TextBox 2"/>
          <p:cNvSpPr txBox="1"/>
          <p:nvPr/>
        </p:nvSpPr>
        <p:spPr>
          <a:xfrm>
            <a:off x="4238612" y="1"/>
            <a:ext cx="3500462" cy="584775"/>
          </a:xfrm>
          <a:prstGeom prst="rect">
            <a:avLst/>
          </a:prstGeom>
          <a:noFill/>
        </p:spPr>
        <p:txBody>
          <a:bodyPr wrap="square" rtlCol="0">
            <a:spAutoFit/>
          </a:bodyPr>
          <a:lstStyle/>
          <a:p>
            <a:pPr algn="ctr"/>
            <a:r>
              <a:rPr lang="en-US" sz="3200" b="1" dirty="0">
                <a:solidFill>
                  <a:srgbClr val="C00000"/>
                </a:solidFill>
              </a:rPr>
              <a:t>Working properties</a:t>
            </a:r>
          </a:p>
        </p:txBody>
      </p:sp>
      <p:sp>
        <p:nvSpPr>
          <p:cNvPr id="4" name="TextBox 3"/>
          <p:cNvSpPr txBox="1"/>
          <p:nvPr/>
        </p:nvSpPr>
        <p:spPr>
          <a:xfrm>
            <a:off x="2095472" y="5429264"/>
            <a:ext cx="8001056" cy="923330"/>
          </a:xfrm>
          <a:prstGeom prst="rect">
            <a:avLst/>
          </a:prstGeom>
          <a:noFill/>
        </p:spPr>
        <p:txBody>
          <a:bodyPr wrap="square" rtlCol="0">
            <a:spAutoFit/>
          </a:bodyPr>
          <a:lstStyle/>
          <a:p>
            <a:pPr algn="ctr"/>
            <a:r>
              <a:rPr lang="en-US" dirty="0"/>
              <a:t>A servomotor is closed-loop servomechanism that uses position feedback to control its motion and final position. The input to its control is some signal, either </a:t>
            </a:r>
            <a:r>
              <a:rPr lang="en-US" dirty="0" smtClean="0"/>
              <a:t>analog </a:t>
            </a:r>
            <a:r>
              <a:rPr lang="en-US" dirty="0"/>
              <a:t>or digital, representing the position commanded for the output shaft.</a:t>
            </a:r>
          </a:p>
        </p:txBody>
      </p:sp>
      <p:sp>
        <p:nvSpPr>
          <p:cNvPr id="7" name="Footer Placeholder 6"/>
          <p:cNvSpPr>
            <a:spLocks noGrp="1"/>
          </p:cNvSpPr>
          <p:nvPr>
            <p:ph type="ftr" sz="quarter" idx="11"/>
          </p:nvPr>
        </p:nvSpPr>
        <p:spPr/>
        <p:txBody>
          <a:bodyPr/>
          <a:lstStyle/>
          <a:p>
            <a:r>
              <a:rPr lang="en-US" smtClean="0"/>
              <a:t>Motors</a:t>
            </a:r>
            <a:endParaRPr lang="en-US"/>
          </a:p>
        </p:txBody>
      </p:sp>
      <p:sp>
        <p:nvSpPr>
          <p:cNvPr id="8" name="Slide Number Placeholder 7"/>
          <p:cNvSpPr>
            <a:spLocks noGrp="1"/>
          </p:cNvSpPr>
          <p:nvPr>
            <p:ph type="sldNum" sz="quarter" idx="12"/>
          </p:nvPr>
        </p:nvSpPr>
        <p:spPr/>
        <p:txBody>
          <a:bodyPr/>
          <a:lstStyle/>
          <a:p>
            <a:fld id="{48F63A3B-78C7-47BE-AE5E-E10140E04643}" type="slidenum">
              <a:rPr lang="en-US" smtClean="0"/>
              <a:pPr/>
              <a:t>19</a:t>
            </a:fld>
            <a:endParaRPr lang="en-US" dirty="0"/>
          </a:p>
        </p:txBody>
      </p:sp>
    </p:spTree>
    <p:extLst>
      <p:ext uri="{BB962C8B-B14F-4D97-AF65-F5344CB8AC3E}">
        <p14:creationId xmlns="" xmlns:p14="http://schemas.microsoft.com/office/powerpoint/2010/main" val="3703661173"/>
      </p:ext>
    </p:extLst>
  </p:cSld>
  <p:clrMapOvr>
    <a:masterClrMapping/>
  </p:clrMapOvr>
  <p:transition>
    <p:pull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9437" y="262374"/>
            <a:ext cx="8143932" cy="11018401"/>
          </a:xfrm>
          <a:prstGeom prst="rect">
            <a:avLst/>
          </a:prstGeom>
          <a:noFill/>
        </p:spPr>
        <p:txBody>
          <a:bodyPr wrap="square" rtlCol="0">
            <a:spAutoFit/>
          </a:bodyPr>
          <a:lstStyle/>
          <a:p>
            <a:r>
              <a:rPr lang="en-US" sz="5400" u="sng" dirty="0">
                <a:solidFill>
                  <a:srgbClr val="C00000"/>
                </a:solidFill>
              </a:rPr>
              <a:t>Outline </a:t>
            </a:r>
            <a:r>
              <a:rPr lang="en-US" sz="5400" u="sng" dirty="0" smtClean="0">
                <a:solidFill>
                  <a:srgbClr val="C00000"/>
                </a:solidFill>
              </a:rPr>
              <a:t>:-</a:t>
            </a:r>
          </a:p>
          <a:p>
            <a:pPr lvl="2"/>
            <a:endParaRPr lang="en-US" sz="4400" u="sng" dirty="0">
              <a:solidFill>
                <a:srgbClr val="C00000"/>
              </a:solidFill>
            </a:endParaRPr>
          </a:p>
          <a:p>
            <a:pPr lvl="2">
              <a:buFont typeface="Wingdings" pitchFamily="2" charset="2"/>
              <a:buChar char="Ø"/>
            </a:pPr>
            <a:r>
              <a:rPr lang="en-US" sz="3200" dirty="0" smtClean="0"/>
              <a:t>DC motor</a:t>
            </a:r>
          </a:p>
          <a:p>
            <a:pPr lvl="2">
              <a:buFont typeface="Wingdings" pitchFamily="2" charset="2"/>
              <a:buChar char="Ø"/>
            </a:pPr>
            <a:r>
              <a:rPr lang="en-US" sz="3200" dirty="0">
                <a:solidFill>
                  <a:prstClr val="black"/>
                </a:solidFill>
              </a:rPr>
              <a:t>Connecting DC Motor with </a:t>
            </a:r>
            <a:r>
              <a:rPr lang="en-US" sz="3200" dirty="0" smtClean="0">
                <a:solidFill>
                  <a:prstClr val="black"/>
                </a:solidFill>
              </a:rPr>
              <a:t>Arduino</a:t>
            </a:r>
          </a:p>
          <a:p>
            <a:pPr lvl="2">
              <a:buFont typeface="Wingdings" pitchFamily="2" charset="2"/>
              <a:buChar char="Ø"/>
            </a:pPr>
            <a:r>
              <a:rPr lang="en-US" sz="3200" dirty="0">
                <a:solidFill>
                  <a:prstClr val="black"/>
                </a:solidFill>
              </a:rPr>
              <a:t>DC Motor </a:t>
            </a:r>
            <a:r>
              <a:rPr lang="en-US" sz="3200" dirty="0" smtClean="0">
                <a:solidFill>
                  <a:prstClr val="black"/>
                </a:solidFill>
              </a:rPr>
              <a:t>Code</a:t>
            </a:r>
          </a:p>
          <a:p>
            <a:pPr lvl="2">
              <a:buFont typeface="Wingdings" pitchFamily="2" charset="2"/>
              <a:buChar char="Ø"/>
            </a:pPr>
            <a:r>
              <a:rPr lang="en-US" sz="3200" dirty="0">
                <a:solidFill>
                  <a:prstClr val="black"/>
                </a:solidFill>
              </a:rPr>
              <a:t>Servo </a:t>
            </a:r>
            <a:r>
              <a:rPr lang="en-US" sz="3200" dirty="0" smtClean="0">
                <a:solidFill>
                  <a:prstClr val="black"/>
                </a:solidFill>
              </a:rPr>
              <a:t>Motor</a:t>
            </a:r>
          </a:p>
          <a:p>
            <a:pPr lvl="2">
              <a:buFont typeface="Wingdings" pitchFamily="2" charset="2"/>
              <a:buChar char="Ø"/>
            </a:pPr>
            <a:r>
              <a:rPr lang="en-US" sz="3200" dirty="0">
                <a:solidFill>
                  <a:prstClr val="black"/>
                </a:solidFill>
              </a:rPr>
              <a:t>Connecting Servo Motor To </a:t>
            </a:r>
            <a:r>
              <a:rPr lang="en-US" sz="3200" dirty="0" smtClean="0">
                <a:solidFill>
                  <a:prstClr val="black"/>
                </a:solidFill>
              </a:rPr>
              <a:t>Arduino</a:t>
            </a:r>
          </a:p>
          <a:p>
            <a:pPr lvl="2">
              <a:buFont typeface="Wingdings" pitchFamily="2" charset="2"/>
              <a:buChar char="Ø"/>
            </a:pPr>
            <a:r>
              <a:rPr lang="en-US" sz="3200" dirty="0">
                <a:solidFill>
                  <a:prstClr val="black"/>
                </a:solidFill>
              </a:rPr>
              <a:t>Servo Motor </a:t>
            </a:r>
            <a:r>
              <a:rPr lang="en-US" sz="3200" dirty="0" smtClean="0">
                <a:solidFill>
                  <a:prstClr val="black"/>
                </a:solidFill>
              </a:rPr>
              <a:t>Code</a:t>
            </a:r>
          </a:p>
          <a:p>
            <a:pPr lvl="2">
              <a:buFont typeface="Wingdings" pitchFamily="2" charset="2"/>
              <a:buChar char="Ø"/>
            </a:pPr>
            <a:r>
              <a:rPr lang="en-US" sz="3200" dirty="0" smtClean="0">
                <a:solidFill>
                  <a:prstClr val="black"/>
                </a:solidFill>
              </a:rPr>
              <a:t>Relay</a:t>
            </a:r>
          </a:p>
          <a:p>
            <a:pPr lvl="2">
              <a:buFont typeface="Wingdings" pitchFamily="2" charset="2"/>
              <a:buChar char="Ø"/>
            </a:pPr>
            <a:r>
              <a:rPr lang="en-US" sz="3200" dirty="0">
                <a:solidFill>
                  <a:prstClr val="black"/>
                </a:solidFill>
              </a:rPr>
              <a:t>H-Bridge </a:t>
            </a:r>
            <a:endParaRPr lang="en-US" sz="3200" dirty="0" smtClean="0">
              <a:solidFill>
                <a:prstClr val="black"/>
              </a:solidFill>
            </a:endParaRPr>
          </a:p>
          <a:p>
            <a:pPr lvl="2">
              <a:buFont typeface="Wingdings" pitchFamily="2" charset="2"/>
              <a:buChar char="Ø"/>
            </a:pPr>
            <a:r>
              <a:rPr lang="en-US" sz="3200" dirty="0">
                <a:solidFill>
                  <a:prstClr val="black"/>
                </a:solidFill>
              </a:rPr>
              <a:t>Connecting H-bridge to </a:t>
            </a:r>
            <a:r>
              <a:rPr lang="en-US" sz="3200" dirty="0" smtClean="0">
                <a:solidFill>
                  <a:prstClr val="black"/>
                </a:solidFill>
              </a:rPr>
              <a:t>Arduino</a:t>
            </a:r>
            <a:endParaRPr lang="en-US" sz="3200" dirty="0">
              <a:solidFill>
                <a:prstClr val="black"/>
              </a:solidFill>
            </a:endParaRPr>
          </a:p>
          <a:p>
            <a:pPr lvl="2">
              <a:buFont typeface="Wingdings" pitchFamily="2" charset="2"/>
              <a:buChar char="Ø"/>
            </a:pPr>
            <a:endParaRPr lang="en-US" sz="3200" dirty="0" smtClean="0">
              <a:solidFill>
                <a:prstClr val="black"/>
              </a:solidFill>
            </a:endParaRPr>
          </a:p>
          <a:p>
            <a:pPr lvl="2">
              <a:buFont typeface="Wingdings" pitchFamily="2" charset="2"/>
              <a:buChar char="Ø"/>
            </a:pPr>
            <a:endParaRPr lang="en-US" sz="3200" dirty="0">
              <a:solidFill>
                <a:prstClr val="black"/>
              </a:solidFill>
            </a:endParaRPr>
          </a:p>
          <a:p>
            <a:pPr lvl="2">
              <a:buFont typeface="Wingdings" pitchFamily="2" charset="2"/>
              <a:buChar char="Ø"/>
            </a:pPr>
            <a:endParaRPr lang="en-US" sz="3200" dirty="0">
              <a:solidFill>
                <a:prstClr val="black"/>
              </a:solidFill>
            </a:endParaRPr>
          </a:p>
          <a:p>
            <a:pPr lvl="2">
              <a:buFont typeface="Wingdings" pitchFamily="2" charset="2"/>
              <a:buChar char="Ø"/>
            </a:pPr>
            <a:endParaRPr lang="en-US" sz="3200" dirty="0">
              <a:solidFill>
                <a:prstClr val="black"/>
              </a:solidFill>
            </a:endParaRPr>
          </a:p>
          <a:p>
            <a:pPr lvl="2">
              <a:buFont typeface="Wingdings" pitchFamily="2" charset="2"/>
              <a:buChar char="Ø"/>
            </a:pPr>
            <a:endParaRPr lang="en-US" sz="3200" dirty="0">
              <a:solidFill>
                <a:prstClr val="black"/>
              </a:solidFill>
            </a:endParaRPr>
          </a:p>
          <a:p>
            <a:pPr lvl="2">
              <a:buFont typeface="Wingdings" pitchFamily="2" charset="2"/>
              <a:buChar char="Ø"/>
            </a:pPr>
            <a:endParaRPr lang="en-US" sz="3200" dirty="0">
              <a:solidFill>
                <a:prstClr val="black"/>
              </a:solidFill>
            </a:endParaRPr>
          </a:p>
          <a:p>
            <a:pPr lvl="2">
              <a:buFont typeface="Wingdings" pitchFamily="2" charset="2"/>
              <a:buChar char="Ø"/>
            </a:pPr>
            <a:endParaRPr lang="en-US" sz="3200" dirty="0" smtClean="0"/>
          </a:p>
          <a:p>
            <a:pPr lvl="2"/>
            <a:endParaRPr lang="en-US" sz="3200" dirty="0"/>
          </a:p>
          <a:p>
            <a:pPr lvl="2">
              <a:buFont typeface="Wingdings" pitchFamily="2" charset="2"/>
              <a:buChar char="Ø"/>
            </a:pPr>
            <a:endParaRPr lang="en-US" sz="3200" dirty="0" smtClean="0"/>
          </a:p>
          <a:p>
            <a:pPr lvl="2"/>
            <a:endParaRPr lang="en-US" dirty="0"/>
          </a:p>
          <a:p>
            <a:pPr>
              <a:buFont typeface="Wingdings" pitchFamily="2" charset="2"/>
              <a:buChar char="Ø"/>
            </a:pPr>
            <a:endParaRPr lang="en-US" dirty="0"/>
          </a:p>
        </p:txBody>
      </p:sp>
      <p:sp>
        <p:nvSpPr>
          <p:cNvPr id="7" name="Footer Placeholder 6"/>
          <p:cNvSpPr>
            <a:spLocks noGrp="1"/>
          </p:cNvSpPr>
          <p:nvPr>
            <p:ph type="ftr" sz="quarter" idx="4294967295"/>
          </p:nvPr>
        </p:nvSpPr>
        <p:spPr>
          <a:xfrm>
            <a:off x="4038600" y="6356350"/>
            <a:ext cx="4114800" cy="365125"/>
          </a:xfrm>
        </p:spPr>
        <p:txBody>
          <a:bodyPr/>
          <a:lstStyle/>
          <a:p>
            <a:r>
              <a:rPr lang="en-US" dirty="0" smtClean="0"/>
              <a:t>Motors</a:t>
            </a:r>
            <a:endParaRPr lang="en-US" dirty="0"/>
          </a:p>
        </p:txBody>
      </p:sp>
      <p:sp>
        <p:nvSpPr>
          <p:cNvPr id="2" name="Slide Number Placeholder 1"/>
          <p:cNvSpPr>
            <a:spLocks noGrp="1"/>
          </p:cNvSpPr>
          <p:nvPr>
            <p:ph type="sldNum" sz="quarter" idx="12"/>
          </p:nvPr>
        </p:nvSpPr>
        <p:spPr/>
        <p:txBody>
          <a:bodyPr/>
          <a:lstStyle/>
          <a:p>
            <a:fld id="{48F63A3B-78C7-47BE-AE5E-E10140E04643}" type="slidenum">
              <a:rPr lang="en-US" smtClean="0"/>
              <a:pPr/>
              <a:t>2</a:t>
            </a:fld>
            <a:endParaRPr lang="en-US" dirty="0"/>
          </a:p>
        </p:txBody>
      </p:sp>
    </p:spTree>
    <p:extLst>
      <p:ext uri="{BB962C8B-B14F-4D97-AF65-F5344CB8AC3E}">
        <p14:creationId xmlns="" xmlns:p14="http://schemas.microsoft.com/office/powerpoint/2010/main" val="583557304"/>
      </p:ext>
    </p:extLst>
  </p:cSld>
  <p:clrMapOvr>
    <a:masterClrMapping/>
  </p:clrMapOvr>
  <p:transition>
    <p:pull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4704"/>
            <a:ext cx="10515600" cy="2852737"/>
          </a:xfrm>
        </p:spPr>
        <p:txBody>
          <a:bodyPr/>
          <a:lstStyle/>
          <a:p>
            <a:pPr algn="ctr"/>
            <a:r>
              <a:rPr lang="en-US" b="1" dirty="0" smtClean="0">
                <a:solidFill>
                  <a:srgbClr val="C00000"/>
                </a:solidFill>
                <a:effectLst>
                  <a:outerShdw blurRad="38100" dist="38100" dir="2700000" algn="tl">
                    <a:srgbClr val="000000">
                      <a:alpha val="43137"/>
                    </a:srgbClr>
                  </a:outerShdw>
                </a:effectLst>
              </a:rPr>
              <a:t>Connecting Servo to Arduino</a:t>
            </a:r>
            <a:endParaRPr lang="en-US" b="1" dirty="0">
              <a:solidFill>
                <a:srgbClr val="C00000"/>
              </a:solidFill>
              <a:effectLst>
                <a:outerShdw blurRad="38100" dist="38100" dir="2700000" algn="tl">
                  <a:srgbClr val="000000">
                    <a:alpha val="43137"/>
                  </a:srgbClr>
                </a:outerShdw>
              </a:effectLst>
            </a:endParaRPr>
          </a:p>
        </p:txBody>
      </p:sp>
      <p:sp>
        <p:nvSpPr>
          <p:cNvPr id="6" name="Footer Placeholder 5"/>
          <p:cNvSpPr>
            <a:spLocks noGrp="1"/>
          </p:cNvSpPr>
          <p:nvPr>
            <p:ph type="ftr" sz="quarter" idx="11"/>
          </p:nvPr>
        </p:nvSpPr>
        <p:spPr/>
        <p:txBody>
          <a:bodyPr/>
          <a:lstStyle/>
          <a:p>
            <a:r>
              <a:rPr lang="en-US" smtClean="0"/>
              <a:t>Motors</a:t>
            </a:r>
            <a:endParaRPr lang="en-US"/>
          </a:p>
        </p:txBody>
      </p:sp>
      <p:sp>
        <p:nvSpPr>
          <p:cNvPr id="3" name="Slide Number Placeholder 2"/>
          <p:cNvSpPr>
            <a:spLocks noGrp="1"/>
          </p:cNvSpPr>
          <p:nvPr>
            <p:ph type="sldNum" sz="quarter" idx="12"/>
          </p:nvPr>
        </p:nvSpPr>
        <p:spPr/>
        <p:txBody>
          <a:bodyPr/>
          <a:lstStyle/>
          <a:p>
            <a:fld id="{87409EB7-D3EA-4DBE-B4AB-12D219049A0A}" type="slidenum">
              <a:rPr lang="ar-SA" smtClean="0">
                <a:solidFill>
                  <a:prstClr val="black">
                    <a:tint val="75000"/>
                  </a:prstClr>
                </a:solidFill>
              </a:rPr>
              <a:pPr/>
              <a:t>20</a:t>
            </a:fld>
            <a:endParaRPr lang="ar-SA">
              <a:solidFill>
                <a:prstClr val="black">
                  <a:tint val="75000"/>
                </a:prstClr>
              </a:solidFill>
            </a:endParaRPr>
          </a:p>
        </p:txBody>
      </p:sp>
    </p:spTree>
    <p:extLst>
      <p:ext uri="{BB962C8B-B14F-4D97-AF65-F5344CB8AC3E}">
        <p14:creationId xmlns="" xmlns:p14="http://schemas.microsoft.com/office/powerpoint/2010/main" val="1571524316"/>
      </p:ext>
    </p:extLst>
  </p:cSld>
  <p:clrMapOvr>
    <a:masterClrMapping/>
  </p:clrMapOvr>
  <p:transition>
    <p:pull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duino-servo-motor-control-l-ea1a30ef6654cc7b.png"/>
          <p:cNvPicPr>
            <a:picLocks noChangeAspect="1"/>
          </p:cNvPicPr>
          <p:nvPr/>
        </p:nvPicPr>
        <p:blipFill>
          <a:blip r:embed="rId3" cstate="print"/>
          <a:stretch>
            <a:fillRect/>
          </a:stretch>
        </p:blipFill>
        <p:spPr>
          <a:xfrm>
            <a:off x="2238348" y="500042"/>
            <a:ext cx="7715304" cy="4572032"/>
          </a:xfrm>
          <a:prstGeom prst="rect">
            <a:avLst/>
          </a:prstGeom>
        </p:spPr>
      </p:pic>
      <p:sp>
        <p:nvSpPr>
          <p:cNvPr id="5" name="TextBox 4"/>
          <p:cNvSpPr txBox="1"/>
          <p:nvPr/>
        </p:nvSpPr>
        <p:spPr>
          <a:xfrm>
            <a:off x="3024166" y="5214951"/>
            <a:ext cx="5857916" cy="584775"/>
          </a:xfrm>
          <a:prstGeom prst="rect">
            <a:avLst/>
          </a:prstGeom>
          <a:noFill/>
        </p:spPr>
        <p:txBody>
          <a:bodyPr wrap="square" rtlCol="0">
            <a:spAutoFit/>
          </a:bodyPr>
          <a:lstStyle/>
          <a:p>
            <a:pPr algn="ctr"/>
            <a:r>
              <a:rPr lang="en-US" sz="3200" dirty="0"/>
              <a:t>Servo motor Connection Diagram</a:t>
            </a:r>
          </a:p>
        </p:txBody>
      </p:sp>
      <p:sp>
        <p:nvSpPr>
          <p:cNvPr id="8" name="Footer Placeholder 7"/>
          <p:cNvSpPr>
            <a:spLocks noGrp="1"/>
          </p:cNvSpPr>
          <p:nvPr>
            <p:ph type="ftr" sz="quarter" idx="11"/>
          </p:nvPr>
        </p:nvSpPr>
        <p:spPr/>
        <p:txBody>
          <a:bodyPr/>
          <a:lstStyle/>
          <a:p>
            <a:r>
              <a:rPr lang="en-US" smtClean="0"/>
              <a:t>Motors</a:t>
            </a:r>
            <a:endParaRPr lang="en-US"/>
          </a:p>
        </p:txBody>
      </p:sp>
      <p:sp>
        <p:nvSpPr>
          <p:cNvPr id="2" name="Slide Number Placeholder 1"/>
          <p:cNvSpPr>
            <a:spLocks noGrp="1"/>
          </p:cNvSpPr>
          <p:nvPr>
            <p:ph type="sldNum" sz="quarter" idx="12"/>
          </p:nvPr>
        </p:nvSpPr>
        <p:spPr/>
        <p:txBody>
          <a:bodyPr/>
          <a:lstStyle/>
          <a:p>
            <a:fld id="{48F63A3B-78C7-47BE-AE5E-E10140E04643}" type="slidenum">
              <a:rPr lang="en-US" smtClean="0"/>
              <a:pPr/>
              <a:t>21</a:t>
            </a:fld>
            <a:endParaRPr lang="en-US" dirty="0"/>
          </a:p>
        </p:txBody>
      </p:sp>
    </p:spTree>
    <p:extLst>
      <p:ext uri="{BB962C8B-B14F-4D97-AF65-F5344CB8AC3E}">
        <p14:creationId xmlns="" xmlns:p14="http://schemas.microsoft.com/office/powerpoint/2010/main" val="1382146608"/>
      </p:ext>
    </p:extLst>
  </p:cSld>
  <p:clrMapOvr>
    <a:masterClrMapping/>
  </p:clrMapOvr>
  <p:transition>
    <p:pull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6" y="1196752"/>
            <a:ext cx="9793088" cy="2852737"/>
          </a:xfrm>
        </p:spPr>
        <p:txBody>
          <a:bodyPr/>
          <a:lstStyle/>
          <a:p>
            <a:pPr algn="ctr"/>
            <a:r>
              <a:rPr lang="en-US" b="1" dirty="0" smtClean="0">
                <a:solidFill>
                  <a:srgbClr val="C00000"/>
                </a:solidFill>
                <a:effectLst>
                  <a:outerShdw blurRad="38100" dist="38100" dir="2700000" algn="tl">
                    <a:srgbClr val="000000">
                      <a:alpha val="43137"/>
                    </a:srgbClr>
                  </a:outerShdw>
                </a:effectLst>
              </a:rPr>
              <a:t>SERVO motor Code</a:t>
            </a:r>
            <a:endParaRPr lang="en-US" b="1" dirty="0">
              <a:solidFill>
                <a:srgbClr val="C00000"/>
              </a:solidFill>
              <a:effectLst>
                <a:outerShdw blurRad="38100" dist="38100" dir="2700000" algn="tl">
                  <a:srgbClr val="000000">
                    <a:alpha val="43137"/>
                  </a:srgbClr>
                </a:outerShdw>
              </a:effectLst>
            </a:endParaRPr>
          </a:p>
        </p:txBody>
      </p:sp>
      <p:sp>
        <p:nvSpPr>
          <p:cNvPr id="6" name="Footer Placeholder 5"/>
          <p:cNvSpPr>
            <a:spLocks noGrp="1"/>
          </p:cNvSpPr>
          <p:nvPr>
            <p:ph type="ftr" sz="quarter" idx="11"/>
          </p:nvPr>
        </p:nvSpPr>
        <p:spPr/>
        <p:txBody>
          <a:bodyPr/>
          <a:lstStyle/>
          <a:p>
            <a:r>
              <a:rPr lang="en-US" smtClean="0"/>
              <a:t>Motors</a:t>
            </a:r>
            <a:endParaRPr lang="en-US"/>
          </a:p>
        </p:txBody>
      </p:sp>
      <p:sp>
        <p:nvSpPr>
          <p:cNvPr id="3" name="Slide Number Placeholder 2"/>
          <p:cNvSpPr>
            <a:spLocks noGrp="1"/>
          </p:cNvSpPr>
          <p:nvPr>
            <p:ph type="sldNum" sz="quarter" idx="12"/>
          </p:nvPr>
        </p:nvSpPr>
        <p:spPr/>
        <p:txBody>
          <a:bodyPr/>
          <a:lstStyle/>
          <a:p>
            <a:fld id="{87409EB7-D3EA-4DBE-B4AB-12D219049A0A}" type="slidenum">
              <a:rPr lang="ar-SA" smtClean="0">
                <a:solidFill>
                  <a:prstClr val="black">
                    <a:tint val="75000"/>
                  </a:prstClr>
                </a:solidFill>
              </a:rPr>
              <a:pPr/>
              <a:t>22</a:t>
            </a:fld>
            <a:endParaRPr lang="ar-SA">
              <a:solidFill>
                <a:prstClr val="black">
                  <a:tint val="75000"/>
                </a:prstClr>
              </a:solidFill>
            </a:endParaRPr>
          </a:p>
        </p:txBody>
      </p:sp>
    </p:spTree>
    <p:extLst>
      <p:ext uri="{BB962C8B-B14F-4D97-AF65-F5344CB8AC3E}">
        <p14:creationId xmlns="" xmlns:p14="http://schemas.microsoft.com/office/powerpoint/2010/main" val="961711177"/>
      </p:ext>
    </p:extLst>
  </p:cSld>
  <p:clrMapOvr>
    <a:masterClrMapping/>
  </p:clrMapOvr>
  <p:transition>
    <p:pull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Motors</a:t>
            </a:r>
            <a:endParaRPr lang="en-US" dirty="0"/>
          </a:p>
        </p:txBody>
      </p:sp>
      <p:sp>
        <p:nvSpPr>
          <p:cNvPr id="3" name="Slide Number Placeholder 2"/>
          <p:cNvSpPr>
            <a:spLocks noGrp="1"/>
          </p:cNvSpPr>
          <p:nvPr>
            <p:ph type="sldNum" sz="quarter" idx="12"/>
          </p:nvPr>
        </p:nvSpPr>
        <p:spPr/>
        <p:txBody>
          <a:bodyPr/>
          <a:lstStyle/>
          <a:p>
            <a:fld id="{48F63A3B-78C7-47BE-AE5E-E10140E04643}" type="slidenum">
              <a:rPr lang="en-US" smtClean="0"/>
              <a:pPr/>
              <a:t>23</a:t>
            </a:fld>
            <a:endParaRPr lang="en-US" dirty="0"/>
          </a:p>
        </p:txBody>
      </p:sp>
      <p:sp>
        <p:nvSpPr>
          <p:cNvPr id="4" name="TextBox 3"/>
          <p:cNvSpPr txBox="1"/>
          <p:nvPr/>
        </p:nvSpPr>
        <p:spPr>
          <a:xfrm>
            <a:off x="1415480" y="1484784"/>
            <a:ext cx="10153129" cy="3170099"/>
          </a:xfrm>
          <a:prstGeom prst="rect">
            <a:avLst/>
          </a:prstGeom>
          <a:noFill/>
        </p:spPr>
        <p:txBody>
          <a:bodyPr wrap="square" rtlCol="1">
            <a:spAutoFit/>
          </a:bodyPr>
          <a:lstStyle/>
          <a:p>
            <a:r>
              <a:rPr lang="en-US" sz="4000" dirty="0" smtClean="0"/>
              <a:t>Write a program that makes the servo motor moves from 0 to 180 by angle increasing by 9 degrees each time, after reaching 180 degree make it return back to zero also by angle decreasing by 9 degrees.</a:t>
            </a:r>
            <a:endParaRPr lang="en-US" sz="4000" dirty="0"/>
          </a:p>
        </p:txBody>
      </p:sp>
    </p:spTree>
    <p:extLst>
      <p:ext uri="{BB962C8B-B14F-4D97-AF65-F5344CB8AC3E}">
        <p14:creationId xmlns="" xmlns:p14="http://schemas.microsoft.com/office/powerpoint/2010/main" val="439973375"/>
      </p:ext>
    </p:extLst>
  </p:cSld>
  <p:clrMapOvr>
    <a:masterClrMapping/>
  </p:clrMapOvr>
  <p:transition>
    <p:pull dir="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Motors</a:t>
            </a:r>
            <a:endParaRPr lang="en-US" dirty="0"/>
          </a:p>
        </p:txBody>
      </p:sp>
      <p:sp>
        <p:nvSpPr>
          <p:cNvPr id="5" name="TextBox 4"/>
          <p:cNvSpPr txBox="1"/>
          <p:nvPr/>
        </p:nvSpPr>
        <p:spPr>
          <a:xfrm>
            <a:off x="695400" y="651923"/>
            <a:ext cx="1975221" cy="369332"/>
          </a:xfrm>
          <a:prstGeom prst="rect">
            <a:avLst/>
          </a:prstGeom>
          <a:noFill/>
        </p:spPr>
        <p:txBody>
          <a:bodyPr wrap="none" rtlCol="0">
            <a:spAutoFit/>
          </a:bodyPr>
          <a:lstStyle/>
          <a:p>
            <a:r>
              <a:rPr lang="en-US" dirty="0"/>
              <a:t>#include &lt;</a:t>
            </a:r>
            <a:r>
              <a:rPr lang="en-US" dirty="0" err="1"/>
              <a:t>Servo.h</a:t>
            </a:r>
            <a:r>
              <a:rPr lang="en-US" dirty="0"/>
              <a:t>&gt;</a:t>
            </a:r>
          </a:p>
        </p:txBody>
      </p:sp>
      <p:sp>
        <p:nvSpPr>
          <p:cNvPr id="7" name="TextBox 6"/>
          <p:cNvSpPr txBox="1"/>
          <p:nvPr/>
        </p:nvSpPr>
        <p:spPr>
          <a:xfrm>
            <a:off x="695400" y="1049044"/>
            <a:ext cx="4887428" cy="1200329"/>
          </a:xfrm>
          <a:prstGeom prst="rect">
            <a:avLst/>
          </a:prstGeom>
          <a:noFill/>
        </p:spPr>
        <p:txBody>
          <a:bodyPr wrap="none" rtlCol="0">
            <a:spAutoFit/>
          </a:bodyPr>
          <a:lstStyle/>
          <a:p>
            <a:r>
              <a:rPr lang="en-US" dirty="0"/>
              <a:t>Servo SM ; // define the name of the  servo object</a:t>
            </a:r>
          </a:p>
          <a:p>
            <a:r>
              <a:rPr lang="en-US" dirty="0" err="1"/>
              <a:t>int</a:t>
            </a:r>
            <a:r>
              <a:rPr lang="en-US" dirty="0"/>
              <a:t> t= 200;</a:t>
            </a:r>
          </a:p>
          <a:p>
            <a:r>
              <a:rPr lang="en-US" dirty="0" err="1"/>
              <a:t>int</a:t>
            </a:r>
            <a:r>
              <a:rPr lang="en-US" dirty="0"/>
              <a:t> </a:t>
            </a:r>
            <a:r>
              <a:rPr lang="en-US" dirty="0" err="1"/>
              <a:t>servo_angle</a:t>
            </a:r>
            <a:r>
              <a:rPr lang="en-US" dirty="0"/>
              <a:t>= 0; // set the angle of the servo</a:t>
            </a:r>
          </a:p>
          <a:p>
            <a:endParaRPr lang="en-US" dirty="0"/>
          </a:p>
        </p:txBody>
      </p:sp>
      <p:sp>
        <p:nvSpPr>
          <p:cNvPr id="8" name="TextBox 7"/>
          <p:cNvSpPr txBox="1"/>
          <p:nvPr/>
        </p:nvSpPr>
        <p:spPr>
          <a:xfrm>
            <a:off x="695400" y="2044377"/>
            <a:ext cx="3763146" cy="1200329"/>
          </a:xfrm>
          <a:prstGeom prst="rect">
            <a:avLst/>
          </a:prstGeom>
          <a:noFill/>
        </p:spPr>
        <p:txBody>
          <a:bodyPr wrap="none" rtlCol="0">
            <a:spAutoFit/>
          </a:bodyPr>
          <a:lstStyle/>
          <a:p>
            <a:r>
              <a:rPr lang="en-US" dirty="0"/>
              <a:t>void setup() { </a:t>
            </a:r>
          </a:p>
          <a:p>
            <a:r>
              <a:rPr lang="en-US" dirty="0"/>
              <a:t>  </a:t>
            </a:r>
            <a:r>
              <a:rPr lang="en-US" dirty="0" err="1"/>
              <a:t>SM.attach</a:t>
            </a:r>
            <a:r>
              <a:rPr lang="en-US" dirty="0"/>
              <a:t>(9); // attach servo to pin 9</a:t>
            </a:r>
          </a:p>
          <a:p>
            <a:r>
              <a:rPr lang="en-US" dirty="0"/>
              <a:t> </a:t>
            </a:r>
            <a:r>
              <a:rPr lang="en-US" dirty="0" err="1"/>
              <a:t>Serial.begin</a:t>
            </a:r>
            <a:r>
              <a:rPr lang="en-US" dirty="0"/>
              <a:t> (9600);</a:t>
            </a:r>
          </a:p>
          <a:p>
            <a:r>
              <a:rPr lang="en-US" dirty="0"/>
              <a:t>}</a:t>
            </a:r>
          </a:p>
        </p:txBody>
      </p:sp>
      <p:sp>
        <p:nvSpPr>
          <p:cNvPr id="9" name="TextBox 8"/>
          <p:cNvSpPr txBox="1"/>
          <p:nvPr/>
        </p:nvSpPr>
        <p:spPr>
          <a:xfrm>
            <a:off x="695400" y="3189169"/>
            <a:ext cx="5679696" cy="3139321"/>
          </a:xfrm>
          <a:prstGeom prst="rect">
            <a:avLst/>
          </a:prstGeom>
          <a:noFill/>
        </p:spPr>
        <p:txBody>
          <a:bodyPr wrap="none" rtlCol="0">
            <a:spAutoFit/>
          </a:bodyPr>
          <a:lstStyle/>
          <a:p>
            <a:r>
              <a:rPr lang="en-US" dirty="0"/>
              <a:t>void loop() {</a:t>
            </a:r>
          </a:p>
          <a:p>
            <a:r>
              <a:rPr lang="en-US" dirty="0"/>
              <a:t> for ( </a:t>
            </a:r>
            <a:r>
              <a:rPr lang="en-US" dirty="0" err="1"/>
              <a:t>servo_angle</a:t>
            </a:r>
            <a:r>
              <a:rPr lang="en-US" dirty="0"/>
              <a:t>= 0; </a:t>
            </a:r>
            <a:r>
              <a:rPr lang="en-US" dirty="0" err="1"/>
              <a:t>servo_angle</a:t>
            </a:r>
            <a:r>
              <a:rPr lang="en-US" dirty="0" smtClean="0"/>
              <a:t>&lt;=180</a:t>
            </a:r>
            <a:r>
              <a:rPr lang="en-US" dirty="0"/>
              <a:t>; </a:t>
            </a:r>
            <a:r>
              <a:rPr lang="en-US" dirty="0" err="1"/>
              <a:t>servo_angle</a:t>
            </a:r>
            <a:r>
              <a:rPr lang="en-US" dirty="0"/>
              <a:t>+=9){</a:t>
            </a:r>
          </a:p>
          <a:p>
            <a:r>
              <a:rPr lang="en-US" dirty="0"/>
              <a:t> </a:t>
            </a:r>
            <a:r>
              <a:rPr lang="en-US" dirty="0" err="1"/>
              <a:t>SM.write</a:t>
            </a:r>
            <a:r>
              <a:rPr lang="en-US" dirty="0"/>
              <a:t> (</a:t>
            </a:r>
            <a:r>
              <a:rPr lang="en-US" dirty="0" err="1"/>
              <a:t>servo_angle</a:t>
            </a:r>
            <a:r>
              <a:rPr lang="en-US" dirty="0"/>
              <a:t>);</a:t>
            </a:r>
          </a:p>
          <a:p>
            <a:r>
              <a:rPr lang="en-US" dirty="0"/>
              <a:t> </a:t>
            </a:r>
            <a:r>
              <a:rPr lang="en-US" dirty="0" err="1"/>
              <a:t>Serial.println</a:t>
            </a:r>
            <a:r>
              <a:rPr lang="en-US" dirty="0"/>
              <a:t>(</a:t>
            </a:r>
            <a:r>
              <a:rPr lang="en-US" dirty="0" err="1"/>
              <a:t>servo_angle</a:t>
            </a:r>
            <a:r>
              <a:rPr lang="en-US" dirty="0"/>
              <a:t>);</a:t>
            </a:r>
          </a:p>
          <a:p>
            <a:r>
              <a:rPr lang="en-US" dirty="0"/>
              <a:t> delay (t);</a:t>
            </a:r>
          </a:p>
          <a:p>
            <a:r>
              <a:rPr lang="en-US" dirty="0"/>
              <a:t>}</a:t>
            </a:r>
          </a:p>
          <a:p>
            <a:r>
              <a:rPr lang="en-US" dirty="0"/>
              <a:t> for ( </a:t>
            </a:r>
            <a:r>
              <a:rPr lang="en-US" dirty="0" err="1"/>
              <a:t>servo_angle</a:t>
            </a:r>
            <a:r>
              <a:rPr lang="en-US" dirty="0"/>
              <a:t>= 180; </a:t>
            </a:r>
            <a:r>
              <a:rPr lang="en-US" dirty="0" err="1"/>
              <a:t>servo_angle</a:t>
            </a:r>
            <a:r>
              <a:rPr lang="en-US" dirty="0" smtClean="0"/>
              <a:t>&gt;=0 </a:t>
            </a:r>
            <a:r>
              <a:rPr lang="en-US" dirty="0"/>
              <a:t>; </a:t>
            </a:r>
            <a:r>
              <a:rPr lang="en-US" dirty="0" err="1"/>
              <a:t>servo_angle</a:t>
            </a:r>
            <a:r>
              <a:rPr lang="en-US" dirty="0"/>
              <a:t>-=9){</a:t>
            </a:r>
          </a:p>
          <a:p>
            <a:r>
              <a:rPr lang="en-US" dirty="0"/>
              <a:t> </a:t>
            </a:r>
            <a:r>
              <a:rPr lang="en-US" dirty="0" err="1"/>
              <a:t>SM.write</a:t>
            </a:r>
            <a:r>
              <a:rPr lang="en-US" dirty="0"/>
              <a:t> (</a:t>
            </a:r>
            <a:r>
              <a:rPr lang="en-US" dirty="0" err="1"/>
              <a:t>servo_angle</a:t>
            </a:r>
            <a:r>
              <a:rPr lang="en-US" dirty="0"/>
              <a:t>);</a:t>
            </a:r>
          </a:p>
          <a:p>
            <a:r>
              <a:rPr lang="en-US" dirty="0"/>
              <a:t> </a:t>
            </a:r>
            <a:r>
              <a:rPr lang="en-US" dirty="0" err="1"/>
              <a:t>Serial.println</a:t>
            </a:r>
            <a:r>
              <a:rPr lang="en-US" dirty="0"/>
              <a:t>(</a:t>
            </a:r>
            <a:r>
              <a:rPr lang="en-US" dirty="0" err="1"/>
              <a:t>servo_angle</a:t>
            </a:r>
            <a:r>
              <a:rPr lang="en-US" dirty="0"/>
              <a:t>);</a:t>
            </a:r>
          </a:p>
          <a:p>
            <a:r>
              <a:rPr lang="en-US" dirty="0"/>
              <a:t> delay (t); }</a:t>
            </a:r>
          </a:p>
          <a:p>
            <a:r>
              <a:rPr lang="en-US" dirty="0"/>
              <a:t>}</a:t>
            </a:r>
          </a:p>
        </p:txBody>
      </p:sp>
      <p:sp>
        <p:nvSpPr>
          <p:cNvPr id="6" name="Slide Number Placeholder 5"/>
          <p:cNvSpPr>
            <a:spLocks noGrp="1"/>
          </p:cNvSpPr>
          <p:nvPr>
            <p:ph type="sldNum" sz="quarter" idx="12"/>
          </p:nvPr>
        </p:nvSpPr>
        <p:spPr/>
        <p:txBody>
          <a:bodyPr/>
          <a:lstStyle/>
          <a:p>
            <a:fld id="{48F63A3B-78C7-47BE-AE5E-E10140E04643}" type="slidenum">
              <a:rPr lang="en-US" smtClean="0"/>
              <a:pPr/>
              <a:t>24</a:t>
            </a:fld>
            <a:endParaRPr lang="en-US" dirty="0"/>
          </a:p>
        </p:txBody>
      </p:sp>
    </p:spTree>
    <p:extLst>
      <p:ext uri="{BB962C8B-B14F-4D97-AF65-F5344CB8AC3E}">
        <p14:creationId xmlns="" xmlns:p14="http://schemas.microsoft.com/office/powerpoint/2010/main" val="1926986248"/>
      </p:ext>
    </p:extLst>
  </p:cSld>
  <p:clrMapOvr>
    <a:masterClrMapping/>
  </p:clrMapOvr>
  <p:transition>
    <p:pull dir="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Motors</a:t>
            </a:r>
            <a:endParaRPr lang="en-US" dirty="0"/>
          </a:p>
        </p:txBody>
      </p:sp>
      <p:sp>
        <p:nvSpPr>
          <p:cNvPr id="5" name="TextBox 4"/>
          <p:cNvSpPr txBox="1"/>
          <p:nvPr/>
        </p:nvSpPr>
        <p:spPr>
          <a:xfrm>
            <a:off x="4479290" y="444866"/>
            <a:ext cx="1848711" cy="707886"/>
          </a:xfrm>
          <a:prstGeom prst="rect">
            <a:avLst/>
          </a:prstGeom>
          <a:noFill/>
        </p:spPr>
        <p:txBody>
          <a:bodyPr wrap="none" rtlCol="0">
            <a:spAutoFit/>
          </a:bodyPr>
          <a:lstStyle/>
          <a:p>
            <a:pPr algn="ctr"/>
            <a:r>
              <a:rPr lang="en-US" sz="4000" b="1" dirty="0" smtClean="0">
                <a:solidFill>
                  <a:srgbClr val="C00000"/>
                </a:solidFill>
              </a:rPr>
              <a:t>Stepper</a:t>
            </a:r>
            <a:endParaRPr lang="en-US" sz="4000" b="1" dirty="0">
              <a:solidFill>
                <a:srgbClr val="C00000"/>
              </a:solidFill>
            </a:endParaRPr>
          </a:p>
        </p:txBody>
      </p:sp>
      <p:pic>
        <p:nvPicPr>
          <p:cNvPr id="6" name="Picture 5"/>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968500" y="1733550"/>
            <a:ext cx="8255000" cy="3390900"/>
          </a:xfrm>
          <a:prstGeom prst="rect">
            <a:avLst/>
          </a:prstGeom>
        </p:spPr>
      </p:pic>
      <p:sp>
        <p:nvSpPr>
          <p:cNvPr id="7" name="TextBox 6"/>
          <p:cNvSpPr txBox="1"/>
          <p:nvPr/>
        </p:nvSpPr>
        <p:spPr>
          <a:xfrm>
            <a:off x="780666" y="5521938"/>
            <a:ext cx="9950929" cy="830997"/>
          </a:xfrm>
          <a:prstGeom prst="rect">
            <a:avLst/>
          </a:prstGeom>
          <a:noFill/>
        </p:spPr>
        <p:txBody>
          <a:bodyPr wrap="none" rtlCol="0">
            <a:spAutoFit/>
          </a:bodyPr>
          <a:lstStyle/>
          <a:p>
            <a:pPr algn="ctr"/>
            <a:r>
              <a:rPr lang="en-US" sz="2400" dirty="0" smtClean="0"/>
              <a:t> stepper motors have precise </a:t>
            </a:r>
            <a:r>
              <a:rPr lang="en-US" sz="2400" dirty="0"/>
              <a:t>rotation, easy set up &amp; control – Advantage over </a:t>
            </a:r>
            <a:endParaRPr lang="en-US" sz="2400" dirty="0" smtClean="0"/>
          </a:p>
          <a:p>
            <a:pPr algn="ctr"/>
            <a:r>
              <a:rPr lang="en-US" sz="2400" dirty="0" smtClean="0"/>
              <a:t>servo </a:t>
            </a:r>
            <a:r>
              <a:rPr lang="en-US" sz="2400" dirty="0"/>
              <a:t>motors in positional control</a:t>
            </a:r>
          </a:p>
        </p:txBody>
      </p:sp>
      <p:sp>
        <p:nvSpPr>
          <p:cNvPr id="8" name="Slide Number Placeholder 7"/>
          <p:cNvSpPr>
            <a:spLocks noGrp="1"/>
          </p:cNvSpPr>
          <p:nvPr>
            <p:ph type="sldNum" sz="quarter" idx="12"/>
          </p:nvPr>
        </p:nvSpPr>
        <p:spPr/>
        <p:txBody>
          <a:bodyPr/>
          <a:lstStyle/>
          <a:p>
            <a:fld id="{48F63A3B-78C7-47BE-AE5E-E10140E04643}" type="slidenum">
              <a:rPr lang="en-US" smtClean="0"/>
              <a:pPr/>
              <a:t>25</a:t>
            </a:fld>
            <a:endParaRPr lang="en-US" dirty="0"/>
          </a:p>
        </p:txBody>
      </p:sp>
    </p:spTree>
    <p:extLst>
      <p:ext uri="{BB962C8B-B14F-4D97-AF65-F5344CB8AC3E}">
        <p14:creationId xmlns="" xmlns:p14="http://schemas.microsoft.com/office/powerpoint/2010/main" val="1366475283"/>
      </p:ext>
    </p:extLst>
  </p:cSld>
  <p:clrMapOvr>
    <a:masterClrMapping/>
  </p:clrMapOvr>
  <p:transition>
    <p:pull dir="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Motors</a:t>
            </a:r>
            <a:endParaRPr lang="en-US"/>
          </a:p>
        </p:txBody>
      </p:sp>
      <p:sp>
        <p:nvSpPr>
          <p:cNvPr id="6" name="Rectangle 5"/>
          <p:cNvSpPr/>
          <p:nvPr/>
        </p:nvSpPr>
        <p:spPr>
          <a:xfrm>
            <a:off x="4138017" y="332656"/>
            <a:ext cx="2951257" cy="1569660"/>
          </a:xfrm>
          <a:prstGeom prst="rect">
            <a:avLst/>
          </a:prstGeom>
        </p:spPr>
        <p:txBody>
          <a:bodyPr wrap="none">
            <a:spAutoFit/>
          </a:bodyPr>
          <a:lstStyle/>
          <a:p>
            <a:r>
              <a:rPr lang="en-US" sz="9600" b="1" dirty="0">
                <a:solidFill>
                  <a:srgbClr val="C00000"/>
                </a:solidFill>
                <a:effectLst>
                  <a:outerShdw blurRad="38100" dist="38100" dir="2700000" algn="tl">
                    <a:srgbClr val="000000">
                      <a:alpha val="43137"/>
                    </a:srgbClr>
                  </a:outerShdw>
                </a:effectLst>
              </a:rPr>
              <a:t>Relay</a:t>
            </a:r>
          </a:p>
        </p:txBody>
      </p:sp>
      <p:pic>
        <p:nvPicPr>
          <p:cNvPr id="7" name="Picture 6" descr="M071156P01WL.jpg"/>
          <p:cNvPicPr>
            <a:picLocks noChangeAspect="1"/>
          </p:cNvPicPr>
          <p:nvPr/>
        </p:nvPicPr>
        <p:blipFill>
          <a:blip r:embed="rId3" cstate="print"/>
          <a:stretch>
            <a:fillRect/>
          </a:stretch>
        </p:blipFill>
        <p:spPr>
          <a:xfrm>
            <a:off x="1631504" y="2204864"/>
            <a:ext cx="4320480" cy="2995231"/>
          </a:xfrm>
          <a:prstGeom prst="rect">
            <a:avLst/>
          </a:prstGeom>
        </p:spPr>
      </p:pic>
      <p:sp>
        <p:nvSpPr>
          <p:cNvPr id="5" name="Slide Number Placeholder 4"/>
          <p:cNvSpPr>
            <a:spLocks noGrp="1"/>
          </p:cNvSpPr>
          <p:nvPr>
            <p:ph type="sldNum" sz="quarter" idx="12"/>
          </p:nvPr>
        </p:nvSpPr>
        <p:spPr/>
        <p:txBody>
          <a:bodyPr/>
          <a:lstStyle/>
          <a:p>
            <a:fld id="{48F63A3B-78C7-47BE-AE5E-E10140E04643}" type="slidenum">
              <a:rPr lang="en-US" smtClean="0"/>
              <a:pPr/>
              <a:t>26</a:t>
            </a:fld>
            <a:endParaRPr lang="en-US" dirty="0"/>
          </a:p>
        </p:txBody>
      </p:sp>
      <p:pic>
        <p:nvPicPr>
          <p:cNvPr id="2" name="Picture 1"/>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6096000" y="2293896"/>
            <a:ext cx="3888432" cy="3113845"/>
          </a:xfrm>
          <a:prstGeom prst="rect">
            <a:avLst/>
          </a:prstGeom>
        </p:spPr>
      </p:pic>
    </p:spTree>
    <p:extLst>
      <p:ext uri="{BB962C8B-B14F-4D97-AF65-F5344CB8AC3E}">
        <p14:creationId xmlns="" xmlns:p14="http://schemas.microsoft.com/office/powerpoint/2010/main" val="2597736443"/>
      </p:ext>
    </p:extLst>
  </p:cSld>
  <p:clrMapOvr>
    <a:masterClrMapping/>
  </p:clrMapOvr>
  <p:transition>
    <p:pull dir="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Motors</a:t>
            </a:r>
            <a:endParaRPr lang="en-US"/>
          </a:p>
        </p:txBody>
      </p:sp>
      <p:sp>
        <p:nvSpPr>
          <p:cNvPr id="11" name="TextBox 10"/>
          <p:cNvSpPr txBox="1"/>
          <p:nvPr/>
        </p:nvSpPr>
        <p:spPr>
          <a:xfrm>
            <a:off x="3287689" y="1124745"/>
            <a:ext cx="4925119" cy="1200329"/>
          </a:xfrm>
          <a:prstGeom prst="rect">
            <a:avLst/>
          </a:prstGeom>
          <a:noFill/>
        </p:spPr>
        <p:txBody>
          <a:bodyPr wrap="square" rtlCol="0">
            <a:spAutoFit/>
          </a:bodyPr>
          <a:lstStyle/>
          <a:p>
            <a:pPr algn="ctr"/>
            <a:r>
              <a:rPr lang="en-US" sz="5400" b="1" dirty="0">
                <a:solidFill>
                  <a:srgbClr val="C00000"/>
                </a:solidFill>
                <a:effectLst>
                  <a:outerShdw blurRad="38100" dist="38100" dir="2700000" algn="tl">
                    <a:srgbClr val="000000">
                      <a:alpha val="43137"/>
                    </a:srgbClr>
                  </a:outerShdw>
                </a:effectLst>
              </a:rPr>
              <a:t>How it works</a:t>
            </a:r>
          </a:p>
          <a:p>
            <a:endParaRPr lang="en-US" dirty="0">
              <a:solidFill>
                <a:srgbClr val="C00000"/>
              </a:solidFill>
            </a:endParaRPr>
          </a:p>
        </p:txBody>
      </p:sp>
      <p:pic>
        <p:nvPicPr>
          <p:cNvPr id="12" name="Picture 1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3645220" y="2996952"/>
            <a:ext cx="4396826" cy="2643906"/>
          </a:xfrm>
          <a:prstGeom prst="rect">
            <a:avLst/>
          </a:prstGeom>
        </p:spPr>
      </p:pic>
      <p:sp>
        <p:nvSpPr>
          <p:cNvPr id="5" name="Slide Number Placeholder 4"/>
          <p:cNvSpPr>
            <a:spLocks noGrp="1"/>
          </p:cNvSpPr>
          <p:nvPr>
            <p:ph type="sldNum" sz="quarter" idx="12"/>
          </p:nvPr>
        </p:nvSpPr>
        <p:spPr/>
        <p:txBody>
          <a:bodyPr/>
          <a:lstStyle/>
          <a:p>
            <a:fld id="{48F63A3B-78C7-47BE-AE5E-E10140E04643}" type="slidenum">
              <a:rPr lang="en-US" smtClean="0"/>
              <a:pPr/>
              <a:t>27</a:t>
            </a:fld>
            <a:endParaRPr lang="en-US" dirty="0"/>
          </a:p>
        </p:txBody>
      </p:sp>
    </p:spTree>
    <p:extLst>
      <p:ext uri="{BB962C8B-B14F-4D97-AF65-F5344CB8AC3E}">
        <p14:creationId xmlns="" xmlns:p14="http://schemas.microsoft.com/office/powerpoint/2010/main" val="2873383906"/>
      </p:ext>
    </p:extLst>
  </p:cSld>
  <p:clrMapOvr>
    <a:masterClrMapping/>
  </p:clrMapOvr>
  <p:transition>
    <p:pull dir="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10518" y="1916832"/>
            <a:ext cx="10515600" cy="1925563"/>
          </a:xfrm>
        </p:spPr>
        <p:txBody>
          <a:bodyPr>
            <a:normAutofit/>
          </a:bodyPr>
          <a:lstStyle/>
          <a:p>
            <a:pPr algn="ctr"/>
            <a:r>
              <a:rPr lang="en-US" sz="9600" b="1" dirty="0" smtClean="0">
                <a:solidFill>
                  <a:srgbClr val="C00000"/>
                </a:solidFill>
              </a:rPr>
              <a:t>H-Bridge</a:t>
            </a:r>
            <a:endParaRPr lang="en-US" sz="9600" b="1" dirty="0">
              <a:solidFill>
                <a:srgbClr val="C00000"/>
              </a:solidFill>
            </a:endParaRPr>
          </a:p>
        </p:txBody>
      </p:sp>
      <p:sp>
        <p:nvSpPr>
          <p:cNvPr id="3" name="Footer Placeholder 2"/>
          <p:cNvSpPr>
            <a:spLocks noGrp="1"/>
          </p:cNvSpPr>
          <p:nvPr>
            <p:ph type="ftr" sz="quarter" idx="11"/>
          </p:nvPr>
        </p:nvSpPr>
        <p:spPr/>
        <p:txBody>
          <a:bodyPr/>
          <a:lstStyle/>
          <a:p>
            <a:r>
              <a:rPr lang="en-US" smtClean="0"/>
              <a:t>Motors</a:t>
            </a:r>
            <a:endParaRPr lang="en-US"/>
          </a:p>
        </p:txBody>
      </p:sp>
      <p:sp>
        <p:nvSpPr>
          <p:cNvPr id="6" name="Slide Number Placeholder 5"/>
          <p:cNvSpPr>
            <a:spLocks noGrp="1"/>
          </p:cNvSpPr>
          <p:nvPr>
            <p:ph type="sldNum" sz="quarter" idx="12"/>
          </p:nvPr>
        </p:nvSpPr>
        <p:spPr/>
        <p:txBody>
          <a:bodyPr/>
          <a:lstStyle/>
          <a:p>
            <a:fld id="{87409EB7-D3EA-4DBE-B4AB-12D219049A0A}" type="slidenum">
              <a:rPr lang="ar-SA" smtClean="0">
                <a:solidFill>
                  <a:prstClr val="black">
                    <a:tint val="75000"/>
                  </a:prstClr>
                </a:solidFill>
              </a:rPr>
              <a:pPr/>
              <a:t>28</a:t>
            </a:fld>
            <a:endParaRPr lang="ar-SA">
              <a:solidFill>
                <a:prstClr val="black">
                  <a:tint val="75000"/>
                </a:prstClr>
              </a:solidFill>
            </a:endParaRPr>
          </a:p>
        </p:txBody>
      </p:sp>
    </p:spTree>
    <p:extLst>
      <p:ext uri="{BB962C8B-B14F-4D97-AF65-F5344CB8AC3E}">
        <p14:creationId xmlns="" xmlns:p14="http://schemas.microsoft.com/office/powerpoint/2010/main" val="1009864313"/>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Motors</a:t>
            </a:r>
            <a:endParaRPr lang="en-US"/>
          </a:p>
        </p:txBody>
      </p:sp>
      <p:pic>
        <p:nvPicPr>
          <p:cNvPr id="5" name="Picture 4" descr="1.gif"/>
          <p:cNvPicPr>
            <a:picLocks noChangeAspect="1"/>
          </p:cNvPicPr>
          <p:nvPr/>
        </p:nvPicPr>
        <p:blipFill>
          <a:blip r:embed="rId3" cstate="print"/>
          <a:stretch>
            <a:fillRect/>
          </a:stretch>
        </p:blipFill>
        <p:spPr>
          <a:xfrm>
            <a:off x="2639616" y="1340768"/>
            <a:ext cx="6429420" cy="4857760"/>
          </a:xfrm>
          <a:prstGeom prst="rect">
            <a:avLst/>
          </a:prstGeom>
        </p:spPr>
      </p:pic>
      <p:sp>
        <p:nvSpPr>
          <p:cNvPr id="7" name="TextBox 6"/>
          <p:cNvSpPr txBox="1"/>
          <p:nvPr/>
        </p:nvSpPr>
        <p:spPr>
          <a:xfrm>
            <a:off x="4072136" y="565067"/>
            <a:ext cx="3714776" cy="584775"/>
          </a:xfrm>
          <a:prstGeom prst="rect">
            <a:avLst/>
          </a:prstGeom>
          <a:noFill/>
        </p:spPr>
        <p:txBody>
          <a:bodyPr wrap="square" rtlCol="0">
            <a:spAutoFit/>
          </a:bodyPr>
          <a:lstStyle/>
          <a:p>
            <a:pPr algn="ctr"/>
            <a:r>
              <a:rPr lang="en-US" sz="3200" b="1" dirty="0">
                <a:solidFill>
                  <a:srgbClr val="C00000"/>
                </a:solidFill>
              </a:rPr>
              <a:t>Working Properties</a:t>
            </a:r>
          </a:p>
        </p:txBody>
      </p:sp>
      <p:sp>
        <p:nvSpPr>
          <p:cNvPr id="6" name="Slide Number Placeholder 5"/>
          <p:cNvSpPr>
            <a:spLocks noGrp="1"/>
          </p:cNvSpPr>
          <p:nvPr>
            <p:ph type="sldNum" sz="quarter" idx="12"/>
          </p:nvPr>
        </p:nvSpPr>
        <p:spPr/>
        <p:txBody>
          <a:bodyPr/>
          <a:lstStyle/>
          <a:p>
            <a:fld id="{48F63A3B-78C7-47BE-AE5E-E10140E04643}" type="slidenum">
              <a:rPr lang="en-US" smtClean="0"/>
              <a:pPr/>
              <a:t>29</a:t>
            </a:fld>
            <a:endParaRPr lang="en-US" dirty="0"/>
          </a:p>
        </p:txBody>
      </p:sp>
    </p:spTree>
    <p:extLst>
      <p:ext uri="{BB962C8B-B14F-4D97-AF65-F5344CB8AC3E}">
        <p14:creationId xmlns="" xmlns:p14="http://schemas.microsoft.com/office/powerpoint/2010/main" val="3574838211"/>
      </p:ext>
    </p:extLst>
  </p:cSld>
  <p:clrMapOvr>
    <a:masterClrMapping/>
  </p:clrMapOvr>
  <p:transition>
    <p:pull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9376" y="1484784"/>
            <a:ext cx="10515600" cy="2852737"/>
          </a:xfrm>
        </p:spPr>
        <p:txBody>
          <a:bodyPr>
            <a:normAutofit/>
          </a:bodyPr>
          <a:lstStyle/>
          <a:p>
            <a:pPr algn="ctr"/>
            <a:r>
              <a:rPr lang="en-US" sz="9600" b="1" dirty="0" smtClean="0">
                <a:solidFill>
                  <a:srgbClr val="C00000"/>
                </a:solidFill>
                <a:effectLst>
                  <a:outerShdw blurRad="38100" dist="38100" dir="2700000" algn="tl">
                    <a:srgbClr val="000000">
                      <a:alpha val="43137"/>
                    </a:srgbClr>
                  </a:outerShdw>
                </a:effectLst>
              </a:rPr>
              <a:t>DC motor</a:t>
            </a:r>
            <a:endParaRPr lang="en-US" sz="9600" b="1" dirty="0">
              <a:solidFill>
                <a:srgbClr val="C00000"/>
              </a:solidFill>
              <a:effectLst>
                <a:outerShdw blurRad="38100" dist="38100" dir="2700000" algn="tl">
                  <a:srgbClr val="000000">
                    <a:alpha val="43137"/>
                  </a:srgbClr>
                </a:outerShdw>
              </a:effectLst>
            </a:endParaRPr>
          </a:p>
        </p:txBody>
      </p:sp>
      <p:sp>
        <p:nvSpPr>
          <p:cNvPr id="8" name="Footer Placeholder 7"/>
          <p:cNvSpPr>
            <a:spLocks noGrp="1"/>
          </p:cNvSpPr>
          <p:nvPr>
            <p:ph type="ftr" sz="quarter" idx="11"/>
          </p:nvPr>
        </p:nvSpPr>
        <p:spPr/>
        <p:txBody>
          <a:bodyPr/>
          <a:lstStyle/>
          <a:p>
            <a:r>
              <a:rPr lang="en-US" smtClean="0"/>
              <a:t>Motors</a:t>
            </a:r>
            <a:endParaRPr lang="en-US"/>
          </a:p>
        </p:txBody>
      </p:sp>
      <p:sp>
        <p:nvSpPr>
          <p:cNvPr id="2" name="Slide Number Placeholder 1"/>
          <p:cNvSpPr>
            <a:spLocks noGrp="1"/>
          </p:cNvSpPr>
          <p:nvPr>
            <p:ph type="sldNum" sz="quarter" idx="12"/>
          </p:nvPr>
        </p:nvSpPr>
        <p:spPr/>
        <p:txBody>
          <a:bodyPr/>
          <a:lstStyle/>
          <a:p>
            <a:fld id="{87409EB7-D3EA-4DBE-B4AB-12D219049A0A}" type="slidenum">
              <a:rPr lang="ar-SA" smtClean="0">
                <a:solidFill>
                  <a:prstClr val="black">
                    <a:tint val="75000"/>
                  </a:prstClr>
                </a:solidFill>
              </a:rPr>
              <a:pPr/>
              <a:t>3</a:t>
            </a:fld>
            <a:endParaRPr lang="ar-SA">
              <a:solidFill>
                <a:prstClr val="black">
                  <a:tint val="75000"/>
                </a:prstClr>
              </a:solidFill>
            </a:endParaRPr>
          </a:p>
        </p:txBody>
      </p:sp>
    </p:spTree>
    <p:extLst>
      <p:ext uri="{BB962C8B-B14F-4D97-AF65-F5344CB8AC3E}">
        <p14:creationId xmlns="" xmlns:p14="http://schemas.microsoft.com/office/powerpoint/2010/main" val="786870947"/>
      </p:ext>
    </p:extLst>
  </p:cSld>
  <p:clrMapOvr>
    <a:masterClrMapping/>
  </p:clrMapOvr>
  <p:transition>
    <p:pull dir="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Motors</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30</a:t>
            </a:fld>
            <a:endParaRPr lang="en-US" dirty="0"/>
          </a:p>
        </p:txBody>
      </p:sp>
      <p:pic>
        <p:nvPicPr>
          <p:cNvPr id="7" name="Picture 6"/>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839416" y="476672"/>
            <a:ext cx="10991461" cy="5097290"/>
          </a:xfrm>
          <a:prstGeom prst="rect">
            <a:avLst/>
          </a:prstGeom>
        </p:spPr>
      </p:pic>
    </p:spTree>
    <p:extLst>
      <p:ext uri="{BB962C8B-B14F-4D97-AF65-F5344CB8AC3E}">
        <p14:creationId xmlns="" xmlns:p14="http://schemas.microsoft.com/office/powerpoint/2010/main" val="3940137133"/>
      </p:ext>
    </p:extLst>
  </p:cSld>
  <p:clrMapOvr>
    <a:masterClrMapping/>
  </p:clrMapOvr>
  <p:transition>
    <p:pull dir="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Motors</a:t>
            </a:r>
            <a:endParaRPr lang="en-US"/>
          </a:p>
        </p:txBody>
      </p:sp>
      <p:pic>
        <p:nvPicPr>
          <p:cNvPr id="5" name="Pictur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639616" y="1916832"/>
            <a:ext cx="6765906" cy="3856566"/>
          </a:xfrm>
          <a:prstGeom prst="rect">
            <a:avLst/>
          </a:prstGeom>
        </p:spPr>
      </p:pic>
      <p:sp>
        <p:nvSpPr>
          <p:cNvPr id="6" name="TextBox 5"/>
          <p:cNvSpPr txBox="1"/>
          <p:nvPr/>
        </p:nvSpPr>
        <p:spPr>
          <a:xfrm>
            <a:off x="2943343" y="502883"/>
            <a:ext cx="5667257" cy="830997"/>
          </a:xfrm>
          <a:prstGeom prst="rect">
            <a:avLst/>
          </a:prstGeom>
          <a:noFill/>
        </p:spPr>
        <p:txBody>
          <a:bodyPr wrap="none" rtlCol="0">
            <a:spAutoFit/>
          </a:bodyPr>
          <a:lstStyle/>
          <a:p>
            <a:pPr algn="ctr"/>
            <a:r>
              <a:rPr lang="en-US" sz="4800" b="1" dirty="0">
                <a:solidFill>
                  <a:srgbClr val="C00000"/>
                </a:solidFill>
                <a:effectLst>
                  <a:outerShdw blurRad="38100" dist="38100" dir="2700000" algn="tl">
                    <a:srgbClr val="000000">
                      <a:alpha val="43137"/>
                    </a:srgbClr>
                  </a:outerShdw>
                </a:effectLst>
              </a:rPr>
              <a:t>H-Bridge using relays </a:t>
            </a:r>
          </a:p>
        </p:txBody>
      </p:sp>
      <p:sp>
        <p:nvSpPr>
          <p:cNvPr id="7" name="Slide Number Placeholder 6"/>
          <p:cNvSpPr>
            <a:spLocks noGrp="1"/>
          </p:cNvSpPr>
          <p:nvPr>
            <p:ph type="sldNum" sz="quarter" idx="12"/>
          </p:nvPr>
        </p:nvSpPr>
        <p:spPr/>
        <p:txBody>
          <a:bodyPr/>
          <a:lstStyle/>
          <a:p>
            <a:fld id="{48F63A3B-78C7-47BE-AE5E-E10140E04643}" type="slidenum">
              <a:rPr lang="en-US" smtClean="0"/>
              <a:pPr/>
              <a:t>31</a:t>
            </a:fld>
            <a:endParaRPr lang="en-US" dirty="0"/>
          </a:p>
        </p:txBody>
      </p:sp>
    </p:spTree>
    <p:extLst>
      <p:ext uri="{BB962C8B-B14F-4D97-AF65-F5344CB8AC3E}">
        <p14:creationId xmlns="" xmlns:p14="http://schemas.microsoft.com/office/powerpoint/2010/main" val="3532473687"/>
      </p:ext>
    </p:extLst>
  </p:cSld>
  <p:clrMapOvr>
    <a:masterClrMapping/>
  </p:clrMapOvr>
  <p:transition>
    <p:pull dir="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Motors</a:t>
            </a:r>
            <a:endParaRPr lang="en-US"/>
          </a:p>
        </p:txBody>
      </p:sp>
      <p:pic>
        <p:nvPicPr>
          <p:cNvPr id="5" name="Pictur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3647728" y="1883372"/>
            <a:ext cx="4666272" cy="3867076"/>
          </a:xfrm>
          <a:prstGeom prst="rect">
            <a:avLst/>
          </a:prstGeom>
        </p:spPr>
      </p:pic>
      <p:sp>
        <p:nvSpPr>
          <p:cNvPr id="6" name="TextBox 5"/>
          <p:cNvSpPr txBox="1"/>
          <p:nvPr/>
        </p:nvSpPr>
        <p:spPr>
          <a:xfrm flipH="1">
            <a:off x="2963652" y="692696"/>
            <a:ext cx="6264696" cy="584775"/>
          </a:xfrm>
          <a:prstGeom prst="rect">
            <a:avLst/>
          </a:prstGeom>
          <a:noFill/>
        </p:spPr>
        <p:txBody>
          <a:bodyPr wrap="square" rtlCol="0">
            <a:spAutoFit/>
          </a:bodyPr>
          <a:lstStyle/>
          <a:p>
            <a:r>
              <a:rPr lang="en-US" sz="3200" b="1" dirty="0">
                <a:solidFill>
                  <a:srgbClr val="C00000"/>
                </a:solidFill>
              </a:rPr>
              <a:t>C</a:t>
            </a:r>
            <a:r>
              <a:rPr lang="en-US" sz="3200" b="1" dirty="0" smtClean="0">
                <a:solidFill>
                  <a:srgbClr val="C00000"/>
                </a:solidFill>
              </a:rPr>
              <a:t>ontrolling DC motor by two relays </a:t>
            </a:r>
            <a:endParaRPr lang="en-US" sz="3200" b="1" dirty="0">
              <a:solidFill>
                <a:srgbClr val="C00000"/>
              </a:solidFill>
            </a:endParaRPr>
          </a:p>
        </p:txBody>
      </p:sp>
      <p:sp>
        <p:nvSpPr>
          <p:cNvPr id="7" name="Slide Number Placeholder 6"/>
          <p:cNvSpPr>
            <a:spLocks noGrp="1"/>
          </p:cNvSpPr>
          <p:nvPr>
            <p:ph type="sldNum" sz="quarter" idx="12"/>
          </p:nvPr>
        </p:nvSpPr>
        <p:spPr/>
        <p:txBody>
          <a:bodyPr/>
          <a:lstStyle/>
          <a:p>
            <a:fld id="{48F63A3B-78C7-47BE-AE5E-E10140E04643}" type="slidenum">
              <a:rPr lang="en-US" smtClean="0"/>
              <a:pPr/>
              <a:t>32</a:t>
            </a:fld>
            <a:endParaRPr lang="en-US" dirty="0"/>
          </a:p>
        </p:txBody>
      </p:sp>
    </p:spTree>
    <p:extLst>
      <p:ext uri="{BB962C8B-B14F-4D97-AF65-F5344CB8AC3E}">
        <p14:creationId xmlns="" xmlns:p14="http://schemas.microsoft.com/office/powerpoint/2010/main" val="81663313"/>
      </p:ext>
    </p:extLst>
  </p:cSld>
  <p:clrMapOvr>
    <a:masterClrMapping/>
  </p:clrMapOvr>
  <p:transition>
    <p:pull dir="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Motors</a:t>
            </a:r>
            <a:endParaRPr lang="en-US"/>
          </a:p>
        </p:txBody>
      </p:sp>
      <p:sp>
        <p:nvSpPr>
          <p:cNvPr id="5" name="TextBox 4"/>
          <p:cNvSpPr txBox="1"/>
          <p:nvPr/>
        </p:nvSpPr>
        <p:spPr>
          <a:xfrm>
            <a:off x="3359697" y="1124745"/>
            <a:ext cx="4986303" cy="1323439"/>
          </a:xfrm>
          <a:prstGeom prst="rect">
            <a:avLst/>
          </a:prstGeom>
          <a:noFill/>
        </p:spPr>
        <p:txBody>
          <a:bodyPr wrap="square" rtlCol="0">
            <a:spAutoFit/>
          </a:bodyPr>
          <a:lstStyle/>
          <a:p>
            <a:pPr algn="ctr"/>
            <a:r>
              <a:rPr lang="en-US" sz="8000" b="1" dirty="0">
                <a:solidFill>
                  <a:srgbClr val="C00000"/>
                </a:solidFill>
                <a:effectLst>
                  <a:outerShdw blurRad="38100" dist="38100" dir="2700000" algn="tl">
                    <a:srgbClr val="000000">
                      <a:alpha val="43137"/>
                    </a:srgbClr>
                  </a:outerShdw>
                </a:effectLst>
              </a:rPr>
              <a:t>H-bridge IC</a:t>
            </a:r>
          </a:p>
        </p:txBody>
      </p:sp>
      <p:pic>
        <p:nvPicPr>
          <p:cNvPr id="6" name="Picture 5" descr="SN754410-Quad-Half-H-Bridge-1A-Motor-Driver-IC-600x600.jpg"/>
          <p:cNvPicPr>
            <a:picLocks noChangeAspect="1"/>
          </p:cNvPicPr>
          <p:nvPr/>
        </p:nvPicPr>
        <p:blipFill>
          <a:blip r:embed="rId3" cstate="print"/>
          <a:stretch>
            <a:fillRect/>
          </a:stretch>
        </p:blipFill>
        <p:spPr>
          <a:xfrm>
            <a:off x="3359697" y="2564904"/>
            <a:ext cx="5304272" cy="3429000"/>
          </a:xfrm>
          <a:prstGeom prst="rect">
            <a:avLst/>
          </a:prstGeom>
        </p:spPr>
      </p:pic>
      <p:sp>
        <p:nvSpPr>
          <p:cNvPr id="7" name="Slide Number Placeholder 6"/>
          <p:cNvSpPr>
            <a:spLocks noGrp="1"/>
          </p:cNvSpPr>
          <p:nvPr>
            <p:ph type="sldNum" sz="quarter" idx="12"/>
          </p:nvPr>
        </p:nvSpPr>
        <p:spPr/>
        <p:txBody>
          <a:bodyPr/>
          <a:lstStyle/>
          <a:p>
            <a:fld id="{48F63A3B-78C7-47BE-AE5E-E10140E04643}" type="slidenum">
              <a:rPr lang="en-US" smtClean="0"/>
              <a:pPr/>
              <a:t>33</a:t>
            </a:fld>
            <a:endParaRPr lang="en-US" dirty="0"/>
          </a:p>
        </p:txBody>
      </p:sp>
    </p:spTree>
    <p:extLst>
      <p:ext uri="{BB962C8B-B14F-4D97-AF65-F5344CB8AC3E}">
        <p14:creationId xmlns="" xmlns:p14="http://schemas.microsoft.com/office/powerpoint/2010/main" val="316471435"/>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Motors</a:t>
            </a:r>
            <a:endParaRPr lang="en-US"/>
          </a:p>
        </p:txBody>
      </p:sp>
      <p:sp>
        <p:nvSpPr>
          <p:cNvPr id="6" name="TextBox 5"/>
          <p:cNvSpPr txBox="1"/>
          <p:nvPr/>
        </p:nvSpPr>
        <p:spPr>
          <a:xfrm>
            <a:off x="3359696" y="5013176"/>
            <a:ext cx="4929222" cy="1077218"/>
          </a:xfrm>
          <a:prstGeom prst="rect">
            <a:avLst/>
          </a:prstGeom>
          <a:noFill/>
        </p:spPr>
        <p:txBody>
          <a:bodyPr wrap="square" rtlCol="0">
            <a:spAutoFit/>
          </a:bodyPr>
          <a:lstStyle/>
          <a:p>
            <a:pPr algn="ctr"/>
            <a:r>
              <a:rPr lang="en-US" sz="3200" dirty="0"/>
              <a:t>H-Bridge IC Connection Diagram</a:t>
            </a:r>
          </a:p>
        </p:txBody>
      </p:sp>
      <p:pic>
        <p:nvPicPr>
          <p:cNvPr id="7" name="Picture 6"/>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567352" y="143002"/>
            <a:ext cx="9065151" cy="4870174"/>
          </a:xfrm>
          <a:prstGeom prst="rect">
            <a:avLst/>
          </a:prstGeom>
        </p:spPr>
      </p:pic>
      <p:sp>
        <p:nvSpPr>
          <p:cNvPr id="5" name="Slide Number Placeholder 4"/>
          <p:cNvSpPr>
            <a:spLocks noGrp="1"/>
          </p:cNvSpPr>
          <p:nvPr>
            <p:ph type="sldNum" sz="quarter" idx="12"/>
          </p:nvPr>
        </p:nvSpPr>
        <p:spPr/>
        <p:txBody>
          <a:bodyPr/>
          <a:lstStyle/>
          <a:p>
            <a:fld id="{48F63A3B-78C7-47BE-AE5E-E10140E04643}" type="slidenum">
              <a:rPr lang="en-US" smtClean="0"/>
              <a:pPr/>
              <a:t>34</a:t>
            </a:fld>
            <a:endParaRPr lang="en-US" dirty="0"/>
          </a:p>
        </p:txBody>
      </p:sp>
    </p:spTree>
    <p:extLst>
      <p:ext uri="{BB962C8B-B14F-4D97-AF65-F5344CB8AC3E}">
        <p14:creationId xmlns="" xmlns:p14="http://schemas.microsoft.com/office/powerpoint/2010/main" val="3037415545"/>
      </p:ext>
    </p:extLst>
  </p:cSld>
  <p:clrMapOvr>
    <a:masterClrMapping/>
  </p:clrMapOvr>
  <p:transition>
    <p:pull dir="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Motors</a:t>
            </a:r>
            <a:endParaRPr lang="en-US" dirty="0"/>
          </a:p>
        </p:txBody>
      </p:sp>
      <p:sp>
        <p:nvSpPr>
          <p:cNvPr id="5" name="TextBox 4"/>
          <p:cNvSpPr txBox="1"/>
          <p:nvPr/>
        </p:nvSpPr>
        <p:spPr>
          <a:xfrm>
            <a:off x="2495600" y="2780928"/>
            <a:ext cx="6701287" cy="1107996"/>
          </a:xfrm>
          <a:prstGeom prst="rect">
            <a:avLst/>
          </a:prstGeom>
          <a:noFill/>
        </p:spPr>
        <p:txBody>
          <a:bodyPr wrap="square" rtlCol="0">
            <a:spAutoFit/>
          </a:bodyPr>
          <a:lstStyle/>
          <a:p>
            <a:pPr algn="ctr"/>
            <a:r>
              <a:rPr lang="en-US" sz="6600" b="1" dirty="0" smtClean="0">
                <a:solidFill>
                  <a:srgbClr val="C00000"/>
                </a:solidFill>
                <a:effectLst>
                  <a:outerShdw blurRad="38100" dist="38100" dir="2700000" algn="tl">
                    <a:srgbClr val="000000">
                      <a:alpha val="43137"/>
                    </a:srgbClr>
                  </a:outerShdw>
                </a:effectLst>
              </a:rPr>
              <a:t>H-bridge Module</a:t>
            </a:r>
            <a:endParaRPr lang="en-US" sz="6600" b="1" dirty="0">
              <a:solidFill>
                <a:srgbClr val="C00000"/>
              </a:solidFill>
              <a:effectLst>
                <a:outerShdw blurRad="38100" dist="38100" dir="2700000" algn="tl">
                  <a:srgbClr val="000000">
                    <a:alpha val="43137"/>
                  </a:srgbClr>
                </a:outerShdw>
              </a:effectLst>
            </a:endParaRPr>
          </a:p>
        </p:txBody>
      </p:sp>
      <p:sp>
        <p:nvSpPr>
          <p:cNvPr id="6" name="Slide Number Placeholder 5"/>
          <p:cNvSpPr>
            <a:spLocks noGrp="1"/>
          </p:cNvSpPr>
          <p:nvPr>
            <p:ph type="sldNum" sz="quarter" idx="12"/>
          </p:nvPr>
        </p:nvSpPr>
        <p:spPr/>
        <p:txBody>
          <a:bodyPr/>
          <a:lstStyle/>
          <a:p>
            <a:fld id="{48F63A3B-78C7-47BE-AE5E-E10140E04643}" type="slidenum">
              <a:rPr lang="en-US" smtClean="0"/>
              <a:pPr/>
              <a:t>35</a:t>
            </a:fld>
            <a:endParaRPr lang="en-US" dirty="0"/>
          </a:p>
        </p:txBody>
      </p:sp>
    </p:spTree>
    <p:extLst>
      <p:ext uri="{BB962C8B-B14F-4D97-AF65-F5344CB8AC3E}">
        <p14:creationId xmlns="" xmlns:p14="http://schemas.microsoft.com/office/powerpoint/2010/main" val="2804801558"/>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Motors</a:t>
            </a:r>
            <a:endParaRPr lang="en-US"/>
          </a:p>
        </p:txBody>
      </p:sp>
      <p:pic>
        <p:nvPicPr>
          <p:cNvPr id="7" name="Picture 6" descr="L298StepperController__79861.1342485907.1280.1280.jpg"/>
          <p:cNvPicPr>
            <a:picLocks noChangeAspect="1"/>
          </p:cNvPicPr>
          <p:nvPr/>
        </p:nvPicPr>
        <p:blipFill>
          <a:blip r:embed="rId3" cstate="print"/>
          <a:stretch>
            <a:fillRect/>
          </a:stretch>
        </p:blipFill>
        <p:spPr>
          <a:xfrm>
            <a:off x="3387664" y="188640"/>
            <a:ext cx="5531635" cy="4381658"/>
          </a:xfrm>
          <a:prstGeom prst="rect">
            <a:avLst/>
          </a:prstGeom>
        </p:spPr>
      </p:pic>
      <p:sp>
        <p:nvSpPr>
          <p:cNvPr id="8" name="TextBox 7"/>
          <p:cNvSpPr txBox="1"/>
          <p:nvPr/>
        </p:nvSpPr>
        <p:spPr>
          <a:xfrm>
            <a:off x="3167042" y="4786323"/>
            <a:ext cx="6215106" cy="1323439"/>
          </a:xfrm>
          <a:prstGeom prst="rect">
            <a:avLst/>
          </a:prstGeom>
          <a:noFill/>
        </p:spPr>
        <p:txBody>
          <a:bodyPr wrap="square" rtlCol="0">
            <a:spAutoFit/>
          </a:bodyPr>
          <a:lstStyle/>
          <a:p>
            <a:pPr algn="ctr"/>
            <a:r>
              <a:rPr lang="en-US" sz="2000" dirty="0"/>
              <a:t>An </a:t>
            </a:r>
            <a:r>
              <a:rPr lang="en-US" sz="2000" i="1" dirty="0"/>
              <a:t>H bridge</a:t>
            </a:r>
            <a:r>
              <a:rPr lang="en-US" sz="2000" dirty="0"/>
              <a:t> is an electronic circuit that enables a voltage to be applied across a load in either direction. These circuits are often used in robotics and other applications to allow DC motors to run forward and backward.</a:t>
            </a:r>
          </a:p>
        </p:txBody>
      </p:sp>
      <p:sp>
        <p:nvSpPr>
          <p:cNvPr id="2" name="Slide Number Placeholder 1"/>
          <p:cNvSpPr>
            <a:spLocks noGrp="1"/>
          </p:cNvSpPr>
          <p:nvPr>
            <p:ph type="sldNum" sz="quarter" idx="12"/>
          </p:nvPr>
        </p:nvSpPr>
        <p:spPr/>
        <p:txBody>
          <a:bodyPr/>
          <a:lstStyle/>
          <a:p>
            <a:fld id="{48F63A3B-78C7-47BE-AE5E-E10140E04643}" type="slidenum">
              <a:rPr lang="en-US" smtClean="0"/>
              <a:pPr/>
              <a:t>36</a:t>
            </a:fld>
            <a:endParaRPr lang="en-US" dirty="0"/>
          </a:p>
        </p:txBody>
      </p:sp>
    </p:spTree>
    <p:extLst>
      <p:ext uri="{BB962C8B-B14F-4D97-AF65-F5344CB8AC3E}">
        <p14:creationId xmlns="" xmlns:p14="http://schemas.microsoft.com/office/powerpoint/2010/main" val="2522738650"/>
      </p:ext>
    </p:extLst>
  </p:cSld>
  <p:clrMapOvr>
    <a:masterClrMapping/>
  </p:clrMapOvr>
  <p:transition>
    <p:pull dir="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Motors</a:t>
            </a:r>
            <a:endParaRPr lang="en-US"/>
          </a:p>
        </p:txBody>
      </p:sp>
      <p:sp>
        <p:nvSpPr>
          <p:cNvPr id="6" name="TextBox 5"/>
          <p:cNvSpPr txBox="1"/>
          <p:nvPr/>
        </p:nvSpPr>
        <p:spPr>
          <a:xfrm>
            <a:off x="3524232" y="5000637"/>
            <a:ext cx="5000660" cy="584775"/>
          </a:xfrm>
          <a:prstGeom prst="rect">
            <a:avLst/>
          </a:prstGeom>
          <a:noFill/>
        </p:spPr>
        <p:txBody>
          <a:bodyPr wrap="square" rtlCol="0">
            <a:spAutoFit/>
          </a:bodyPr>
          <a:lstStyle/>
          <a:p>
            <a:pPr algn="ctr"/>
            <a:r>
              <a:rPr lang="en-US" sz="3200" dirty="0"/>
              <a:t>H-Bridge PINS Diagram</a:t>
            </a:r>
          </a:p>
        </p:txBody>
      </p:sp>
      <p:pic>
        <p:nvPicPr>
          <p:cNvPr id="7" name="Picture 6"/>
          <p:cNvPicPr>
            <a:picLocks noChangeAspect="1"/>
          </p:cNvPicPr>
          <p:nvPr/>
        </p:nvPicPr>
        <p:blipFill rotWithShape="1">
          <a:blip r:embed="rId3">
            <a:extLst>
              <a:ext uri="{28A0092B-C50C-407E-A947-70E740481C1C}">
                <a14:useLocalDpi xmlns="" xmlns:a14="http://schemas.microsoft.com/office/drawing/2010/main" val="0"/>
              </a:ext>
            </a:extLst>
          </a:blip>
          <a:srcRect l="2715"/>
          <a:stretch/>
        </p:blipFill>
        <p:spPr>
          <a:xfrm>
            <a:off x="1499867" y="352783"/>
            <a:ext cx="4597052" cy="4205264"/>
          </a:xfrm>
          <a:prstGeom prst="rect">
            <a:avLst/>
          </a:prstGeom>
        </p:spPr>
      </p:pic>
      <p:pic>
        <p:nvPicPr>
          <p:cNvPr id="5" name="Picture 4" descr="L298N-Dual-H-Bridge-Stepper-Motor-Driver-Module-pins.jpg"/>
          <p:cNvPicPr>
            <a:picLocks noChangeAspect="1"/>
          </p:cNvPicPr>
          <p:nvPr/>
        </p:nvPicPr>
        <p:blipFill rotWithShape="1">
          <a:blip r:embed="rId4" cstate="print"/>
          <a:srcRect r="3464"/>
          <a:stretch/>
        </p:blipFill>
        <p:spPr>
          <a:xfrm>
            <a:off x="6261029" y="1052736"/>
            <a:ext cx="4527726" cy="2805359"/>
          </a:xfrm>
          <a:prstGeom prst="rect">
            <a:avLst/>
          </a:prstGeom>
        </p:spPr>
      </p:pic>
      <p:sp>
        <p:nvSpPr>
          <p:cNvPr id="8" name="Slide Number Placeholder 7"/>
          <p:cNvSpPr>
            <a:spLocks noGrp="1"/>
          </p:cNvSpPr>
          <p:nvPr>
            <p:ph type="sldNum" sz="quarter" idx="12"/>
          </p:nvPr>
        </p:nvSpPr>
        <p:spPr/>
        <p:txBody>
          <a:bodyPr/>
          <a:lstStyle/>
          <a:p>
            <a:fld id="{48F63A3B-78C7-47BE-AE5E-E10140E04643}" type="slidenum">
              <a:rPr lang="en-US" smtClean="0"/>
              <a:pPr/>
              <a:t>37</a:t>
            </a:fld>
            <a:endParaRPr lang="en-US" dirty="0"/>
          </a:p>
        </p:txBody>
      </p:sp>
    </p:spTree>
    <p:extLst>
      <p:ext uri="{BB962C8B-B14F-4D97-AF65-F5344CB8AC3E}">
        <p14:creationId xmlns="" xmlns:p14="http://schemas.microsoft.com/office/powerpoint/2010/main" val="4076799043"/>
      </p:ext>
    </p:extLst>
  </p:cSld>
  <p:clrMapOvr>
    <a:masterClrMapping/>
  </p:clrMapOvr>
  <p:transition>
    <p:pull dir="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51384" y="1052736"/>
            <a:ext cx="10515600" cy="2852737"/>
          </a:xfrm>
        </p:spPr>
        <p:txBody>
          <a:bodyPr/>
          <a:lstStyle/>
          <a:p>
            <a:pPr algn="ctr"/>
            <a:r>
              <a:rPr lang="en-US" b="1" dirty="0" smtClean="0">
                <a:solidFill>
                  <a:srgbClr val="C00000"/>
                </a:solidFill>
                <a:effectLst>
                  <a:outerShdw blurRad="38100" dist="38100" dir="2700000" algn="tl">
                    <a:srgbClr val="000000">
                      <a:alpha val="43137"/>
                    </a:srgbClr>
                  </a:outerShdw>
                </a:effectLst>
              </a:rPr>
              <a:t>H-bridge Connection</a:t>
            </a:r>
            <a:endParaRPr lang="en-US" b="1" dirty="0">
              <a:solidFill>
                <a:srgbClr val="C00000"/>
              </a:solidFill>
              <a:effectLst>
                <a:outerShdw blurRad="38100" dist="38100" dir="2700000" algn="tl">
                  <a:srgbClr val="000000">
                    <a:alpha val="43137"/>
                  </a:srgbClr>
                </a:outerShdw>
              </a:effectLst>
            </a:endParaRPr>
          </a:p>
        </p:txBody>
      </p:sp>
      <p:sp>
        <p:nvSpPr>
          <p:cNvPr id="3" name="Footer Placeholder 2"/>
          <p:cNvSpPr>
            <a:spLocks noGrp="1"/>
          </p:cNvSpPr>
          <p:nvPr>
            <p:ph type="ftr" sz="quarter" idx="11"/>
          </p:nvPr>
        </p:nvSpPr>
        <p:spPr/>
        <p:txBody>
          <a:bodyPr/>
          <a:lstStyle/>
          <a:p>
            <a:r>
              <a:rPr lang="en-US" smtClean="0"/>
              <a:t>Motors</a:t>
            </a:r>
            <a:endParaRPr lang="en-US"/>
          </a:p>
        </p:txBody>
      </p:sp>
      <p:sp>
        <p:nvSpPr>
          <p:cNvPr id="6" name="Slide Number Placeholder 5"/>
          <p:cNvSpPr>
            <a:spLocks noGrp="1"/>
          </p:cNvSpPr>
          <p:nvPr>
            <p:ph type="sldNum" sz="quarter" idx="12"/>
          </p:nvPr>
        </p:nvSpPr>
        <p:spPr/>
        <p:txBody>
          <a:bodyPr/>
          <a:lstStyle/>
          <a:p>
            <a:fld id="{87409EB7-D3EA-4DBE-B4AB-12D219049A0A}" type="slidenum">
              <a:rPr lang="ar-SA" smtClean="0">
                <a:solidFill>
                  <a:prstClr val="black">
                    <a:tint val="75000"/>
                  </a:prstClr>
                </a:solidFill>
              </a:rPr>
              <a:pPr/>
              <a:t>38</a:t>
            </a:fld>
            <a:endParaRPr lang="ar-SA">
              <a:solidFill>
                <a:prstClr val="black">
                  <a:tint val="75000"/>
                </a:prstClr>
              </a:solidFill>
            </a:endParaRPr>
          </a:p>
        </p:txBody>
      </p:sp>
    </p:spTree>
    <p:extLst>
      <p:ext uri="{BB962C8B-B14F-4D97-AF65-F5344CB8AC3E}">
        <p14:creationId xmlns="" xmlns:p14="http://schemas.microsoft.com/office/powerpoint/2010/main" val="3610557954"/>
      </p:ext>
    </p:extLst>
  </p:cSld>
  <p:clrMapOvr>
    <a:masterClrMapping/>
  </p:clrMapOvr>
  <p:transition>
    <p:pull dir="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Motors</a:t>
            </a:r>
            <a:endParaRPr lang="en-US"/>
          </a:p>
        </p:txBody>
      </p:sp>
      <p:sp>
        <p:nvSpPr>
          <p:cNvPr id="7" name="TextBox 6"/>
          <p:cNvSpPr txBox="1"/>
          <p:nvPr/>
        </p:nvSpPr>
        <p:spPr>
          <a:xfrm>
            <a:off x="3215681" y="5517233"/>
            <a:ext cx="5504199" cy="584775"/>
          </a:xfrm>
          <a:prstGeom prst="rect">
            <a:avLst/>
          </a:prstGeom>
          <a:noFill/>
        </p:spPr>
        <p:txBody>
          <a:bodyPr wrap="none" rtlCol="1">
            <a:spAutoFit/>
          </a:bodyPr>
          <a:lstStyle/>
          <a:p>
            <a:r>
              <a:rPr lang="en-US" sz="3200" dirty="0"/>
              <a:t>H-bridge + Arduino + DC motors</a:t>
            </a:r>
            <a:endParaRPr lang="ar-SA" sz="3200" dirty="0"/>
          </a:p>
        </p:txBody>
      </p:sp>
      <p:pic>
        <p:nvPicPr>
          <p:cNvPr id="8" name="Picture 7"/>
          <p:cNvPicPr>
            <a:picLocks noChangeAspect="1"/>
          </p:cNvPicPr>
          <p:nvPr/>
        </p:nvPicPr>
        <p:blipFill rotWithShape="1">
          <a:blip r:embed="rId3">
            <a:extLst>
              <a:ext uri="{28A0092B-C50C-407E-A947-70E740481C1C}">
                <a14:useLocalDpi xmlns="" xmlns:a14="http://schemas.microsoft.com/office/drawing/2010/main" val="0"/>
              </a:ext>
            </a:extLst>
          </a:blip>
          <a:srcRect l="4246"/>
          <a:stretch/>
        </p:blipFill>
        <p:spPr>
          <a:xfrm>
            <a:off x="1589933" y="373732"/>
            <a:ext cx="8755693" cy="5143500"/>
          </a:xfrm>
          <a:prstGeom prst="rect">
            <a:avLst/>
          </a:prstGeom>
        </p:spPr>
      </p:pic>
      <p:sp>
        <p:nvSpPr>
          <p:cNvPr id="5" name="Slide Number Placeholder 4"/>
          <p:cNvSpPr>
            <a:spLocks noGrp="1"/>
          </p:cNvSpPr>
          <p:nvPr>
            <p:ph type="sldNum" sz="quarter" idx="12"/>
          </p:nvPr>
        </p:nvSpPr>
        <p:spPr/>
        <p:txBody>
          <a:bodyPr/>
          <a:lstStyle/>
          <a:p>
            <a:fld id="{48F63A3B-78C7-47BE-AE5E-E10140E04643}" type="slidenum">
              <a:rPr lang="en-US" smtClean="0"/>
              <a:pPr/>
              <a:t>39</a:t>
            </a:fld>
            <a:endParaRPr lang="en-US" dirty="0"/>
          </a:p>
        </p:txBody>
      </p:sp>
    </p:spTree>
    <p:extLst>
      <p:ext uri="{BB962C8B-B14F-4D97-AF65-F5344CB8AC3E}">
        <p14:creationId xmlns="" xmlns:p14="http://schemas.microsoft.com/office/powerpoint/2010/main" val="9483374"/>
      </p:ext>
    </p:extLst>
  </p:cSld>
  <p:clrMapOvr>
    <a:masterClrMapping/>
  </p:clrMapOvr>
  <p:transition>
    <p:pull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61070-3667645.jpg"/>
          <p:cNvPicPr>
            <a:picLocks noChangeAspect="1"/>
          </p:cNvPicPr>
          <p:nvPr/>
        </p:nvPicPr>
        <p:blipFill>
          <a:blip r:embed="rId3" cstate="print"/>
          <a:stretch>
            <a:fillRect/>
          </a:stretch>
        </p:blipFill>
        <p:spPr>
          <a:xfrm>
            <a:off x="3095604" y="0"/>
            <a:ext cx="5974799" cy="4357718"/>
          </a:xfrm>
          <a:prstGeom prst="rect">
            <a:avLst/>
          </a:prstGeom>
        </p:spPr>
      </p:pic>
      <p:sp>
        <p:nvSpPr>
          <p:cNvPr id="5" name="TextBox 4"/>
          <p:cNvSpPr txBox="1"/>
          <p:nvPr/>
        </p:nvSpPr>
        <p:spPr>
          <a:xfrm>
            <a:off x="3095604" y="4786323"/>
            <a:ext cx="6000792" cy="1200329"/>
          </a:xfrm>
          <a:prstGeom prst="rect">
            <a:avLst/>
          </a:prstGeom>
          <a:noFill/>
        </p:spPr>
        <p:txBody>
          <a:bodyPr wrap="square" rtlCol="0">
            <a:spAutoFit/>
          </a:bodyPr>
          <a:lstStyle/>
          <a:p>
            <a:pPr algn="ctr"/>
            <a:r>
              <a:rPr lang="en-US" sz="2400" dirty="0"/>
              <a:t>A </a:t>
            </a:r>
            <a:r>
              <a:rPr lang="en-US" sz="2400" b="1" dirty="0"/>
              <a:t>DC motor</a:t>
            </a:r>
            <a:r>
              <a:rPr lang="en-US" sz="2400" dirty="0"/>
              <a:t> is any of a class of electrical machines that converts direct current electrical power into mechanical power.</a:t>
            </a:r>
          </a:p>
        </p:txBody>
      </p:sp>
      <p:sp>
        <p:nvSpPr>
          <p:cNvPr id="8" name="Footer Placeholder 7"/>
          <p:cNvSpPr>
            <a:spLocks noGrp="1"/>
          </p:cNvSpPr>
          <p:nvPr>
            <p:ph type="ftr" sz="quarter" idx="11"/>
          </p:nvPr>
        </p:nvSpPr>
        <p:spPr>
          <a:xfrm>
            <a:off x="4648200" y="6356351"/>
            <a:ext cx="2895600" cy="365125"/>
          </a:xfrm>
          <a:prstGeom prst="rect">
            <a:avLst/>
          </a:prstGeom>
        </p:spPr>
        <p:txBody>
          <a:bodyPr/>
          <a:lstStyle/>
          <a:p>
            <a:r>
              <a:rPr lang="en-US" smtClean="0"/>
              <a:t>Motors</a:t>
            </a:r>
            <a:endParaRPr lang="en-US"/>
          </a:p>
        </p:txBody>
      </p:sp>
      <p:sp>
        <p:nvSpPr>
          <p:cNvPr id="2" name="Slide Number Placeholder 1"/>
          <p:cNvSpPr>
            <a:spLocks noGrp="1"/>
          </p:cNvSpPr>
          <p:nvPr>
            <p:ph type="sldNum" sz="quarter" idx="12"/>
          </p:nvPr>
        </p:nvSpPr>
        <p:spPr/>
        <p:txBody>
          <a:bodyPr/>
          <a:lstStyle/>
          <a:p>
            <a:fld id="{48F63A3B-78C7-47BE-AE5E-E10140E04643}" type="slidenum">
              <a:rPr lang="en-US" smtClean="0"/>
              <a:pPr/>
              <a:t>4</a:t>
            </a:fld>
            <a:endParaRPr lang="en-US" dirty="0"/>
          </a:p>
        </p:txBody>
      </p:sp>
    </p:spTree>
    <p:extLst>
      <p:ext uri="{BB962C8B-B14F-4D97-AF65-F5344CB8AC3E}">
        <p14:creationId xmlns="" xmlns:p14="http://schemas.microsoft.com/office/powerpoint/2010/main" val="1632809048"/>
      </p:ext>
    </p:extLst>
  </p:cSld>
  <p:clrMapOvr>
    <a:masterClrMapping/>
  </p:clrMapOvr>
  <p:transition>
    <p:pull dir="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3215680" y="3068960"/>
            <a:ext cx="5472608" cy="1107996"/>
          </a:xfrm>
          <a:prstGeom prst="rect">
            <a:avLst/>
          </a:prstGeom>
          <a:noFill/>
        </p:spPr>
        <p:txBody>
          <a:bodyPr wrap="square" rtlCol="0">
            <a:spAutoFit/>
          </a:bodyPr>
          <a:lstStyle/>
          <a:p>
            <a:pPr algn="ctr"/>
            <a:r>
              <a:rPr lang="en-US" sz="6600" b="1" dirty="0" smtClean="0">
                <a:solidFill>
                  <a:srgbClr val="C00000"/>
                </a:solidFill>
                <a:effectLst>
                  <a:outerShdw blurRad="38100" dist="38100" dir="2700000" algn="tl">
                    <a:srgbClr val="000000">
                      <a:alpha val="43137"/>
                    </a:srgbClr>
                  </a:outerShdw>
                </a:effectLst>
              </a:rPr>
              <a:t>H-bridge Code </a:t>
            </a:r>
            <a:endParaRPr lang="en-US" sz="6600" b="1" dirty="0">
              <a:solidFill>
                <a:srgbClr val="C00000"/>
              </a:solidFill>
              <a:effectLst>
                <a:outerShdw blurRad="38100" dist="38100" dir="2700000" algn="tl">
                  <a:srgbClr val="000000">
                    <a:alpha val="43137"/>
                  </a:srgbClr>
                </a:outerShdw>
              </a:effectLst>
            </a:endParaRPr>
          </a:p>
        </p:txBody>
      </p:sp>
      <p:sp>
        <p:nvSpPr>
          <p:cNvPr id="3" name="Footer Placeholder 2"/>
          <p:cNvSpPr>
            <a:spLocks noGrp="1"/>
          </p:cNvSpPr>
          <p:nvPr>
            <p:ph type="ftr" sz="quarter" idx="11"/>
          </p:nvPr>
        </p:nvSpPr>
        <p:spPr/>
        <p:txBody>
          <a:bodyPr/>
          <a:lstStyle/>
          <a:p>
            <a:r>
              <a:rPr lang="en-US" smtClean="0"/>
              <a:t>Motors</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40</a:t>
            </a:fld>
            <a:endParaRPr lang="en-US" dirty="0"/>
          </a:p>
        </p:txBody>
      </p:sp>
    </p:spTree>
    <p:extLst>
      <p:ext uri="{BB962C8B-B14F-4D97-AF65-F5344CB8AC3E}">
        <p14:creationId xmlns="" xmlns:p14="http://schemas.microsoft.com/office/powerpoint/2010/main" val="1493315561"/>
      </p:ext>
    </p:extLst>
  </p:cSld>
  <p:clrMapOvr>
    <a:masterClrMapping/>
  </p:clrMapOvr>
  <p:transition>
    <p:pull dir="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Motors</a:t>
            </a:r>
            <a:endParaRPr lang="en-US" dirty="0"/>
          </a:p>
        </p:txBody>
      </p:sp>
      <p:sp>
        <p:nvSpPr>
          <p:cNvPr id="3" name="Slide Number Placeholder 2"/>
          <p:cNvSpPr>
            <a:spLocks noGrp="1"/>
          </p:cNvSpPr>
          <p:nvPr>
            <p:ph type="sldNum" sz="quarter" idx="12"/>
          </p:nvPr>
        </p:nvSpPr>
        <p:spPr/>
        <p:txBody>
          <a:bodyPr/>
          <a:lstStyle/>
          <a:p>
            <a:fld id="{48F63A3B-78C7-47BE-AE5E-E10140E04643}" type="slidenum">
              <a:rPr lang="en-US" smtClean="0"/>
              <a:pPr/>
              <a:t>41</a:t>
            </a:fld>
            <a:endParaRPr lang="en-US" dirty="0"/>
          </a:p>
        </p:txBody>
      </p:sp>
      <p:sp>
        <p:nvSpPr>
          <p:cNvPr id="4" name="TextBox 3"/>
          <p:cNvSpPr txBox="1"/>
          <p:nvPr/>
        </p:nvSpPr>
        <p:spPr>
          <a:xfrm>
            <a:off x="1847528" y="1700808"/>
            <a:ext cx="9361040" cy="3170099"/>
          </a:xfrm>
          <a:prstGeom prst="rect">
            <a:avLst/>
          </a:prstGeom>
          <a:noFill/>
        </p:spPr>
        <p:txBody>
          <a:bodyPr wrap="square" rtlCol="1">
            <a:spAutoFit/>
          </a:bodyPr>
          <a:lstStyle/>
          <a:p>
            <a:r>
              <a:rPr lang="en-US" sz="4000" dirty="0" smtClean="0"/>
              <a:t>Using H-bridge write a code that makes the DC motor connected to H-bridge move clockwise direction for 2 seconds then reverse its direction (move anti-clock wise) for 2 seconds </a:t>
            </a:r>
            <a:endParaRPr lang="en-US" sz="4000" dirty="0"/>
          </a:p>
        </p:txBody>
      </p:sp>
    </p:spTree>
    <p:extLst>
      <p:ext uri="{BB962C8B-B14F-4D97-AF65-F5344CB8AC3E}">
        <p14:creationId xmlns="" xmlns:p14="http://schemas.microsoft.com/office/powerpoint/2010/main" val="361788670"/>
      </p:ext>
    </p:extLst>
  </p:cSld>
  <p:clrMapOvr>
    <a:masterClrMapping/>
  </p:clrMapOvr>
  <p:transition>
    <p:pull dir="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Motors</a:t>
            </a:r>
            <a:endParaRPr lang="en-US"/>
          </a:p>
        </p:txBody>
      </p:sp>
      <p:sp>
        <p:nvSpPr>
          <p:cNvPr id="5" name="TextBox 4"/>
          <p:cNvSpPr txBox="1"/>
          <p:nvPr/>
        </p:nvSpPr>
        <p:spPr>
          <a:xfrm>
            <a:off x="1683082" y="232570"/>
            <a:ext cx="1375185" cy="923330"/>
          </a:xfrm>
          <a:prstGeom prst="rect">
            <a:avLst/>
          </a:prstGeom>
          <a:noFill/>
        </p:spPr>
        <p:txBody>
          <a:bodyPr wrap="none" rtlCol="0">
            <a:spAutoFit/>
          </a:bodyPr>
          <a:lstStyle/>
          <a:p>
            <a:r>
              <a:rPr lang="en-US" dirty="0" err="1"/>
              <a:t>int</a:t>
            </a:r>
            <a:r>
              <a:rPr lang="en-US" dirty="0"/>
              <a:t> </a:t>
            </a:r>
            <a:r>
              <a:rPr lang="en-US" dirty="0" err="1"/>
              <a:t>enA</a:t>
            </a:r>
            <a:r>
              <a:rPr lang="en-US" dirty="0"/>
              <a:t> = 10;</a:t>
            </a:r>
            <a:endParaRPr lang="ar-EG" dirty="0"/>
          </a:p>
          <a:p>
            <a:r>
              <a:rPr lang="en-US" dirty="0"/>
              <a:t> </a:t>
            </a:r>
            <a:r>
              <a:rPr lang="en-US" dirty="0" err="1"/>
              <a:t>int</a:t>
            </a:r>
            <a:r>
              <a:rPr lang="en-US" dirty="0"/>
              <a:t> in1 = 9;</a:t>
            </a:r>
            <a:endParaRPr lang="ar-EG" dirty="0"/>
          </a:p>
          <a:p>
            <a:r>
              <a:rPr lang="en-US" dirty="0"/>
              <a:t> </a:t>
            </a:r>
            <a:r>
              <a:rPr lang="en-US" dirty="0" err="1"/>
              <a:t>int</a:t>
            </a:r>
            <a:r>
              <a:rPr lang="en-US" dirty="0"/>
              <a:t> in2 = 8; </a:t>
            </a:r>
            <a:endParaRPr lang="ar-EG" dirty="0"/>
          </a:p>
        </p:txBody>
      </p:sp>
      <p:sp>
        <p:nvSpPr>
          <p:cNvPr id="6" name="TextBox 5"/>
          <p:cNvSpPr txBox="1"/>
          <p:nvPr/>
        </p:nvSpPr>
        <p:spPr>
          <a:xfrm>
            <a:off x="1724645" y="1169756"/>
            <a:ext cx="3312368" cy="1200329"/>
          </a:xfrm>
          <a:prstGeom prst="rect">
            <a:avLst/>
          </a:prstGeom>
          <a:noFill/>
        </p:spPr>
        <p:txBody>
          <a:bodyPr wrap="square" rtlCol="0">
            <a:spAutoFit/>
          </a:bodyPr>
          <a:lstStyle/>
          <a:p>
            <a:r>
              <a:rPr lang="en-US" dirty="0"/>
              <a:t>void setup() {</a:t>
            </a:r>
            <a:endParaRPr lang="ar-EG" dirty="0"/>
          </a:p>
          <a:p>
            <a:r>
              <a:rPr lang="en-US" dirty="0"/>
              <a:t>pinMode(</a:t>
            </a:r>
            <a:r>
              <a:rPr lang="en-US" dirty="0" err="1"/>
              <a:t>enA</a:t>
            </a:r>
            <a:r>
              <a:rPr lang="en-US" dirty="0"/>
              <a:t>, OUTPUT); pinMode(in1, OUTPUT); pinMode(in2, OUTPUT</a:t>
            </a:r>
            <a:r>
              <a:rPr lang="en-US" dirty="0" smtClean="0"/>
              <a:t>);} </a:t>
            </a:r>
            <a:endParaRPr lang="en-US" dirty="0"/>
          </a:p>
        </p:txBody>
      </p:sp>
      <p:sp>
        <p:nvSpPr>
          <p:cNvPr id="7" name="TextBox 6"/>
          <p:cNvSpPr txBox="1"/>
          <p:nvPr/>
        </p:nvSpPr>
        <p:spPr>
          <a:xfrm>
            <a:off x="1657333" y="2544625"/>
            <a:ext cx="9696467" cy="2585323"/>
          </a:xfrm>
          <a:prstGeom prst="rect">
            <a:avLst/>
          </a:prstGeom>
          <a:noFill/>
        </p:spPr>
        <p:txBody>
          <a:bodyPr wrap="square" rtlCol="0">
            <a:spAutoFit/>
          </a:bodyPr>
          <a:lstStyle/>
          <a:p>
            <a:r>
              <a:rPr lang="en-US" dirty="0"/>
              <a:t>Void</a:t>
            </a:r>
            <a:r>
              <a:rPr lang="ar-EG" dirty="0"/>
              <a:t> </a:t>
            </a:r>
            <a:r>
              <a:rPr lang="en-US" dirty="0"/>
              <a:t>loop () { // this function will run the motors </a:t>
            </a:r>
            <a:r>
              <a:rPr lang="en-US" dirty="0" smtClean="0"/>
              <a:t>in both </a:t>
            </a:r>
            <a:r>
              <a:rPr lang="en-US" dirty="0"/>
              <a:t>directions at a fixed speed </a:t>
            </a:r>
            <a:endParaRPr lang="en-US" dirty="0" smtClean="0"/>
          </a:p>
          <a:p>
            <a:r>
              <a:rPr lang="en-US" dirty="0" smtClean="0"/>
              <a:t>// </a:t>
            </a:r>
            <a:r>
              <a:rPr lang="en-US" dirty="0"/>
              <a:t>turn on motor A </a:t>
            </a:r>
          </a:p>
          <a:p>
            <a:r>
              <a:rPr lang="en-US" dirty="0" err="1"/>
              <a:t>analogWrite</a:t>
            </a:r>
            <a:r>
              <a:rPr lang="en-US" dirty="0"/>
              <a:t>(</a:t>
            </a:r>
            <a:r>
              <a:rPr lang="en-US" dirty="0" err="1"/>
              <a:t>enA</a:t>
            </a:r>
            <a:r>
              <a:rPr lang="en-US" dirty="0"/>
              <a:t>, 200); </a:t>
            </a:r>
          </a:p>
          <a:p>
            <a:r>
              <a:rPr lang="en-US" dirty="0" err="1"/>
              <a:t>digitalWrite</a:t>
            </a:r>
            <a:r>
              <a:rPr lang="en-US" dirty="0"/>
              <a:t>(in1, HIGH); </a:t>
            </a:r>
          </a:p>
          <a:p>
            <a:r>
              <a:rPr lang="en-US" dirty="0" err="1"/>
              <a:t>digitalWrite</a:t>
            </a:r>
            <a:r>
              <a:rPr lang="en-US" dirty="0"/>
              <a:t>(in2, LOW);</a:t>
            </a:r>
          </a:p>
          <a:p>
            <a:r>
              <a:rPr lang="en-US" dirty="0"/>
              <a:t>delay(2000);</a:t>
            </a:r>
          </a:p>
          <a:p>
            <a:r>
              <a:rPr lang="en-US" dirty="0" err="1"/>
              <a:t>digitalWrite</a:t>
            </a:r>
            <a:r>
              <a:rPr lang="en-US" dirty="0"/>
              <a:t>(in1,LOW); </a:t>
            </a:r>
          </a:p>
          <a:p>
            <a:r>
              <a:rPr lang="en-US" dirty="0" err="1"/>
              <a:t>digitalWrite</a:t>
            </a:r>
            <a:r>
              <a:rPr lang="en-US" dirty="0"/>
              <a:t>(in2,HIGH);</a:t>
            </a:r>
          </a:p>
          <a:p>
            <a:r>
              <a:rPr lang="en-US" dirty="0"/>
              <a:t>}</a:t>
            </a:r>
          </a:p>
        </p:txBody>
      </p:sp>
      <p:sp>
        <p:nvSpPr>
          <p:cNvPr id="8" name="Slide Number Placeholder 7"/>
          <p:cNvSpPr>
            <a:spLocks noGrp="1"/>
          </p:cNvSpPr>
          <p:nvPr>
            <p:ph type="sldNum" sz="quarter" idx="12"/>
          </p:nvPr>
        </p:nvSpPr>
        <p:spPr/>
        <p:txBody>
          <a:bodyPr/>
          <a:lstStyle/>
          <a:p>
            <a:fld id="{48F63A3B-78C7-47BE-AE5E-E10140E04643}" type="slidenum">
              <a:rPr lang="en-US" smtClean="0"/>
              <a:pPr/>
              <a:t>42</a:t>
            </a:fld>
            <a:endParaRPr lang="en-US" dirty="0"/>
          </a:p>
        </p:txBody>
      </p:sp>
    </p:spTree>
    <p:extLst>
      <p:ext uri="{BB962C8B-B14F-4D97-AF65-F5344CB8AC3E}">
        <p14:creationId xmlns="" xmlns:p14="http://schemas.microsoft.com/office/powerpoint/2010/main" val="2688936602"/>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03712" y="548680"/>
            <a:ext cx="4421339" cy="707886"/>
          </a:xfrm>
          <a:prstGeom prst="rect">
            <a:avLst/>
          </a:prstGeom>
          <a:noFill/>
        </p:spPr>
        <p:txBody>
          <a:bodyPr wrap="none" rtlCol="0">
            <a:spAutoFit/>
          </a:bodyPr>
          <a:lstStyle/>
          <a:p>
            <a:pPr algn="ctr"/>
            <a:r>
              <a:rPr lang="en-US" sz="4000" b="1" dirty="0" smtClean="0">
                <a:solidFill>
                  <a:srgbClr val="C00000"/>
                </a:solidFill>
              </a:rPr>
              <a:t>Types of DC motors </a:t>
            </a:r>
            <a:endParaRPr lang="en-US" sz="4000" b="1" dirty="0">
              <a:solidFill>
                <a:srgbClr val="C00000"/>
              </a:solidFill>
            </a:endParaRPr>
          </a:p>
        </p:txBody>
      </p:sp>
      <p:pic>
        <p:nvPicPr>
          <p:cNvPr id="13" name="Picture 12"/>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99720" y="1223481"/>
            <a:ext cx="3503712" cy="3503712"/>
          </a:xfrm>
          <a:prstGeom prst="rect">
            <a:avLst/>
          </a:prstGeom>
        </p:spPr>
      </p:pic>
      <p:pic>
        <p:nvPicPr>
          <p:cNvPr id="14" name="Picture 13"/>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8832304" y="1673510"/>
            <a:ext cx="2731383" cy="2731383"/>
          </a:xfrm>
          <a:prstGeom prst="rect">
            <a:avLst/>
          </a:prstGeom>
        </p:spPr>
      </p:pic>
      <p:sp>
        <p:nvSpPr>
          <p:cNvPr id="15" name="TextBox 14"/>
          <p:cNvSpPr txBox="1"/>
          <p:nvPr/>
        </p:nvSpPr>
        <p:spPr>
          <a:xfrm>
            <a:off x="104455" y="4476379"/>
            <a:ext cx="2922275" cy="523220"/>
          </a:xfrm>
          <a:prstGeom prst="rect">
            <a:avLst/>
          </a:prstGeom>
          <a:noFill/>
        </p:spPr>
        <p:txBody>
          <a:bodyPr wrap="none" rtlCol="0">
            <a:spAutoFit/>
          </a:bodyPr>
          <a:lstStyle/>
          <a:p>
            <a:pPr algn="ctr"/>
            <a:r>
              <a:rPr lang="en-US" sz="2800" b="1" dirty="0" smtClean="0">
                <a:solidFill>
                  <a:srgbClr val="FF0000"/>
                </a:solidFill>
              </a:rPr>
              <a:t>Brushed DC motor</a:t>
            </a:r>
            <a:endParaRPr lang="en-US" sz="2800" b="1" dirty="0">
              <a:solidFill>
                <a:srgbClr val="FF0000"/>
              </a:solidFill>
            </a:endParaRPr>
          </a:p>
        </p:txBody>
      </p:sp>
      <p:pic>
        <p:nvPicPr>
          <p:cNvPr id="16" name="Picture 15"/>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3935760" y="1370890"/>
            <a:ext cx="5073901" cy="3375981"/>
          </a:xfrm>
          <a:prstGeom prst="rect">
            <a:avLst/>
          </a:prstGeom>
        </p:spPr>
      </p:pic>
      <p:sp>
        <p:nvSpPr>
          <p:cNvPr id="17" name="TextBox 16"/>
          <p:cNvSpPr txBox="1"/>
          <p:nvPr/>
        </p:nvSpPr>
        <p:spPr>
          <a:xfrm>
            <a:off x="4655840" y="4485261"/>
            <a:ext cx="3103414" cy="523220"/>
          </a:xfrm>
          <a:prstGeom prst="rect">
            <a:avLst/>
          </a:prstGeom>
          <a:noFill/>
        </p:spPr>
        <p:txBody>
          <a:bodyPr wrap="none" rtlCol="0">
            <a:spAutoFit/>
          </a:bodyPr>
          <a:lstStyle/>
          <a:p>
            <a:r>
              <a:rPr lang="en-US" sz="2800" b="1" dirty="0" smtClean="0">
                <a:solidFill>
                  <a:srgbClr val="FF0000"/>
                </a:solidFill>
              </a:rPr>
              <a:t>Brushless DC motor</a:t>
            </a:r>
            <a:endParaRPr lang="en-US" sz="2800" b="1" dirty="0">
              <a:solidFill>
                <a:srgbClr val="FF0000"/>
              </a:solidFill>
            </a:endParaRPr>
          </a:p>
        </p:txBody>
      </p:sp>
      <p:sp>
        <p:nvSpPr>
          <p:cNvPr id="19" name="Rectangle 18"/>
          <p:cNvSpPr/>
          <p:nvPr/>
        </p:nvSpPr>
        <p:spPr>
          <a:xfrm>
            <a:off x="9607453" y="4485261"/>
            <a:ext cx="1350498" cy="523220"/>
          </a:xfrm>
          <a:prstGeom prst="rect">
            <a:avLst/>
          </a:prstGeom>
        </p:spPr>
        <p:txBody>
          <a:bodyPr wrap="none">
            <a:spAutoFit/>
          </a:bodyPr>
          <a:lstStyle/>
          <a:p>
            <a:pPr lvl="0"/>
            <a:r>
              <a:rPr lang="en-US" sz="2800" b="1" dirty="0">
                <a:solidFill>
                  <a:srgbClr val="FF0000"/>
                </a:solidFill>
              </a:rPr>
              <a:t>Stepper</a:t>
            </a:r>
          </a:p>
        </p:txBody>
      </p:sp>
      <p:sp>
        <p:nvSpPr>
          <p:cNvPr id="6" name="Footer Placeholder 5"/>
          <p:cNvSpPr>
            <a:spLocks noGrp="1"/>
          </p:cNvSpPr>
          <p:nvPr>
            <p:ph type="ftr" sz="quarter" idx="11"/>
          </p:nvPr>
        </p:nvSpPr>
        <p:spPr/>
        <p:txBody>
          <a:bodyPr/>
          <a:lstStyle/>
          <a:p>
            <a:r>
              <a:rPr lang="en-US" smtClean="0"/>
              <a:t>Motors</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5</a:t>
            </a:fld>
            <a:endParaRPr lang="en-US" dirty="0"/>
          </a:p>
        </p:txBody>
      </p:sp>
    </p:spTree>
    <p:extLst>
      <p:ext uri="{BB962C8B-B14F-4D97-AF65-F5344CB8AC3E}">
        <p14:creationId xmlns="" xmlns:p14="http://schemas.microsoft.com/office/powerpoint/2010/main" val="3092217638"/>
      </p:ext>
    </p:extLst>
  </p:cSld>
  <p:clrMapOvr>
    <a:masterClrMapping/>
  </p:clrMapOvr>
  <p:transition>
    <p:pull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arge.png"/>
          <p:cNvPicPr>
            <a:picLocks noChangeAspect="1"/>
          </p:cNvPicPr>
          <p:nvPr/>
        </p:nvPicPr>
        <p:blipFill>
          <a:blip r:embed="rId3" cstate="print"/>
          <a:stretch>
            <a:fillRect/>
          </a:stretch>
        </p:blipFill>
        <p:spPr>
          <a:xfrm>
            <a:off x="2845310" y="692696"/>
            <a:ext cx="5965334" cy="3929090"/>
          </a:xfrm>
          <a:prstGeom prst="rect">
            <a:avLst/>
          </a:prstGeom>
        </p:spPr>
      </p:pic>
      <p:sp>
        <p:nvSpPr>
          <p:cNvPr id="3" name="TextBox 2"/>
          <p:cNvSpPr txBox="1"/>
          <p:nvPr/>
        </p:nvSpPr>
        <p:spPr>
          <a:xfrm>
            <a:off x="2524100" y="4509120"/>
            <a:ext cx="6286544" cy="1631216"/>
          </a:xfrm>
          <a:prstGeom prst="rect">
            <a:avLst/>
          </a:prstGeom>
          <a:noFill/>
        </p:spPr>
        <p:txBody>
          <a:bodyPr wrap="square" rtlCol="0">
            <a:spAutoFit/>
          </a:bodyPr>
          <a:lstStyle/>
          <a:p>
            <a:pPr algn="ctr"/>
            <a:r>
              <a:rPr lang="en-US" sz="2000" dirty="0"/>
              <a:t>A coil of wire with a current running through it generates an electromagnetic field aligned with the center of the coil. The direction and magnitude of the magnetic field produced by the coil can be changed with the direction and magnitude of the current flowing through it</a:t>
            </a:r>
          </a:p>
        </p:txBody>
      </p:sp>
      <p:sp>
        <p:nvSpPr>
          <p:cNvPr id="6" name="Footer Placeholder 5"/>
          <p:cNvSpPr>
            <a:spLocks noGrp="1"/>
          </p:cNvSpPr>
          <p:nvPr>
            <p:ph type="ftr" sz="quarter" idx="11"/>
          </p:nvPr>
        </p:nvSpPr>
        <p:spPr>
          <a:xfrm>
            <a:off x="4648200" y="6356351"/>
            <a:ext cx="2895600" cy="365125"/>
          </a:xfrm>
          <a:prstGeom prst="rect">
            <a:avLst/>
          </a:prstGeom>
        </p:spPr>
        <p:txBody>
          <a:bodyPr/>
          <a:lstStyle/>
          <a:p>
            <a:r>
              <a:rPr lang="en-US" smtClean="0"/>
              <a:t>Motors</a:t>
            </a:r>
            <a:endParaRPr lang="en-US"/>
          </a:p>
        </p:txBody>
      </p:sp>
      <p:sp>
        <p:nvSpPr>
          <p:cNvPr id="7" name="TextBox 6"/>
          <p:cNvSpPr txBox="1"/>
          <p:nvPr/>
        </p:nvSpPr>
        <p:spPr>
          <a:xfrm>
            <a:off x="4295800" y="159563"/>
            <a:ext cx="3312895" cy="584775"/>
          </a:xfrm>
          <a:prstGeom prst="rect">
            <a:avLst/>
          </a:prstGeom>
          <a:noFill/>
        </p:spPr>
        <p:txBody>
          <a:bodyPr wrap="none" rtlCol="0">
            <a:spAutoFit/>
          </a:bodyPr>
          <a:lstStyle/>
          <a:p>
            <a:pPr algn="ctr"/>
            <a:r>
              <a:rPr lang="en-US" sz="3200" b="1" dirty="0" smtClean="0">
                <a:solidFill>
                  <a:srgbClr val="C00000"/>
                </a:solidFill>
              </a:rPr>
              <a:t>Brushed DC motor</a:t>
            </a:r>
            <a:endParaRPr lang="en-US" sz="3200" b="1" dirty="0">
              <a:solidFill>
                <a:srgbClr val="C00000"/>
              </a:solidFill>
            </a:endParaRPr>
          </a:p>
        </p:txBody>
      </p:sp>
      <p:sp>
        <p:nvSpPr>
          <p:cNvPr id="8" name="Slide Number Placeholder 7"/>
          <p:cNvSpPr>
            <a:spLocks noGrp="1"/>
          </p:cNvSpPr>
          <p:nvPr>
            <p:ph type="sldNum" sz="quarter" idx="12"/>
          </p:nvPr>
        </p:nvSpPr>
        <p:spPr/>
        <p:txBody>
          <a:bodyPr/>
          <a:lstStyle/>
          <a:p>
            <a:fld id="{48F63A3B-78C7-47BE-AE5E-E10140E04643}" type="slidenum">
              <a:rPr lang="en-US" smtClean="0"/>
              <a:pPr/>
              <a:t>6</a:t>
            </a:fld>
            <a:endParaRPr lang="en-US" dirty="0"/>
          </a:p>
        </p:txBody>
      </p:sp>
    </p:spTree>
    <p:extLst>
      <p:ext uri="{BB962C8B-B14F-4D97-AF65-F5344CB8AC3E}">
        <p14:creationId xmlns="" xmlns:p14="http://schemas.microsoft.com/office/powerpoint/2010/main" val="1574964344"/>
      </p:ext>
    </p:extLst>
  </p:cSld>
  <p:clrMapOvr>
    <a:masterClrMapping/>
  </p:clrMapOvr>
  <p:transition>
    <p:pull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3552" y="4437112"/>
            <a:ext cx="8032976" cy="1569660"/>
          </a:xfrm>
          <a:prstGeom prst="rect">
            <a:avLst/>
          </a:prstGeom>
          <a:noFill/>
        </p:spPr>
        <p:txBody>
          <a:bodyPr wrap="square" rtlCol="0">
            <a:spAutoFit/>
          </a:bodyPr>
          <a:lstStyle/>
          <a:p>
            <a:pPr algn="ctr"/>
            <a:r>
              <a:rPr lang="en-US" sz="2400" dirty="0"/>
              <a:t>The DC electric motor generates torque directly from DC power supplied to the motor by using internal commutation, stationary magnets (permanent or electromagnets), and rotating electrical magnets.</a:t>
            </a:r>
          </a:p>
        </p:txBody>
      </p:sp>
      <p:sp>
        <p:nvSpPr>
          <p:cNvPr id="9" name="Footer Placeholder 8"/>
          <p:cNvSpPr>
            <a:spLocks noGrp="1"/>
          </p:cNvSpPr>
          <p:nvPr>
            <p:ph type="ftr" sz="quarter" idx="11"/>
          </p:nvPr>
        </p:nvSpPr>
        <p:spPr>
          <a:xfrm>
            <a:off x="4648200" y="6356351"/>
            <a:ext cx="2895600" cy="365125"/>
          </a:xfrm>
          <a:prstGeom prst="rect">
            <a:avLst/>
          </a:prstGeom>
        </p:spPr>
        <p:txBody>
          <a:bodyPr/>
          <a:lstStyle/>
          <a:p>
            <a:r>
              <a:rPr lang="en-US" smtClean="0"/>
              <a:t>Motors</a:t>
            </a:r>
            <a:endParaRPr lang="en-US"/>
          </a:p>
        </p:txBody>
      </p:sp>
      <p:pic>
        <p:nvPicPr>
          <p:cNvPr id="13" name="Picture 12" descr="howdcmotorworks_1269637940.gif"/>
          <p:cNvPicPr>
            <a:picLocks noChangeAspect="1"/>
          </p:cNvPicPr>
          <p:nvPr/>
        </p:nvPicPr>
        <p:blipFill>
          <a:blip r:embed="rId3" cstate="print"/>
          <a:stretch>
            <a:fillRect/>
          </a:stretch>
        </p:blipFill>
        <p:spPr>
          <a:xfrm>
            <a:off x="6524628" y="1071546"/>
            <a:ext cx="3643338" cy="3071834"/>
          </a:xfrm>
          <a:prstGeom prst="rect">
            <a:avLst/>
          </a:prstGeom>
        </p:spPr>
      </p:pic>
      <p:sp>
        <p:nvSpPr>
          <p:cNvPr id="14" name="TextBox 13"/>
          <p:cNvSpPr txBox="1"/>
          <p:nvPr/>
        </p:nvSpPr>
        <p:spPr>
          <a:xfrm>
            <a:off x="3381356" y="214291"/>
            <a:ext cx="5286412" cy="584775"/>
          </a:xfrm>
          <a:prstGeom prst="rect">
            <a:avLst/>
          </a:prstGeom>
          <a:noFill/>
        </p:spPr>
        <p:txBody>
          <a:bodyPr wrap="square" rtlCol="0">
            <a:spAutoFit/>
          </a:bodyPr>
          <a:lstStyle/>
          <a:p>
            <a:pPr algn="ctr"/>
            <a:r>
              <a:rPr lang="en-US" sz="3200" b="1" dirty="0">
                <a:solidFill>
                  <a:srgbClr val="C00000"/>
                </a:solidFill>
              </a:rPr>
              <a:t>Working properties</a:t>
            </a:r>
          </a:p>
        </p:txBody>
      </p:sp>
      <p:pic>
        <p:nvPicPr>
          <p:cNvPr id="15" name="Picture 14" descr="how-electric-motor-works-animation.gif"/>
          <p:cNvPicPr>
            <a:picLocks noChangeAspect="1"/>
          </p:cNvPicPr>
          <p:nvPr/>
        </p:nvPicPr>
        <p:blipFill>
          <a:blip r:embed="rId4" cstate="print"/>
          <a:stretch>
            <a:fillRect/>
          </a:stretch>
        </p:blipFill>
        <p:spPr>
          <a:xfrm>
            <a:off x="2072788" y="861222"/>
            <a:ext cx="4214842" cy="3429024"/>
          </a:xfrm>
          <a:prstGeom prst="rect">
            <a:avLst/>
          </a:prstGeom>
        </p:spPr>
      </p:pic>
      <p:sp>
        <p:nvSpPr>
          <p:cNvPr id="2" name="Slide Number Placeholder 1"/>
          <p:cNvSpPr>
            <a:spLocks noGrp="1"/>
          </p:cNvSpPr>
          <p:nvPr>
            <p:ph type="sldNum" sz="quarter" idx="12"/>
          </p:nvPr>
        </p:nvSpPr>
        <p:spPr/>
        <p:txBody>
          <a:bodyPr/>
          <a:lstStyle/>
          <a:p>
            <a:fld id="{48F63A3B-78C7-47BE-AE5E-E10140E04643}" type="slidenum">
              <a:rPr lang="en-US" smtClean="0"/>
              <a:pPr/>
              <a:t>7</a:t>
            </a:fld>
            <a:endParaRPr lang="en-US" dirty="0"/>
          </a:p>
        </p:txBody>
      </p:sp>
    </p:spTree>
    <p:extLst>
      <p:ext uri="{BB962C8B-B14F-4D97-AF65-F5344CB8AC3E}">
        <p14:creationId xmlns="" xmlns:p14="http://schemas.microsoft.com/office/powerpoint/2010/main" val="188844709"/>
      </p:ext>
    </p:extLst>
  </p:cSld>
  <p:clrMapOvr>
    <a:masterClrMapping/>
  </p:clrMapOvr>
  <p:transition>
    <p:pull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666976" y="5000637"/>
            <a:ext cx="6858048" cy="1200329"/>
          </a:xfrm>
          <a:prstGeom prst="rect">
            <a:avLst/>
          </a:prstGeom>
          <a:noFill/>
        </p:spPr>
        <p:txBody>
          <a:bodyPr wrap="square" rtlCol="0">
            <a:spAutoFit/>
          </a:bodyPr>
          <a:lstStyle/>
          <a:p>
            <a:pPr algn="ctr"/>
            <a:r>
              <a:rPr lang="en-US" sz="2400" dirty="0"/>
              <a:t>Advantages of </a:t>
            </a:r>
            <a:r>
              <a:rPr lang="en-US" sz="2400" dirty="0" smtClean="0"/>
              <a:t>a brushed </a:t>
            </a:r>
            <a:r>
              <a:rPr lang="en-US" sz="2400" dirty="0"/>
              <a:t>DC motor include low initial cost, high reliability, and simple control of motor </a:t>
            </a:r>
            <a:r>
              <a:rPr lang="en-US" sz="2400" dirty="0" smtClean="0"/>
              <a:t>speed.</a:t>
            </a:r>
            <a:endParaRPr lang="en-US" sz="2400" dirty="0"/>
          </a:p>
        </p:txBody>
      </p:sp>
      <p:sp>
        <p:nvSpPr>
          <p:cNvPr id="10" name="Footer Placeholder 9"/>
          <p:cNvSpPr>
            <a:spLocks noGrp="1"/>
          </p:cNvSpPr>
          <p:nvPr>
            <p:ph type="ftr" sz="quarter" idx="11"/>
          </p:nvPr>
        </p:nvSpPr>
        <p:spPr>
          <a:xfrm>
            <a:off x="4648200" y="6356351"/>
            <a:ext cx="2895600" cy="365125"/>
          </a:xfrm>
          <a:prstGeom prst="rect">
            <a:avLst/>
          </a:prstGeom>
        </p:spPr>
        <p:txBody>
          <a:bodyPr/>
          <a:lstStyle/>
          <a:p>
            <a:r>
              <a:rPr lang="en-US" smtClean="0"/>
              <a:t>Motors</a:t>
            </a:r>
            <a:endParaRPr lang="en-US"/>
          </a:p>
        </p:txBody>
      </p:sp>
      <p:pic>
        <p:nvPicPr>
          <p:cNvPr id="12" name="Picture 11" descr="Electric_motor.gif"/>
          <p:cNvPicPr>
            <a:picLocks noChangeAspect="1"/>
          </p:cNvPicPr>
          <p:nvPr/>
        </p:nvPicPr>
        <p:blipFill>
          <a:blip r:embed="rId3" cstate="print"/>
          <a:stretch>
            <a:fillRect/>
          </a:stretch>
        </p:blipFill>
        <p:spPr>
          <a:xfrm>
            <a:off x="2952728" y="857232"/>
            <a:ext cx="6072230" cy="3929090"/>
          </a:xfrm>
          <a:prstGeom prst="rect">
            <a:avLst/>
          </a:prstGeom>
        </p:spPr>
      </p:pic>
      <p:sp>
        <p:nvSpPr>
          <p:cNvPr id="14" name="TextBox 13"/>
          <p:cNvSpPr txBox="1"/>
          <p:nvPr/>
        </p:nvSpPr>
        <p:spPr>
          <a:xfrm>
            <a:off x="3471034" y="165299"/>
            <a:ext cx="4929222" cy="584775"/>
          </a:xfrm>
          <a:prstGeom prst="rect">
            <a:avLst/>
          </a:prstGeom>
          <a:noFill/>
        </p:spPr>
        <p:txBody>
          <a:bodyPr wrap="square" rtlCol="0">
            <a:spAutoFit/>
          </a:bodyPr>
          <a:lstStyle/>
          <a:p>
            <a:pPr algn="ctr"/>
            <a:r>
              <a:rPr lang="en-US" sz="3200" b="1" dirty="0" smtClean="0">
                <a:solidFill>
                  <a:srgbClr val="C00000"/>
                </a:solidFill>
              </a:rPr>
              <a:t>Brushed DC </a:t>
            </a:r>
            <a:r>
              <a:rPr lang="en-US" sz="3200" b="1" dirty="0">
                <a:solidFill>
                  <a:srgbClr val="C00000"/>
                </a:solidFill>
              </a:rPr>
              <a:t>motor</a:t>
            </a:r>
          </a:p>
        </p:txBody>
      </p:sp>
      <p:sp>
        <p:nvSpPr>
          <p:cNvPr id="2" name="Slide Number Placeholder 1"/>
          <p:cNvSpPr>
            <a:spLocks noGrp="1"/>
          </p:cNvSpPr>
          <p:nvPr>
            <p:ph type="sldNum" sz="quarter" idx="12"/>
          </p:nvPr>
        </p:nvSpPr>
        <p:spPr/>
        <p:txBody>
          <a:bodyPr/>
          <a:lstStyle/>
          <a:p>
            <a:fld id="{48F63A3B-78C7-47BE-AE5E-E10140E04643}" type="slidenum">
              <a:rPr lang="en-US" smtClean="0"/>
              <a:pPr/>
              <a:t>8</a:t>
            </a:fld>
            <a:endParaRPr lang="en-US" dirty="0"/>
          </a:p>
        </p:txBody>
      </p:sp>
    </p:spTree>
    <p:extLst>
      <p:ext uri="{BB962C8B-B14F-4D97-AF65-F5344CB8AC3E}">
        <p14:creationId xmlns="" xmlns:p14="http://schemas.microsoft.com/office/powerpoint/2010/main" val="684111754"/>
      </p:ext>
    </p:extLst>
  </p:cSld>
  <p:clrMapOvr>
    <a:masterClrMapping/>
  </p:clrMapOvr>
  <p:transition>
    <p:pull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Motors</a:t>
            </a:r>
            <a:endParaRPr lang="en-US" dirty="0"/>
          </a:p>
        </p:txBody>
      </p:sp>
      <p:sp>
        <p:nvSpPr>
          <p:cNvPr id="5" name="TextBox 4"/>
          <p:cNvSpPr txBox="1"/>
          <p:nvPr/>
        </p:nvSpPr>
        <p:spPr>
          <a:xfrm>
            <a:off x="2422984" y="2708920"/>
            <a:ext cx="7346032" cy="769441"/>
          </a:xfrm>
          <a:prstGeom prst="rect">
            <a:avLst/>
          </a:prstGeom>
          <a:noFill/>
        </p:spPr>
        <p:txBody>
          <a:bodyPr wrap="square" rtlCol="0">
            <a:spAutoFit/>
          </a:bodyPr>
          <a:lstStyle/>
          <a:p>
            <a:pPr algn="ctr"/>
            <a:r>
              <a:rPr lang="en-US" sz="4400" b="1" dirty="0" smtClean="0">
                <a:solidFill>
                  <a:srgbClr val="C00000"/>
                </a:solidFill>
              </a:rPr>
              <a:t>Brushless DC motor</a:t>
            </a:r>
            <a:endParaRPr lang="en-US" sz="4400" b="1" dirty="0">
              <a:solidFill>
                <a:srgbClr val="C00000"/>
              </a:solidFill>
            </a:endParaRPr>
          </a:p>
        </p:txBody>
      </p:sp>
      <p:sp>
        <p:nvSpPr>
          <p:cNvPr id="7" name="Slide Number Placeholder 6"/>
          <p:cNvSpPr>
            <a:spLocks noGrp="1"/>
          </p:cNvSpPr>
          <p:nvPr>
            <p:ph type="sldNum" sz="quarter" idx="12"/>
          </p:nvPr>
        </p:nvSpPr>
        <p:spPr/>
        <p:txBody>
          <a:bodyPr/>
          <a:lstStyle/>
          <a:p>
            <a:fld id="{48F63A3B-78C7-47BE-AE5E-E10140E04643}" type="slidenum">
              <a:rPr lang="en-US" smtClean="0"/>
              <a:pPr/>
              <a:t>9</a:t>
            </a:fld>
            <a:endParaRPr lang="en-US" dirty="0"/>
          </a:p>
        </p:txBody>
      </p:sp>
    </p:spTree>
    <p:extLst>
      <p:ext uri="{BB962C8B-B14F-4D97-AF65-F5344CB8AC3E}">
        <p14:creationId xmlns="" xmlns:p14="http://schemas.microsoft.com/office/powerpoint/2010/main" val="841589037"/>
      </p:ext>
    </p:extLst>
  </p:cSld>
  <p:clrMapOvr>
    <a:masterClrMapping/>
  </p:clrMapOvr>
  <p:transition>
    <p:pull dir="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1521</TotalTime>
  <Words>2902</Words>
  <Application>Microsoft Office PowerPoint</Application>
  <PresentationFormat>Custom</PresentationFormat>
  <Paragraphs>281</Paragraphs>
  <Slides>42</Slides>
  <Notes>42</Notes>
  <HiddenSlides>0</HiddenSlides>
  <MMClips>0</MMClips>
  <ScaleCrop>false</ScaleCrop>
  <HeadingPairs>
    <vt:vector size="4" baseType="variant">
      <vt:variant>
        <vt:lpstr>Theme</vt:lpstr>
      </vt:variant>
      <vt:variant>
        <vt:i4>3</vt:i4>
      </vt:variant>
      <vt:variant>
        <vt:lpstr>Slide Titles</vt:lpstr>
      </vt:variant>
      <vt:variant>
        <vt:i4>42</vt:i4>
      </vt:variant>
    </vt:vector>
  </HeadingPairs>
  <TitlesOfParts>
    <vt:vector size="45" baseType="lpstr">
      <vt:lpstr>Office Theme</vt:lpstr>
      <vt:lpstr>Custom Design</vt:lpstr>
      <vt:lpstr>1_Office Theme</vt:lpstr>
      <vt:lpstr>Slide 1</vt:lpstr>
      <vt:lpstr>Slide 2</vt:lpstr>
      <vt:lpstr>DC motor</vt:lpstr>
      <vt:lpstr>Slide 4</vt:lpstr>
      <vt:lpstr>Slide 5</vt:lpstr>
      <vt:lpstr>Slide 6</vt:lpstr>
      <vt:lpstr>Slide 7</vt:lpstr>
      <vt:lpstr>Slide 8</vt:lpstr>
      <vt:lpstr>Slide 9</vt:lpstr>
      <vt:lpstr>Slide 10</vt:lpstr>
      <vt:lpstr>Connecting motor to arduino</vt:lpstr>
      <vt:lpstr>Slide 12</vt:lpstr>
      <vt:lpstr>DC motor Simple Code</vt:lpstr>
      <vt:lpstr>Slide 14</vt:lpstr>
      <vt:lpstr>Slide 15</vt:lpstr>
      <vt:lpstr>Servo motors</vt:lpstr>
      <vt:lpstr>Slide 17</vt:lpstr>
      <vt:lpstr>Slide 18</vt:lpstr>
      <vt:lpstr>Slide 19</vt:lpstr>
      <vt:lpstr>Connecting Servo to Arduino</vt:lpstr>
      <vt:lpstr>Slide 21</vt:lpstr>
      <vt:lpstr>SERVO motor Code</vt:lpstr>
      <vt:lpstr>Slide 23</vt:lpstr>
      <vt:lpstr>Slide 24</vt:lpstr>
      <vt:lpstr>Slide 25</vt:lpstr>
      <vt:lpstr>Slide 26</vt:lpstr>
      <vt:lpstr>Slide 27</vt:lpstr>
      <vt:lpstr>H-Bridge</vt:lpstr>
      <vt:lpstr>Slide 29</vt:lpstr>
      <vt:lpstr>Slide 30</vt:lpstr>
      <vt:lpstr>Slide 31</vt:lpstr>
      <vt:lpstr>Slide 32</vt:lpstr>
      <vt:lpstr>Slide 33</vt:lpstr>
      <vt:lpstr>Slide 34</vt:lpstr>
      <vt:lpstr>Slide 35</vt:lpstr>
      <vt:lpstr>Slide 36</vt:lpstr>
      <vt:lpstr>Slide 37</vt:lpstr>
      <vt:lpstr>H-bridge Connection</vt:lpstr>
      <vt:lpstr>Slide 39</vt:lpstr>
      <vt:lpstr>Slide 40</vt:lpstr>
      <vt:lpstr>Slide 41</vt:lpstr>
      <vt:lpstr>Slide 42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3</dc:title>
  <dc:creator>Haru</dc:creator>
  <cp:lastModifiedBy>ahmed magdy</cp:lastModifiedBy>
  <cp:revision>123</cp:revision>
  <dcterms:created xsi:type="dcterms:W3CDTF">2016-09-07T19:24:23Z</dcterms:created>
  <dcterms:modified xsi:type="dcterms:W3CDTF">2017-07-10T16:28:56Z</dcterms:modified>
</cp:coreProperties>
</file>