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 id="280" r:id="rId25"/>
    <p:sldId id="281" r:id="rId26"/>
    <p:sldId id="28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77DB0E-4C59-40C8-81CE-17C354CEDE21}" type="datetimeFigureOut">
              <a:rPr lang="en-US" smtClean="0"/>
              <a:t>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925296-8F3C-4600-8580-E50B3E8EF63B}" type="slidenum">
              <a:rPr lang="en-US" smtClean="0"/>
              <a:t>‹#›</a:t>
            </a:fld>
            <a:endParaRPr lang="en-US"/>
          </a:p>
        </p:txBody>
      </p:sp>
    </p:spTree>
    <p:extLst>
      <p:ext uri="{BB962C8B-B14F-4D97-AF65-F5344CB8AC3E}">
        <p14:creationId xmlns:p14="http://schemas.microsoft.com/office/powerpoint/2010/main" val="231621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60B5D9D-D216-408A-9049-942E1ED1138D}" type="datetime1">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78BC4D-6749-4219-BFD2-83A3F49992DB}" type="datetime1">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563448-E447-4ECB-AA3B-174F2E8E4705}" type="datetime1">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A4D3457-4648-418B-98FB-A5B833C53E23}" type="datetime1">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8500D9-3D55-401D-A99D-6665C122067E}" type="datetime1">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153F142-F3BE-4B25-8DD6-90C001320F03}" type="datetime1">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367F8F6-7D92-479E-8D7B-5A8297DA5437}" type="datetime1">
              <a:rPr lang="en-US" smtClean="0"/>
              <a:t>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8DD9F2-8B91-4FC8-A5F4-E77270395F50}" type="datetime1">
              <a:rPr lang="en-US" smtClean="0"/>
              <a:t>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460058-6FCC-4F56-AB3D-6EBA366826A1}" type="datetime1">
              <a:rPr lang="en-US" smtClean="0"/>
              <a:t>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7991C3-7781-4DF5-B954-510D62772392}" type="datetime1">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85AA6F-81B3-425E-B2C0-BBF9F4E87560}" type="datetime1">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E1CB4C50-1DEB-44AE-BD69-8BCF1973B240}" type="datetime1">
              <a:rPr lang="en-US" smtClean="0"/>
              <a:t>1/2/2022</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iming>
    <p:tnLst>
      <p:par>
        <p:cTn id="1" dur="indefinite" restart="never" nodeType="tmRoot"/>
      </p:par>
    </p:tnLst>
  </p:timing>
  <p:hf hdr="0" ftr="0" dt="0"/>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Application for Restaurant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2" name="Title 1"/>
          <p:cNvSpPr>
            <a:spLocks noGrp="1"/>
          </p:cNvSpPr>
          <p:nvPr>
            <p:ph type="ctrTitle"/>
          </p:nvPr>
        </p:nvSpPr>
        <p:spPr>
          <a:xfrm>
            <a:off x="609600" y="3132290"/>
            <a:ext cx="7848599" cy="1793167"/>
          </a:xfrm>
        </p:spPr>
        <p:txBody>
          <a:bodyPr/>
          <a:lstStyle/>
          <a:p>
            <a:r>
              <a:rPr lang="en-US" dirty="0" smtClean="0"/>
              <a:t>Project Management</a:t>
            </a:r>
            <a:endParaRPr lang="en-US" dirty="0"/>
          </a:p>
        </p:txBody>
      </p:sp>
    </p:spTree>
    <p:extLst>
      <p:ext uri="{BB962C8B-B14F-4D97-AF65-F5344CB8AC3E}">
        <p14:creationId xmlns:p14="http://schemas.microsoft.com/office/powerpoint/2010/main" val="2746628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10</a:t>
            </a:fld>
            <a:endParaRPr lang="en-US"/>
          </a:p>
        </p:txBody>
      </p:sp>
      <p:sp>
        <p:nvSpPr>
          <p:cNvPr id="4" name="Content Placeholder 3"/>
          <p:cNvSpPr>
            <a:spLocks noGrp="1"/>
          </p:cNvSpPr>
          <p:nvPr>
            <p:ph sz="quarter" idx="13"/>
          </p:nvPr>
        </p:nvSpPr>
        <p:spPr>
          <a:xfrm>
            <a:off x="304800" y="731520"/>
            <a:ext cx="8534400" cy="5745480"/>
          </a:xfrm>
        </p:spPr>
        <p:txBody>
          <a:bodyPr>
            <a:normAutofit/>
          </a:bodyPr>
          <a:lstStyle/>
          <a:p>
            <a:r>
              <a:rPr lang="en-US" b="1" dirty="0"/>
              <a:t>4- Project exclusions:</a:t>
            </a:r>
            <a:endParaRPr lang="en-US" dirty="0"/>
          </a:p>
          <a:p>
            <a:pPr lvl="0"/>
            <a:r>
              <a:rPr lang="en-US" dirty="0"/>
              <a:t>put limit the minimum charge to make an order</a:t>
            </a:r>
          </a:p>
          <a:p>
            <a:r>
              <a:rPr lang="en-US" b="1" dirty="0"/>
              <a:t> </a:t>
            </a:r>
            <a:endParaRPr lang="en-US" dirty="0"/>
          </a:p>
          <a:p>
            <a:r>
              <a:rPr lang="en-US" b="1" dirty="0"/>
              <a:t>5- Project constraints:</a:t>
            </a:r>
            <a:endParaRPr lang="en-US" dirty="0"/>
          </a:p>
          <a:p>
            <a:pPr lvl="0"/>
            <a:r>
              <a:rPr lang="en-US" dirty="0"/>
              <a:t>Cost must not exceeded 30,000 $.</a:t>
            </a:r>
          </a:p>
          <a:p>
            <a:pPr lvl="0"/>
            <a:r>
              <a:rPr lang="en-US" dirty="0"/>
              <a:t>The app not take more than 5 months.</a:t>
            </a:r>
          </a:p>
          <a:p>
            <a:pPr lvl="0"/>
            <a:r>
              <a:rPr lang="en-US" dirty="0"/>
              <a:t>Rules of polices and trade.</a:t>
            </a:r>
          </a:p>
          <a:p>
            <a:r>
              <a:rPr lang="en-US" b="1" dirty="0"/>
              <a:t> </a:t>
            </a:r>
            <a:endParaRPr lang="en-US" dirty="0"/>
          </a:p>
          <a:p>
            <a:r>
              <a:rPr lang="en-US" b="1" dirty="0"/>
              <a:t>6- Project assumptions:</a:t>
            </a:r>
            <a:endParaRPr lang="en-US" dirty="0"/>
          </a:p>
          <a:p>
            <a:pPr lvl="0"/>
            <a:r>
              <a:rPr lang="en-US" dirty="0"/>
              <a:t>There will be an increase in profit after the first year.</a:t>
            </a:r>
          </a:p>
          <a:p>
            <a:pPr lvl="0"/>
            <a:r>
              <a:rPr lang="en-US" dirty="0"/>
              <a:t>After the success of the program, it can be sold to more than restaurant after modifying it.</a:t>
            </a:r>
          </a:p>
          <a:p>
            <a:endParaRPr lang="en-US" dirty="0"/>
          </a:p>
        </p:txBody>
      </p:sp>
    </p:spTree>
    <p:extLst>
      <p:ext uri="{BB962C8B-B14F-4D97-AF65-F5344CB8AC3E}">
        <p14:creationId xmlns:p14="http://schemas.microsoft.com/office/powerpoint/2010/main" val="4440717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11</a:t>
            </a:fld>
            <a:endParaRPr lang="en-US"/>
          </a:p>
        </p:txBody>
      </p:sp>
      <p:sp>
        <p:nvSpPr>
          <p:cNvPr id="3" name="Title 2"/>
          <p:cNvSpPr>
            <a:spLocks noGrp="1"/>
          </p:cNvSpPr>
          <p:nvPr>
            <p:ph type="title"/>
          </p:nvPr>
        </p:nvSpPr>
        <p:spPr>
          <a:xfrm>
            <a:off x="381000" y="4372168"/>
            <a:ext cx="7924801" cy="1571432"/>
          </a:xfrm>
        </p:spPr>
        <p:txBody>
          <a:bodyPr/>
          <a:lstStyle/>
          <a:p>
            <a:r>
              <a:rPr lang="en-US" dirty="0" smtClean="0"/>
              <a:t>Work Breakdown Structure</a:t>
            </a:r>
            <a:endParaRPr lang="en-US" dirty="0"/>
          </a:p>
        </p:txBody>
      </p:sp>
      <p:sp>
        <p:nvSpPr>
          <p:cNvPr id="4" name="Content Placeholder 3"/>
          <p:cNvSpPr>
            <a:spLocks noGrp="1"/>
          </p:cNvSpPr>
          <p:nvPr>
            <p:ph sz="quarter" idx="13"/>
          </p:nvPr>
        </p:nvSpPr>
        <p:spPr/>
        <p:txBody>
          <a:bodyPr/>
          <a:lstStyle/>
          <a:p>
            <a:r>
              <a:rPr lang="en-US" dirty="0"/>
              <a:t>A WBS is a deliverables-oriented</a:t>
            </a:r>
          </a:p>
          <a:p>
            <a:r>
              <a:rPr lang="en-US" dirty="0"/>
              <a:t>collection of project components. It is a categorization and decomposition of the</a:t>
            </a:r>
          </a:p>
          <a:p>
            <a:r>
              <a:rPr lang="en-US" dirty="0"/>
              <a:t>project scope statement</a:t>
            </a:r>
            <a:r>
              <a:rPr lang="en-US" dirty="0" smtClean="0"/>
              <a:t>. you’re </a:t>
            </a:r>
            <a:r>
              <a:rPr lang="en-US" dirty="0"/>
              <a:t>breaking</a:t>
            </a:r>
          </a:p>
          <a:p>
            <a:r>
              <a:rPr lang="en-US" dirty="0"/>
              <a:t>down the massive project scope statement into smaller, more manageable component</a:t>
            </a:r>
          </a:p>
        </p:txBody>
      </p:sp>
    </p:spTree>
    <p:extLst>
      <p:ext uri="{BB962C8B-B14F-4D97-AF65-F5344CB8AC3E}">
        <p14:creationId xmlns:p14="http://schemas.microsoft.com/office/powerpoint/2010/main" val="36112494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12</a:t>
            </a:fld>
            <a:endParaRPr lang="en-US"/>
          </a:p>
        </p:txBody>
      </p:sp>
      <p:sp>
        <p:nvSpPr>
          <p:cNvPr id="4" name="Content Placeholder 3"/>
          <p:cNvSpPr>
            <a:spLocks noGrp="1"/>
          </p:cNvSpPr>
          <p:nvPr>
            <p:ph sz="quarter" idx="13"/>
          </p:nvPr>
        </p:nvSpPr>
        <p:spPr>
          <a:xfrm>
            <a:off x="381000" y="731520"/>
            <a:ext cx="8458200" cy="5897880"/>
          </a:xfrm>
        </p:spPr>
        <p:txBody>
          <a:bodyPr>
            <a:normAutofit fontScale="70000" lnSpcReduction="20000"/>
          </a:bodyPr>
          <a:lstStyle/>
          <a:p>
            <a:pPr lvl="0"/>
            <a:r>
              <a:rPr lang="en-US" b="1" dirty="0" smtClean="0"/>
              <a:t>1-Project </a:t>
            </a:r>
            <a:r>
              <a:rPr lang="en-US" b="1" dirty="0"/>
              <a:t>Plan:</a:t>
            </a:r>
            <a:endParaRPr lang="en-US" dirty="0"/>
          </a:p>
          <a:p>
            <a:pPr lvl="0"/>
            <a:r>
              <a:rPr lang="en-US" dirty="0"/>
              <a:t>Specify goals and ideas.</a:t>
            </a:r>
          </a:p>
          <a:p>
            <a:pPr lvl="0"/>
            <a:r>
              <a:rPr lang="en-US" dirty="0"/>
              <a:t>Know the requirements of the project.</a:t>
            </a:r>
          </a:p>
          <a:p>
            <a:pPr lvl="0"/>
            <a:r>
              <a:rPr lang="en-US" dirty="0"/>
              <a:t>Do a feasibility study for the project.</a:t>
            </a:r>
          </a:p>
          <a:p>
            <a:r>
              <a:rPr lang="en-US" b="1" dirty="0"/>
              <a:t> </a:t>
            </a:r>
            <a:endParaRPr lang="en-US" dirty="0"/>
          </a:p>
          <a:p>
            <a:r>
              <a:rPr lang="en-US" b="1" dirty="0"/>
              <a:t>2- Project Budget:</a:t>
            </a:r>
            <a:endParaRPr lang="en-US" dirty="0"/>
          </a:p>
          <a:p>
            <a:pPr lvl="0"/>
            <a:r>
              <a:rPr lang="en-US" dirty="0"/>
              <a:t>Program design costs.</a:t>
            </a:r>
          </a:p>
          <a:p>
            <a:pPr lvl="0"/>
            <a:r>
              <a:rPr lang="en-US" dirty="0"/>
              <a:t>Looking at the program's tax fees.</a:t>
            </a:r>
          </a:p>
          <a:p>
            <a:pPr lvl="0"/>
            <a:r>
              <a:rPr lang="en-US" dirty="0"/>
              <a:t>Salaries of program employees.</a:t>
            </a:r>
          </a:p>
          <a:p>
            <a:r>
              <a:rPr lang="en-US" b="1" dirty="0"/>
              <a:t> </a:t>
            </a:r>
            <a:endParaRPr lang="en-US" dirty="0"/>
          </a:p>
          <a:p>
            <a:r>
              <a:rPr lang="en-US" b="1" dirty="0"/>
              <a:t>3- Project Execution:</a:t>
            </a:r>
            <a:endParaRPr lang="en-US" dirty="0"/>
          </a:p>
          <a:p>
            <a:pPr lvl="0"/>
            <a:r>
              <a:rPr lang="en-US" dirty="0"/>
              <a:t>Specify inputs, outputs and information processing .</a:t>
            </a:r>
          </a:p>
          <a:p>
            <a:pPr lvl="0"/>
            <a:r>
              <a:rPr lang="en-US" dirty="0"/>
              <a:t>Design the interface of the project.</a:t>
            </a:r>
          </a:p>
          <a:p>
            <a:pPr lvl="0"/>
            <a:r>
              <a:rPr lang="en-US" dirty="0"/>
              <a:t>Test the project system.</a:t>
            </a:r>
          </a:p>
          <a:p>
            <a:r>
              <a:rPr lang="en-US" b="1" dirty="0"/>
              <a:t> </a:t>
            </a:r>
            <a:endParaRPr lang="en-US" dirty="0"/>
          </a:p>
          <a:p>
            <a:r>
              <a:rPr lang="en-US" b="1" dirty="0"/>
              <a:t>4- Project Finish:</a:t>
            </a:r>
            <a:endParaRPr lang="en-US" dirty="0"/>
          </a:p>
          <a:p>
            <a:pPr lvl="0"/>
            <a:r>
              <a:rPr lang="en-US" dirty="0"/>
              <a:t>Explain and fixed errors of  the project.</a:t>
            </a:r>
          </a:p>
          <a:p>
            <a:pPr lvl="0"/>
            <a:r>
              <a:rPr lang="en-US" dirty="0"/>
              <a:t>Install the app in all devices in restaurant.</a:t>
            </a:r>
          </a:p>
          <a:p>
            <a:pPr lvl="0"/>
            <a:r>
              <a:rPr lang="en-US" dirty="0"/>
              <a:t>Make the propaganda for the project in all different platforms.</a:t>
            </a:r>
          </a:p>
          <a:p>
            <a:pPr lvl="0"/>
            <a:r>
              <a:rPr lang="en-US" dirty="0"/>
              <a:t>Receive the feedback on the application. </a:t>
            </a:r>
          </a:p>
          <a:p>
            <a:endParaRPr lang="en-US" dirty="0"/>
          </a:p>
        </p:txBody>
      </p:sp>
    </p:spTree>
    <p:extLst>
      <p:ext uri="{BB962C8B-B14F-4D97-AF65-F5344CB8AC3E}">
        <p14:creationId xmlns:p14="http://schemas.microsoft.com/office/powerpoint/2010/main" val="29910720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13</a:t>
            </a:fld>
            <a:endParaRPr lang="en-US"/>
          </a:p>
        </p:txBody>
      </p:sp>
      <p:sp>
        <p:nvSpPr>
          <p:cNvPr id="3" name="Title 2"/>
          <p:cNvSpPr>
            <a:spLocks noGrp="1"/>
          </p:cNvSpPr>
          <p:nvPr>
            <p:ph type="title"/>
          </p:nvPr>
        </p:nvSpPr>
        <p:spPr/>
        <p:txBody>
          <a:bodyPr/>
          <a:lstStyle/>
          <a:p>
            <a:r>
              <a:rPr lang="en-US" dirty="0" smtClean="0"/>
              <a:t>WBS Dictionary</a:t>
            </a:r>
            <a:endParaRPr lang="en-US" dirty="0"/>
          </a:p>
        </p:txBody>
      </p:sp>
      <p:sp>
        <p:nvSpPr>
          <p:cNvPr id="4" name="Content Placeholder 3"/>
          <p:cNvSpPr>
            <a:spLocks noGrp="1"/>
          </p:cNvSpPr>
          <p:nvPr>
            <p:ph sz="quarter" idx="13"/>
          </p:nvPr>
        </p:nvSpPr>
        <p:spPr/>
        <p:txBody>
          <a:bodyPr/>
          <a:lstStyle/>
          <a:p>
            <a:r>
              <a:rPr lang="en-US" dirty="0"/>
              <a:t>dictionary is a great place to define each element of the WBS in </a:t>
            </a:r>
            <a:r>
              <a:rPr lang="en-US" dirty="0" smtClean="0"/>
              <a:t>simple-to-understand terms </a:t>
            </a:r>
            <a:r>
              <a:rPr lang="en-US" dirty="0"/>
              <a:t>that all project team members and stakeholders can </a:t>
            </a:r>
            <a:r>
              <a:rPr lang="en-US" dirty="0" smtClean="0"/>
              <a:t>reference.</a:t>
            </a:r>
            <a:endParaRPr lang="en-US" dirty="0"/>
          </a:p>
        </p:txBody>
      </p:sp>
    </p:spTree>
    <p:extLst>
      <p:ext uri="{BB962C8B-B14F-4D97-AF65-F5344CB8AC3E}">
        <p14:creationId xmlns:p14="http://schemas.microsoft.com/office/powerpoint/2010/main" val="14215168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sp>
        <p:nvSpPr>
          <p:cNvPr id="4" name="Content Placeholder 3"/>
          <p:cNvSpPr>
            <a:spLocks noGrp="1"/>
          </p:cNvSpPr>
          <p:nvPr>
            <p:ph sz="quarter" idx="13"/>
          </p:nvPr>
        </p:nvSpPr>
        <p:spPr>
          <a:xfrm>
            <a:off x="304800" y="731520"/>
            <a:ext cx="8534400" cy="5669280"/>
          </a:xfrm>
        </p:spPr>
        <p:txBody>
          <a:bodyPr>
            <a:normAutofit fontScale="92500" lnSpcReduction="10000"/>
          </a:bodyPr>
          <a:lstStyle/>
          <a:p>
            <a:r>
              <a:rPr lang="en-US" b="1" u="sng" dirty="0"/>
              <a:t>The project plans</a:t>
            </a:r>
            <a:endParaRPr lang="en-US" dirty="0"/>
          </a:p>
          <a:p>
            <a:r>
              <a:rPr lang="en-US" b="1" dirty="0"/>
              <a:t>firstly we will specify goals and ideas such as we what do we need this app and what ideas and staff will be in the app and how will we use it .</a:t>
            </a:r>
            <a:endParaRPr lang="en-US" dirty="0"/>
          </a:p>
          <a:p>
            <a:r>
              <a:rPr lang="en-US" b="1" dirty="0"/>
              <a:t>secondly we will manage to know the requirements of the project from all fields such as the cost , the developers and the sponsor …etc.</a:t>
            </a:r>
            <a:endParaRPr lang="en-US" dirty="0"/>
          </a:p>
          <a:p>
            <a:r>
              <a:rPr lang="en-US" b="1" dirty="0"/>
              <a:t>thirdly we will study every side of the project to make it as good as possible to be easy as possible to use .</a:t>
            </a:r>
            <a:endParaRPr lang="en-US" dirty="0"/>
          </a:p>
          <a:p>
            <a:r>
              <a:rPr lang="en-US" dirty="0"/>
              <a:t> </a:t>
            </a:r>
          </a:p>
          <a:p>
            <a:r>
              <a:rPr lang="en-US" b="1" u="sng" dirty="0"/>
              <a:t>project budget</a:t>
            </a:r>
            <a:endParaRPr lang="en-US" dirty="0"/>
          </a:p>
          <a:p>
            <a:r>
              <a:rPr lang="en-US" b="1" dirty="0"/>
              <a:t>firstly we will discuss and put the program designs costs and we will discuss the contents of the designs .</a:t>
            </a:r>
            <a:endParaRPr lang="en-US" dirty="0"/>
          </a:p>
          <a:p>
            <a:r>
              <a:rPr lang="en-US" b="1" dirty="0"/>
              <a:t>secondly  we will look at the program tax fees.</a:t>
            </a:r>
            <a:endParaRPr lang="en-US" dirty="0"/>
          </a:p>
          <a:p>
            <a:r>
              <a:rPr lang="en-US" b="1" dirty="0"/>
              <a:t>Thirdly we will discuss about the employees salaries who will help us in creating the application .</a:t>
            </a:r>
            <a:endParaRPr lang="en-US" dirty="0"/>
          </a:p>
          <a:p>
            <a:endParaRPr lang="en-US" dirty="0"/>
          </a:p>
        </p:txBody>
      </p:sp>
    </p:spTree>
    <p:extLst>
      <p:ext uri="{BB962C8B-B14F-4D97-AF65-F5344CB8AC3E}">
        <p14:creationId xmlns:p14="http://schemas.microsoft.com/office/powerpoint/2010/main" val="35985625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15</a:t>
            </a:fld>
            <a:endParaRPr lang="en-US"/>
          </a:p>
        </p:txBody>
      </p:sp>
      <p:sp>
        <p:nvSpPr>
          <p:cNvPr id="4" name="Content Placeholder 3"/>
          <p:cNvSpPr>
            <a:spLocks noGrp="1"/>
          </p:cNvSpPr>
          <p:nvPr>
            <p:ph sz="quarter" idx="13"/>
          </p:nvPr>
        </p:nvSpPr>
        <p:spPr>
          <a:xfrm>
            <a:off x="228600" y="731520"/>
            <a:ext cx="8610600" cy="5821680"/>
          </a:xfrm>
        </p:spPr>
        <p:txBody>
          <a:bodyPr>
            <a:normAutofit fontScale="85000" lnSpcReduction="20000"/>
          </a:bodyPr>
          <a:lstStyle/>
          <a:p>
            <a:r>
              <a:rPr lang="en-US" b="1" u="sng" dirty="0"/>
              <a:t>Project execution  </a:t>
            </a:r>
            <a:endParaRPr lang="en-US" dirty="0"/>
          </a:p>
          <a:p>
            <a:r>
              <a:rPr lang="en-US" b="1" dirty="0"/>
              <a:t>First move will be that we will specify the input which we are going to take it from the user and the output which we will give it to the user again after processing the information we will have .</a:t>
            </a:r>
            <a:endParaRPr lang="en-US" dirty="0"/>
          </a:p>
          <a:p>
            <a:r>
              <a:rPr lang="en-US" b="1" dirty="0"/>
              <a:t>Second we will discuss the design of the interface of the project and make it as good as possible.</a:t>
            </a:r>
            <a:endParaRPr lang="en-US" dirty="0"/>
          </a:p>
          <a:p>
            <a:r>
              <a:rPr lang="en-US" b="1" dirty="0"/>
              <a:t>Thirdly the </a:t>
            </a:r>
            <a:r>
              <a:rPr lang="en-US" b="1" dirty="0" err="1"/>
              <a:t>zenworks</a:t>
            </a:r>
            <a:r>
              <a:rPr lang="en-US" b="1" dirty="0"/>
              <a:t> expert will test the project system and say every single note about it.</a:t>
            </a:r>
            <a:endParaRPr lang="en-US" dirty="0"/>
          </a:p>
          <a:p>
            <a:r>
              <a:rPr lang="en-US" dirty="0"/>
              <a:t> </a:t>
            </a:r>
          </a:p>
          <a:p>
            <a:r>
              <a:rPr lang="en-US" b="1" u="sng" dirty="0"/>
              <a:t>Project finish     </a:t>
            </a:r>
            <a:endParaRPr lang="en-US" dirty="0"/>
          </a:p>
          <a:p>
            <a:r>
              <a:rPr lang="en-US" b="1" dirty="0"/>
              <a:t>After the test of the project we will explain the errors and fix it all in the project .</a:t>
            </a:r>
            <a:endParaRPr lang="en-US" dirty="0"/>
          </a:p>
          <a:p>
            <a:r>
              <a:rPr lang="en-US" b="1" dirty="0"/>
              <a:t>And the will do a network on the restaurant and we will install the app on all devices in the restaurant which will be connected together on the network .</a:t>
            </a:r>
            <a:endParaRPr lang="en-US" dirty="0"/>
          </a:p>
          <a:p>
            <a:r>
              <a:rPr lang="en-US" b="1" dirty="0"/>
              <a:t>And we will make the propaganda for the project in all different platforms as internet , ads on </a:t>
            </a:r>
            <a:r>
              <a:rPr lang="en-US" b="1" dirty="0" err="1"/>
              <a:t>tv</a:t>
            </a:r>
            <a:r>
              <a:rPr lang="en-US" b="1" dirty="0"/>
              <a:t>. and ads in real life .  </a:t>
            </a:r>
            <a:endParaRPr lang="en-US" dirty="0"/>
          </a:p>
          <a:p>
            <a:r>
              <a:rPr lang="en-US" b="1" dirty="0"/>
              <a:t>Finally we will receive a feedback for the app and we will try to make as perfect as possible and easy for any user.</a:t>
            </a:r>
            <a:endParaRPr lang="en-US" dirty="0"/>
          </a:p>
          <a:p>
            <a:endParaRPr lang="en-US" dirty="0"/>
          </a:p>
        </p:txBody>
      </p:sp>
    </p:spTree>
    <p:extLst>
      <p:ext uri="{BB962C8B-B14F-4D97-AF65-F5344CB8AC3E}">
        <p14:creationId xmlns:p14="http://schemas.microsoft.com/office/powerpoint/2010/main" val="10639272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16</a:t>
            </a:fld>
            <a:endParaRPr lang="en-US"/>
          </a:p>
        </p:txBody>
      </p:sp>
      <p:sp>
        <p:nvSpPr>
          <p:cNvPr id="3" name="Title 2"/>
          <p:cNvSpPr>
            <a:spLocks noGrp="1"/>
          </p:cNvSpPr>
          <p:nvPr>
            <p:ph type="title"/>
          </p:nvPr>
        </p:nvSpPr>
        <p:spPr>
          <a:xfrm>
            <a:off x="0" y="4372168"/>
            <a:ext cx="8762999" cy="1952432"/>
          </a:xfrm>
        </p:spPr>
        <p:txBody>
          <a:bodyPr/>
          <a:lstStyle/>
          <a:p>
            <a:pPr algn="ctr"/>
            <a:r>
              <a:rPr lang="en-US" u="sng" dirty="0">
                <a:effectLst/>
              </a:rPr>
              <a:t>Roles and Responsibilities Matrix</a:t>
            </a:r>
            <a:r>
              <a:rPr lang="en-US" dirty="0">
                <a:effectLst/>
              </a:rPr>
              <a:t/>
            </a:r>
            <a:br>
              <a:rPr lang="en-US" dirty="0">
                <a:effectLst/>
              </a:rPr>
            </a:br>
            <a:endParaRPr lang="en-US" dirty="0"/>
          </a:p>
        </p:txBody>
      </p:sp>
      <p:sp>
        <p:nvSpPr>
          <p:cNvPr id="4" name="Content Placeholder 3"/>
          <p:cNvSpPr>
            <a:spLocks noGrp="1"/>
          </p:cNvSpPr>
          <p:nvPr>
            <p:ph sz="quarter" idx="13"/>
          </p:nvPr>
        </p:nvSpPr>
        <p:spPr/>
        <p:txBody>
          <a:bodyPr/>
          <a:lstStyle/>
          <a:p>
            <a:r>
              <a:rPr lang="en-US" dirty="0"/>
              <a:t>responsibilities matrix is a method to identify all of the roles within </a:t>
            </a:r>
            <a:r>
              <a:rPr lang="en-US" dirty="0" smtClean="0"/>
              <a:t>a project </a:t>
            </a:r>
            <a:r>
              <a:rPr lang="en-US" dirty="0"/>
              <a:t>and the associated responsibilities to the project </a:t>
            </a:r>
            <a:r>
              <a:rPr lang="en-US" dirty="0" err="1"/>
              <a:t>work.responsibilities</a:t>
            </a:r>
            <a:r>
              <a:rPr lang="en-US" dirty="0"/>
              <a:t> matrix can help the project manager identify </a:t>
            </a:r>
            <a:r>
              <a:rPr lang="en-US" dirty="0" smtClean="0"/>
              <a:t>the needed </a:t>
            </a:r>
            <a:r>
              <a:rPr lang="en-US" dirty="0"/>
              <a:t>resources to complete the project work—and determine if the resources </a:t>
            </a:r>
            <a:r>
              <a:rPr lang="en-US" dirty="0" smtClean="0"/>
              <a:t>exist within </a:t>
            </a:r>
            <a:r>
              <a:rPr lang="en-US" dirty="0"/>
              <a:t>the organization’s resource pool.</a:t>
            </a:r>
          </a:p>
        </p:txBody>
      </p:sp>
    </p:spTree>
    <p:extLst>
      <p:ext uri="{BB962C8B-B14F-4D97-AF65-F5344CB8AC3E}">
        <p14:creationId xmlns:p14="http://schemas.microsoft.com/office/powerpoint/2010/main" val="7449158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17</a:t>
            </a:fld>
            <a:endParaRPr lang="en-US"/>
          </a:p>
        </p:txBody>
      </p:sp>
      <p:sp>
        <p:nvSpPr>
          <p:cNvPr id="3" name="Title 2"/>
          <p:cNvSpPr>
            <a:spLocks noGrp="1"/>
          </p:cNvSpPr>
          <p:nvPr>
            <p:ph type="title"/>
          </p:nvPr>
        </p:nvSpPr>
        <p:spPr/>
        <p:txBody>
          <a:bodyPr/>
          <a:lstStyle/>
          <a:p>
            <a:r>
              <a:rPr lang="en-US" sz="2000" dirty="0">
                <a:effectLst/>
              </a:rPr>
              <a:t>A = Approves</a:t>
            </a:r>
            <a:br>
              <a:rPr lang="en-US" sz="2000" dirty="0">
                <a:effectLst/>
              </a:rPr>
            </a:br>
            <a:r>
              <a:rPr lang="en-US" sz="2000" dirty="0">
                <a:effectLst/>
              </a:rPr>
              <a:t>R = Reviews</a:t>
            </a:r>
            <a:br>
              <a:rPr lang="en-US" sz="2000" dirty="0">
                <a:effectLst/>
              </a:rPr>
            </a:br>
            <a:r>
              <a:rPr lang="en-US" sz="2000" dirty="0">
                <a:effectLst/>
              </a:rPr>
              <a:t>P = Participant</a:t>
            </a:r>
            <a:br>
              <a:rPr lang="en-US" sz="2000" dirty="0">
                <a:effectLst/>
              </a:rPr>
            </a:br>
            <a:r>
              <a:rPr lang="en-US" sz="2000" dirty="0">
                <a:effectLst/>
              </a:rPr>
              <a:t>C = Creator</a:t>
            </a:r>
            <a:r>
              <a:rPr lang="en-US" dirty="0">
                <a:effectLst/>
              </a:rPr>
              <a:t/>
            </a:r>
            <a:br>
              <a:rPr lang="en-US" dirty="0">
                <a:effectLst/>
              </a:rPr>
            </a:br>
            <a:endParaRPr lang="en-US" dirty="0"/>
          </a:p>
        </p:txBody>
      </p:sp>
      <p:pic>
        <p:nvPicPr>
          <p:cNvPr id="7" name="Content Placeholder 6"/>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76200" y="1066800"/>
            <a:ext cx="8839199" cy="3124200"/>
          </a:xfrm>
        </p:spPr>
      </p:pic>
    </p:spTree>
    <p:extLst>
      <p:ext uri="{BB962C8B-B14F-4D97-AF65-F5344CB8AC3E}">
        <p14:creationId xmlns:p14="http://schemas.microsoft.com/office/powerpoint/2010/main" val="42556620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18</a:t>
            </a:fld>
            <a:endParaRPr lang="en-US"/>
          </a:p>
        </p:txBody>
      </p:sp>
      <p:sp>
        <p:nvSpPr>
          <p:cNvPr id="3" name="Title 2"/>
          <p:cNvSpPr>
            <a:spLocks noGrp="1"/>
          </p:cNvSpPr>
          <p:nvPr>
            <p:ph type="title"/>
          </p:nvPr>
        </p:nvSpPr>
        <p:spPr/>
        <p:txBody>
          <a:bodyPr/>
          <a:lstStyle/>
          <a:p>
            <a:r>
              <a:rPr lang="en-US" dirty="0"/>
              <a:t>Project </a:t>
            </a:r>
            <a:r>
              <a:rPr lang="en-US" dirty="0" smtClean="0"/>
              <a:t>Network</a:t>
            </a:r>
            <a:endParaRPr lang="en-US" dirty="0"/>
          </a:p>
        </p:txBody>
      </p:sp>
      <p:sp>
        <p:nvSpPr>
          <p:cNvPr id="4" name="Content Placeholder 3"/>
          <p:cNvSpPr>
            <a:spLocks noGrp="1"/>
          </p:cNvSpPr>
          <p:nvPr>
            <p:ph sz="quarter" idx="13"/>
          </p:nvPr>
        </p:nvSpPr>
        <p:spPr/>
        <p:txBody>
          <a:bodyPr/>
          <a:lstStyle/>
          <a:p>
            <a:r>
              <a:rPr lang="en-US" dirty="0"/>
              <a:t>Project networks are developed from the WBS. The project network is a visual flow </a:t>
            </a:r>
            <a:r>
              <a:rPr lang="en-US" dirty="0" smtClean="0"/>
              <a:t> diagram </a:t>
            </a:r>
            <a:r>
              <a:rPr lang="en-US" dirty="0"/>
              <a:t>of the sequence, interrelationships, and dependencies of all the activities that </a:t>
            </a:r>
            <a:r>
              <a:rPr lang="en-US" dirty="0" smtClean="0"/>
              <a:t>must </a:t>
            </a:r>
            <a:r>
              <a:rPr lang="en-US" dirty="0"/>
              <a:t>be accomplished to complete the project.</a:t>
            </a:r>
          </a:p>
        </p:txBody>
      </p:sp>
    </p:spTree>
    <p:extLst>
      <p:ext uri="{BB962C8B-B14F-4D97-AF65-F5344CB8AC3E}">
        <p14:creationId xmlns:p14="http://schemas.microsoft.com/office/powerpoint/2010/main" val="32777430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a:p>
        </p:txBody>
      </p:sp>
      <p:pic>
        <p:nvPicPr>
          <p:cNvPr id="5" name="Content Placeholder 4"/>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0" y="731838"/>
            <a:ext cx="8991600" cy="4678362"/>
          </a:xfrm>
          <a:prstGeom prst="rect">
            <a:avLst/>
          </a:prstGeom>
        </p:spPr>
      </p:pic>
    </p:spTree>
    <p:extLst>
      <p:ext uri="{BB962C8B-B14F-4D97-AF65-F5344CB8AC3E}">
        <p14:creationId xmlns:p14="http://schemas.microsoft.com/office/powerpoint/2010/main" val="16937175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2" name="Title 1"/>
          <p:cNvSpPr>
            <a:spLocks noGrp="1"/>
          </p:cNvSpPr>
          <p:nvPr>
            <p:ph type="title"/>
          </p:nvPr>
        </p:nvSpPr>
        <p:spPr/>
        <p:txBody>
          <a:bodyPr/>
          <a:lstStyle/>
          <a:p>
            <a:r>
              <a:rPr lang="en-US" dirty="0" smtClean="0"/>
              <a:t>Team Members</a:t>
            </a:r>
            <a:endParaRPr lang="en-US" dirty="0"/>
          </a:p>
        </p:txBody>
      </p:sp>
      <p:sp>
        <p:nvSpPr>
          <p:cNvPr id="3" name="Content Placeholder 2"/>
          <p:cNvSpPr>
            <a:spLocks noGrp="1"/>
          </p:cNvSpPr>
          <p:nvPr>
            <p:ph sz="quarter" idx="13"/>
          </p:nvPr>
        </p:nvSpPr>
        <p:spPr/>
        <p:txBody>
          <a:bodyPr/>
          <a:lstStyle/>
          <a:p>
            <a:r>
              <a:rPr lang="en-US" dirty="0" smtClean="0"/>
              <a:t>Ahmed </a:t>
            </a:r>
            <a:r>
              <a:rPr lang="en-US" dirty="0" err="1" smtClean="0"/>
              <a:t>Magdy</a:t>
            </a:r>
            <a:endParaRPr lang="en-US" dirty="0" smtClean="0"/>
          </a:p>
          <a:p>
            <a:r>
              <a:rPr lang="en-US" dirty="0" smtClean="0"/>
              <a:t>Ahmed </a:t>
            </a:r>
            <a:r>
              <a:rPr lang="en-US" dirty="0" err="1" smtClean="0"/>
              <a:t>Abdalla</a:t>
            </a:r>
            <a:endParaRPr lang="en-US" dirty="0" smtClean="0"/>
          </a:p>
          <a:p>
            <a:r>
              <a:rPr lang="en-US" dirty="0" smtClean="0"/>
              <a:t>Ahmed </a:t>
            </a:r>
            <a:r>
              <a:rPr lang="en-US" dirty="0" err="1" smtClean="0"/>
              <a:t>Abdelaziz</a:t>
            </a:r>
            <a:endParaRPr lang="en-US" dirty="0" smtClean="0"/>
          </a:p>
          <a:p>
            <a:r>
              <a:rPr lang="en-US" dirty="0" smtClean="0"/>
              <a:t>Ahmed </a:t>
            </a:r>
            <a:r>
              <a:rPr lang="en-US" dirty="0" err="1" smtClean="0"/>
              <a:t>saad</a:t>
            </a:r>
            <a:r>
              <a:rPr lang="en-US" dirty="0" smtClean="0"/>
              <a:t> </a:t>
            </a:r>
          </a:p>
          <a:p>
            <a:r>
              <a:rPr lang="en-US" dirty="0" err="1" smtClean="0"/>
              <a:t>Tayam</a:t>
            </a:r>
            <a:r>
              <a:rPr lang="en-US" dirty="0" smtClean="0"/>
              <a:t> </a:t>
            </a:r>
            <a:r>
              <a:rPr lang="en-US" dirty="0" err="1" smtClean="0"/>
              <a:t>Alaa</a:t>
            </a:r>
            <a:endParaRPr lang="en-US" dirty="0" smtClean="0"/>
          </a:p>
          <a:p>
            <a:r>
              <a:rPr lang="en-US" dirty="0" err="1" smtClean="0"/>
              <a:t>Adham</a:t>
            </a:r>
            <a:r>
              <a:rPr lang="en-US" dirty="0" smtClean="0"/>
              <a:t> Ahmed</a:t>
            </a:r>
            <a:endParaRPr lang="en-US" dirty="0"/>
          </a:p>
        </p:txBody>
      </p:sp>
    </p:spTree>
    <p:extLst>
      <p:ext uri="{BB962C8B-B14F-4D97-AF65-F5344CB8AC3E}">
        <p14:creationId xmlns:p14="http://schemas.microsoft.com/office/powerpoint/2010/main" val="2391753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20</a:t>
            </a:fld>
            <a:endParaRPr lang="en-US"/>
          </a:p>
        </p:txBody>
      </p:sp>
      <p:sp>
        <p:nvSpPr>
          <p:cNvPr id="3" name="Title 2"/>
          <p:cNvSpPr>
            <a:spLocks noGrp="1"/>
          </p:cNvSpPr>
          <p:nvPr>
            <p:ph type="title"/>
          </p:nvPr>
        </p:nvSpPr>
        <p:spPr>
          <a:xfrm>
            <a:off x="228600" y="4372168"/>
            <a:ext cx="8077201" cy="1495232"/>
          </a:xfrm>
        </p:spPr>
        <p:txBody>
          <a:bodyPr/>
          <a:lstStyle/>
          <a:p>
            <a:pPr algn="l"/>
            <a:r>
              <a:rPr lang="en-US" dirty="0">
                <a:effectLst/>
              </a:rPr>
              <a:t>Resource Constrained Schedule</a:t>
            </a:r>
            <a:br>
              <a:rPr lang="en-US" dirty="0">
                <a:effectLst/>
              </a:rPr>
            </a:br>
            <a:endParaRPr lang="en-US" dirty="0"/>
          </a:p>
        </p:txBody>
      </p:sp>
      <p:sp>
        <p:nvSpPr>
          <p:cNvPr id="6" name="Content Placeholder 5"/>
          <p:cNvSpPr>
            <a:spLocks noGrp="1"/>
          </p:cNvSpPr>
          <p:nvPr>
            <p:ph sz="quarter" idx="13"/>
          </p:nvPr>
        </p:nvSpPr>
        <p:spPr>
          <a:xfrm>
            <a:off x="838200" y="609600"/>
            <a:ext cx="6705600" cy="3596640"/>
          </a:xfrm>
        </p:spPr>
        <p:txBody>
          <a:bodyPr/>
          <a:lstStyle/>
          <a:p>
            <a:r>
              <a:rPr lang="en-US" dirty="0"/>
              <a:t>resource-constrained project is one that assumes the level of resources </a:t>
            </a:r>
            <a:r>
              <a:rPr lang="en-US" dirty="0" err="1" smtClean="0"/>
              <a:t>availlable</a:t>
            </a:r>
            <a:r>
              <a:rPr lang="en-US" dirty="0" smtClean="0"/>
              <a:t> </a:t>
            </a:r>
            <a:r>
              <a:rPr lang="en-US" dirty="0"/>
              <a:t>cannot be exceeded. If the resources are inadequate, it will be acceptable to delay </a:t>
            </a:r>
            <a:r>
              <a:rPr lang="en-US" dirty="0" smtClean="0"/>
              <a:t>the </a:t>
            </a:r>
            <a:r>
              <a:rPr lang="en-US" dirty="0"/>
              <a:t>project, but as little as possible</a:t>
            </a:r>
          </a:p>
        </p:txBody>
      </p:sp>
    </p:spTree>
    <p:extLst>
      <p:ext uri="{BB962C8B-B14F-4D97-AF65-F5344CB8AC3E}">
        <p14:creationId xmlns:p14="http://schemas.microsoft.com/office/powerpoint/2010/main" val="5140828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10357" y="1052386"/>
            <a:ext cx="8810011" cy="4281614"/>
          </a:xfrm>
        </p:spPr>
      </p:pic>
    </p:spTree>
    <p:extLst>
      <p:ext uri="{BB962C8B-B14F-4D97-AF65-F5344CB8AC3E}">
        <p14:creationId xmlns:p14="http://schemas.microsoft.com/office/powerpoint/2010/main" val="39657010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22</a:t>
            </a:fld>
            <a:endParaRPr lang="en-US"/>
          </a:p>
        </p:txBody>
      </p:sp>
      <p:sp>
        <p:nvSpPr>
          <p:cNvPr id="3" name="Title 2"/>
          <p:cNvSpPr>
            <a:spLocks noGrp="1"/>
          </p:cNvSpPr>
          <p:nvPr>
            <p:ph type="title"/>
          </p:nvPr>
        </p:nvSpPr>
        <p:spPr/>
        <p:txBody>
          <a:bodyPr/>
          <a:lstStyle/>
          <a:p>
            <a:r>
              <a:rPr lang="en-US" dirty="0" smtClean="0"/>
              <a:t>Budget</a:t>
            </a:r>
            <a:endParaRPr lang="en-US" dirty="0"/>
          </a:p>
        </p:txBody>
      </p:sp>
      <p:sp>
        <p:nvSpPr>
          <p:cNvPr id="4" name="Content Placeholder 3"/>
          <p:cNvSpPr>
            <a:spLocks noGrp="1"/>
          </p:cNvSpPr>
          <p:nvPr>
            <p:ph sz="quarter" idx="13"/>
          </p:nvPr>
        </p:nvSpPr>
        <p:spPr/>
        <p:txBody>
          <a:bodyPr/>
          <a:lstStyle/>
          <a:p>
            <a:r>
              <a:rPr lang="en-US" dirty="0"/>
              <a:t>you can time-phase work </a:t>
            </a:r>
            <a:r>
              <a:rPr lang="en-US" dirty="0" smtClean="0"/>
              <a:t>packages </a:t>
            </a:r>
            <a:r>
              <a:rPr lang="en-US" dirty="0"/>
              <a:t>and assign them to their respective scheduled activities to develop a budget </a:t>
            </a:r>
            <a:r>
              <a:rPr lang="en-US" dirty="0" smtClean="0"/>
              <a:t>schedule </a:t>
            </a:r>
            <a:r>
              <a:rPr lang="en-US" dirty="0"/>
              <a:t>over the life of your project.</a:t>
            </a:r>
          </a:p>
        </p:txBody>
      </p:sp>
    </p:spTree>
    <p:extLst>
      <p:ext uri="{BB962C8B-B14F-4D97-AF65-F5344CB8AC3E}">
        <p14:creationId xmlns:p14="http://schemas.microsoft.com/office/powerpoint/2010/main" val="35900943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23</a:t>
            </a:fld>
            <a:endParaRPr lang="en-US"/>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15953" y="685800"/>
            <a:ext cx="8943553" cy="5486400"/>
          </a:xfrm>
        </p:spPr>
      </p:pic>
    </p:spTree>
    <p:extLst>
      <p:ext uri="{BB962C8B-B14F-4D97-AF65-F5344CB8AC3E}">
        <p14:creationId xmlns:p14="http://schemas.microsoft.com/office/powerpoint/2010/main" val="21141339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24</a:t>
            </a:fld>
            <a:endParaRPr lang="en-US"/>
          </a:p>
        </p:txBody>
      </p:sp>
      <p:sp>
        <p:nvSpPr>
          <p:cNvPr id="3" name="Title 2"/>
          <p:cNvSpPr>
            <a:spLocks noGrp="1"/>
          </p:cNvSpPr>
          <p:nvPr>
            <p:ph type="title"/>
          </p:nvPr>
        </p:nvSpPr>
        <p:spPr/>
        <p:txBody>
          <a:bodyPr/>
          <a:lstStyle/>
          <a:p>
            <a:r>
              <a:rPr lang="en-US" u="sng" dirty="0">
                <a:effectLst/>
              </a:rPr>
              <a:t>Risk Management</a:t>
            </a:r>
            <a:r>
              <a:rPr lang="en-US" dirty="0">
                <a:effectLst/>
              </a:rPr>
              <a:t/>
            </a:r>
            <a:br>
              <a:rPr lang="en-US" dirty="0">
                <a:effectLst/>
              </a:rPr>
            </a:br>
            <a:endParaRPr lang="en-US" dirty="0"/>
          </a:p>
        </p:txBody>
      </p:sp>
      <p:sp>
        <p:nvSpPr>
          <p:cNvPr id="4" name="Content Placeholder 3"/>
          <p:cNvSpPr>
            <a:spLocks noGrp="1"/>
          </p:cNvSpPr>
          <p:nvPr>
            <p:ph sz="quarter" idx="13"/>
          </p:nvPr>
        </p:nvSpPr>
        <p:spPr/>
        <p:txBody>
          <a:bodyPr/>
          <a:lstStyle/>
          <a:p>
            <a:r>
              <a:rPr lang="en-US" dirty="0"/>
              <a:t>The risk management plan is a component </a:t>
            </a:r>
            <a:r>
              <a:rPr lang="en-US" dirty="0" smtClean="0"/>
              <a:t>of your </a:t>
            </a:r>
            <a:r>
              <a:rPr lang="en-US" dirty="0"/>
              <a:t>overall project management plan that details how project risks will </a:t>
            </a:r>
            <a:r>
              <a:rPr lang="en-US" dirty="0" smtClean="0"/>
              <a:t>be identified</a:t>
            </a:r>
            <a:r>
              <a:rPr lang="en-US" dirty="0"/>
              <a:t>, analyzed, responded to, and controlled. Risk management </a:t>
            </a:r>
            <a:r>
              <a:rPr lang="en-US" dirty="0" smtClean="0"/>
              <a:t>happens throughout </a:t>
            </a:r>
            <a:r>
              <a:rPr lang="en-US" dirty="0"/>
              <a:t>the project, and you and the project team should always be on </a:t>
            </a:r>
            <a:r>
              <a:rPr lang="en-US" dirty="0" smtClean="0"/>
              <a:t>the lookout </a:t>
            </a:r>
            <a:r>
              <a:rPr lang="en-US" dirty="0"/>
              <a:t>for new risk events.</a:t>
            </a:r>
          </a:p>
        </p:txBody>
      </p:sp>
    </p:spTree>
    <p:extLst>
      <p:ext uri="{BB962C8B-B14F-4D97-AF65-F5344CB8AC3E}">
        <p14:creationId xmlns:p14="http://schemas.microsoft.com/office/powerpoint/2010/main" val="3869965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25</a:t>
            </a:fld>
            <a:endParaRPr lang="en-US"/>
          </a:p>
        </p:txBody>
      </p:sp>
      <p:sp>
        <p:nvSpPr>
          <p:cNvPr id="4" name="Content Placeholder 3"/>
          <p:cNvSpPr>
            <a:spLocks noGrp="1"/>
          </p:cNvSpPr>
          <p:nvPr>
            <p:ph sz="quarter" idx="13"/>
          </p:nvPr>
        </p:nvSpPr>
        <p:spPr>
          <a:xfrm>
            <a:off x="381000" y="609600"/>
            <a:ext cx="8458200" cy="5715000"/>
          </a:xfrm>
        </p:spPr>
        <p:txBody>
          <a:bodyPr>
            <a:normAutofit fontScale="85000" lnSpcReduction="20000"/>
          </a:bodyPr>
          <a:lstStyle/>
          <a:p>
            <a:pPr lvl="0"/>
            <a:r>
              <a:rPr lang="en-US" b="1" dirty="0"/>
              <a:t>Don’t determine the enough budget to create the project. A feasibility study for the project must be excellent so all project requirements should be studied, and the adequate budget must be determined.</a:t>
            </a:r>
            <a:endParaRPr lang="en-US" dirty="0"/>
          </a:p>
          <a:p>
            <a:r>
              <a:rPr lang="en-US" b="1" dirty="0"/>
              <a:t> </a:t>
            </a:r>
            <a:endParaRPr lang="en-US" dirty="0"/>
          </a:p>
          <a:p>
            <a:pPr lvl="0"/>
            <a:r>
              <a:rPr lang="en-US" b="1" dirty="0"/>
              <a:t>Don’t specify all potential expectations of the program, as it may not implement the project's purpose.</a:t>
            </a:r>
            <a:endParaRPr lang="en-US" dirty="0"/>
          </a:p>
          <a:p>
            <a:r>
              <a:rPr lang="en-US" b="1" dirty="0"/>
              <a:t> </a:t>
            </a:r>
            <a:endParaRPr lang="en-US" dirty="0"/>
          </a:p>
          <a:p>
            <a:pPr lvl="0"/>
            <a:r>
              <a:rPr lang="en-US" b="1" dirty="0"/>
              <a:t>Ignoring to choose the suitable interfaces for the serenity of customers so designs must be chosen carefully.</a:t>
            </a:r>
            <a:endParaRPr lang="en-US" dirty="0"/>
          </a:p>
          <a:p>
            <a:r>
              <a:rPr lang="en-US" b="1" dirty="0"/>
              <a:t> </a:t>
            </a:r>
            <a:endParaRPr lang="en-US" dirty="0"/>
          </a:p>
          <a:p>
            <a:pPr lvl="0"/>
            <a:r>
              <a:rPr lang="en-US" b="1" dirty="0"/>
              <a:t>Don’t expect the conditions of workers on the program (such as illness or fatigue), so more than one worker must be provided for one task.</a:t>
            </a:r>
            <a:endParaRPr lang="en-US" dirty="0"/>
          </a:p>
          <a:p>
            <a:r>
              <a:rPr lang="en-US" b="1" dirty="0"/>
              <a:t> </a:t>
            </a:r>
            <a:endParaRPr lang="en-US" dirty="0"/>
          </a:p>
          <a:p>
            <a:pPr lvl="0"/>
            <a:r>
              <a:rPr lang="en-US" b="1" dirty="0"/>
              <a:t>Don’t provide sufficient and appropriate information for the project so must to determine enough and suitable plans before starting.</a:t>
            </a:r>
            <a:endParaRPr lang="en-US" dirty="0"/>
          </a:p>
          <a:p>
            <a:r>
              <a:rPr lang="en-US" b="1" dirty="0"/>
              <a:t> </a:t>
            </a:r>
            <a:endParaRPr lang="en-US" dirty="0"/>
          </a:p>
          <a:p>
            <a:pPr lvl="0"/>
            <a:r>
              <a:rPr lang="en-US" b="1" dirty="0"/>
              <a:t>A Technical error in the devices used to create the program, so the devices must be checked before starting.</a:t>
            </a:r>
            <a:endParaRPr lang="en-US" dirty="0"/>
          </a:p>
          <a:p>
            <a:endParaRPr lang="en-US" dirty="0"/>
          </a:p>
        </p:txBody>
      </p:sp>
    </p:spTree>
    <p:extLst>
      <p:ext uri="{BB962C8B-B14F-4D97-AF65-F5344CB8AC3E}">
        <p14:creationId xmlns:p14="http://schemas.microsoft.com/office/powerpoint/2010/main" val="28049110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26</a:t>
            </a:fld>
            <a:endParaRPr lang="en-US"/>
          </a:p>
        </p:txBody>
      </p:sp>
      <p:sp>
        <p:nvSpPr>
          <p:cNvPr id="3" name="Title 2"/>
          <p:cNvSpPr>
            <a:spLocks noGrp="1"/>
          </p:cNvSpPr>
          <p:nvPr>
            <p:ph type="title"/>
          </p:nvPr>
        </p:nvSpPr>
        <p:spPr/>
        <p:txBody>
          <a:bodyPr/>
          <a:lstStyle/>
          <a:p>
            <a:r>
              <a:rPr lang="ar-EG" dirty="0" smtClean="0"/>
              <a:t>اعضاء المجموعة</a:t>
            </a:r>
            <a:endParaRPr lang="en-US" dirty="0"/>
          </a:p>
        </p:txBody>
      </p:sp>
      <p:sp>
        <p:nvSpPr>
          <p:cNvPr id="4" name="Content Placeholder 3"/>
          <p:cNvSpPr>
            <a:spLocks noGrp="1"/>
          </p:cNvSpPr>
          <p:nvPr>
            <p:ph sz="quarter" idx="13"/>
          </p:nvPr>
        </p:nvSpPr>
        <p:spPr/>
        <p:txBody>
          <a:bodyPr/>
          <a:lstStyle/>
          <a:p>
            <a:pPr algn="r" rtl="1"/>
            <a:r>
              <a:rPr lang="ar-EG" dirty="0" smtClean="0"/>
              <a:t>احمد مجدي محمد </a:t>
            </a:r>
          </a:p>
          <a:p>
            <a:pPr algn="r" rtl="1"/>
            <a:r>
              <a:rPr lang="ar-EG" dirty="0" smtClean="0"/>
              <a:t>تيام علاء الدين السعيد </a:t>
            </a:r>
          </a:p>
          <a:p>
            <a:pPr algn="r" rtl="1"/>
            <a:r>
              <a:rPr lang="ar-EG" dirty="0" smtClean="0"/>
              <a:t>احمد عبدالله مصطفي</a:t>
            </a:r>
          </a:p>
          <a:p>
            <a:pPr algn="r" rtl="1"/>
            <a:r>
              <a:rPr lang="ar-EG" dirty="0" smtClean="0"/>
              <a:t>احمد عبدالعزيز عبدالباري</a:t>
            </a:r>
          </a:p>
          <a:p>
            <a:pPr algn="r" rtl="1"/>
            <a:r>
              <a:rPr lang="ar-EG" dirty="0" smtClean="0"/>
              <a:t>احمد سعد سعد المهدي</a:t>
            </a:r>
          </a:p>
          <a:p>
            <a:pPr algn="r" rtl="1"/>
            <a:r>
              <a:rPr lang="ar-EG" dirty="0" smtClean="0"/>
              <a:t>ادهم احمد حسين</a:t>
            </a:r>
            <a:endParaRPr lang="en-US" dirty="0"/>
          </a:p>
        </p:txBody>
      </p:sp>
    </p:spTree>
    <p:extLst>
      <p:ext uri="{BB962C8B-B14F-4D97-AF65-F5344CB8AC3E}">
        <p14:creationId xmlns:p14="http://schemas.microsoft.com/office/powerpoint/2010/main" val="11503613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a:t>
            </a:fld>
            <a:endParaRPr lang="en-US"/>
          </a:p>
        </p:txBody>
      </p:sp>
      <p:sp>
        <p:nvSpPr>
          <p:cNvPr id="4" name="Content Placeholder 3"/>
          <p:cNvSpPr>
            <a:spLocks noGrp="1"/>
          </p:cNvSpPr>
          <p:nvPr>
            <p:ph sz="quarter" idx="13"/>
          </p:nvPr>
        </p:nvSpPr>
        <p:spPr>
          <a:xfrm>
            <a:off x="1143000" y="731520"/>
            <a:ext cx="6400800" cy="4373880"/>
          </a:xfrm>
        </p:spPr>
        <p:txBody>
          <a:bodyPr/>
          <a:lstStyle/>
          <a:p>
            <a:r>
              <a:rPr lang="en-US" dirty="0" smtClean="0"/>
              <a:t>In </a:t>
            </a:r>
            <a:r>
              <a:rPr lang="en-US" dirty="0"/>
              <a:t>application we can control everything about the restaurant for example :cashier ,staff entry and exit times and determine their salary.</a:t>
            </a:r>
          </a:p>
          <a:p>
            <a:endParaRPr lang="en-US" dirty="0"/>
          </a:p>
        </p:txBody>
      </p:sp>
    </p:spTree>
    <p:extLst>
      <p:ext uri="{BB962C8B-B14F-4D97-AF65-F5344CB8AC3E}">
        <p14:creationId xmlns:p14="http://schemas.microsoft.com/office/powerpoint/2010/main" val="4679578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a:t>
            </a:fld>
            <a:endParaRPr lang="en-US"/>
          </a:p>
        </p:txBody>
      </p:sp>
      <p:sp>
        <p:nvSpPr>
          <p:cNvPr id="3" name="Title 2"/>
          <p:cNvSpPr>
            <a:spLocks noGrp="1"/>
          </p:cNvSpPr>
          <p:nvPr>
            <p:ph type="title"/>
          </p:nvPr>
        </p:nvSpPr>
        <p:spPr/>
        <p:txBody>
          <a:bodyPr/>
          <a:lstStyle/>
          <a:p>
            <a:r>
              <a:rPr lang="en-US" dirty="0" smtClean="0"/>
              <a:t>Project Charter</a:t>
            </a:r>
            <a:endParaRPr lang="en-US" dirty="0"/>
          </a:p>
        </p:txBody>
      </p:sp>
      <p:sp>
        <p:nvSpPr>
          <p:cNvPr id="4" name="Content Placeholder 3"/>
          <p:cNvSpPr>
            <a:spLocks noGrp="1"/>
          </p:cNvSpPr>
          <p:nvPr>
            <p:ph sz="quarter" idx="13"/>
          </p:nvPr>
        </p:nvSpPr>
        <p:spPr/>
        <p:txBody>
          <a:bodyPr/>
          <a:lstStyle/>
          <a:p>
            <a:r>
              <a:rPr lang="en-US" dirty="0"/>
              <a:t>A project charter formalizes the goal and serves as </a:t>
            </a:r>
            <a:r>
              <a:rPr lang="en-US" dirty="0" smtClean="0"/>
              <a:t>a map </a:t>
            </a:r>
            <a:r>
              <a:rPr lang="en-US" dirty="0"/>
              <a:t>to the destination. Above all, however, a project charter formally authorizes </a:t>
            </a:r>
            <a:r>
              <a:rPr lang="en-US" dirty="0" smtClean="0"/>
              <a:t>the project.</a:t>
            </a:r>
            <a:endParaRPr lang="en-US" dirty="0"/>
          </a:p>
        </p:txBody>
      </p:sp>
    </p:spTree>
    <p:extLst>
      <p:ext uri="{BB962C8B-B14F-4D97-AF65-F5344CB8AC3E}">
        <p14:creationId xmlns:p14="http://schemas.microsoft.com/office/powerpoint/2010/main" val="37250398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a:t>
            </a:fld>
            <a:endParaRPr lang="en-US"/>
          </a:p>
        </p:txBody>
      </p:sp>
      <p:sp>
        <p:nvSpPr>
          <p:cNvPr id="4" name="Content Placeholder 3"/>
          <p:cNvSpPr>
            <a:spLocks noGrp="1"/>
          </p:cNvSpPr>
          <p:nvPr>
            <p:ph sz="quarter" idx="13"/>
          </p:nvPr>
        </p:nvSpPr>
        <p:spPr>
          <a:xfrm>
            <a:off x="1143000" y="731520"/>
            <a:ext cx="7543800" cy="5364480"/>
          </a:xfrm>
        </p:spPr>
        <p:txBody>
          <a:bodyPr>
            <a:normAutofit fontScale="77500" lnSpcReduction="20000"/>
          </a:bodyPr>
          <a:lstStyle/>
          <a:p>
            <a:r>
              <a:rPr lang="en-US" b="1" dirty="0"/>
              <a:t>Project system</a:t>
            </a:r>
            <a:r>
              <a:rPr lang="en-US" dirty="0"/>
              <a:t> :     application for restaurant </a:t>
            </a:r>
          </a:p>
          <a:p>
            <a:r>
              <a:rPr lang="en-US" b="1" dirty="0"/>
              <a:t>Project sponsor</a:t>
            </a:r>
            <a:r>
              <a:rPr lang="en-US" dirty="0"/>
              <a:t> :   marvel studio ,DC and  </a:t>
            </a:r>
            <a:r>
              <a:rPr lang="en-US" dirty="0" err="1"/>
              <a:t>nageb</a:t>
            </a:r>
            <a:r>
              <a:rPr lang="en-US" dirty="0"/>
              <a:t> </a:t>
            </a:r>
            <a:r>
              <a:rPr lang="en-US" dirty="0" err="1"/>
              <a:t>swirs</a:t>
            </a:r>
            <a:endParaRPr lang="en-US" dirty="0"/>
          </a:p>
          <a:p>
            <a:r>
              <a:rPr lang="en-US" b="1" dirty="0"/>
              <a:t>Project manager</a:t>
            </a:r>
            <a:r>
              <a:rPr lang="en-US" dirty="0"/>
              <a:t>:   </a:t>
            </a:r>
            <a:r>
              <a:rPr lang="en-US" dirty="0" err="1"/>
              <a:t>ahmed</a:t>
            </a:r>
            <a:r>
              <a:rPr lang="en-US" dirty="0"/>
              <a:t> </a:t>
            </a:r>
            <a:r>
              <a:rPr lang="en-US" dirty="0" err="1"/>
              <a:t>mekky</a:t>
            </a:r>
            <a:endParaRPr lang="en-US" dirty="0"/>
          </a:p>
          <a:p>
            <a:r>
              <a:rPr lang="en-US" b="1" dirty="0"/>
              <a:t>Project team</a:t>
            </a:r>
            <a:r>
              <a:rPr lang="en-US" dirty="0"/>
              <a:t> :  </a:t>
            </a:r>
            <a:r>
              <a:rPr lang="en-US" dirty="0" err="1"/>
              <a:t>ahmed</a:t>
            </a:r>
            <a:r>
              <a:rPr lang="en-US" dirty="0"/>
              <a:t> </a:t>
            </a:r>
            <a:r>
              <a:rPr lang="en-US" dirty="0" err="1"/>
              <a:t>abdalla</a:t>
            </a:r>
            <a:r>
              <a:rPr lang="en-US" dirty="0"/>
              <a:t> , </a:t>
            </a:r>
            <a:r>
              <a:rPr lang="en-US" dirty="0" err="1"/>
              <a:t>ahmed</a:t>
            </a:r>
            <a:r>
              <a:rPr lang="en-US" dirty="0"/>
              <a:t> </a:t>
            </a:r>
            <a:r>
              <a:rPr lang="en-US" dirty="0" err="1"/>
              <a:t>abdelazez</a:t>
            </a:r>
            <a:r>
              <a:rPr lang="en-US" dirty="0"/>
              <a:t>, </a:t>
            </a:r>
            <a:r>
              <a:rPr lang="en-US" dirty="0" err="1"/>
              <a:t>ahmed</a:t>
            </a:r>
            <a:r>
              <a:rPr lang="en-US" dirty="0"/>
              <a:t> </a:t>
            </a:r>
            <a:r>
              <a:rPr lang="en-US" dirty="0" err="1"/>
              <a:t>magdy</a:t>
            </a:r>
            <a:r>
              <a:rPr lang="en-US" dirty="0"/>
              <a:t>, </a:t>
            </a:r>
            <a:r>
              <a:rPr lang="en-US" dirty="0" err="1"/>
              <a:t>tayam</a:t>
            </a:r>
            <a:r>
              <a:rPr lang="en-US" dirty="0"/>
              <a:t> </a:t>
            </a:r>
            <a:r>
              <a:rPr lang="en-US" dirty="0" err="1"/>
              <a:t>alaa</a:t>
            </a:r>
            <a:r>
              <a:rPr lang="en-US" dirty="0"/>
              <a:t> </a:t>
            </a:r>
            <a:r>
              <a:rPr lang="en-US" dirty="0" smtClean="0"/>
              <a:t>, </a:t>
            </a:r>
            <a:r>
              <a:rPr lang="en-US" dirty="0" err="1"/>
              <a:t>ahmed</a:t>
            </a:r>
            <a:r>
              <a:rPr lang="en-US" dirty="0"/>
              <a:t> </a:t>
            </a:r>
            <a:r>
              <a:rPr lang="en-US" dirty="0" err="1" smtClean="0"/>
              <a:t>saad</a:t>
            </a:r>
            <a:r>
              <a:rPr lang="en-US" dirty="0"/>
              <a:t> </a:t>
            </a:r>
            <a:r>
              <a:rPr lang="en-US" dirty="0" smtClean="0"/>
              <a:t>and </a:t>
            </a:r>
            <a:r>
              <a:rPr lang="en-US" dirty="0" err="1" smtClean="0"/>
              <a:t>adham</a:t>
            </a:r>
            <a:r>
              <a:rPr lang="en-US" dirty="0" smtClean="0"/>
              <a:t> </a:t>
            </a:r>
            <a:r>
              <a:rPr lang="en-US" dirty="0" err="1" smtClean="0"/>
              <a:t>ahmed</a:t>
            </a:r>
            <a:r>
              <a:rPr lang="en-US" dirty="0" smtClean="0"/>
              <a:t>.</a:t>
            </a:r>
            <a:endParaRPr lang="en-US" dirty="0"/>
          </a:p>
          <a:p>
            <a:r>
              <a:rPr lang="en-US" dirty="0"/>
              <a:t> </a:t>
            </a:r>
          </a:p>
          <a:p>
            <a:r>
              <a:rPr lang="en-US" b="1" dirty="0"/>
              <a:t>Project purpose</a:t>
            </a:r>
            <a:r>
              <a:rPr lang="en-US" dirty="0"/>
              <a:t>:   in application we can control everything about the restaurant for example :cashier ,staff entry and exit times and determine their salary.</a:t>
            </a:r>
          </a:p>
          <a:p>
            <a:r>
              <a:rPr lang="en-US" dirty="0"/>
              <a:t> </a:t>
            </a:r>
          </a:p>
          <a:p>
            <a:r>
              <a:rPr lang="en-US" b="1" dirty="0"/>
              <a:t>Business case</a:t>
            </a:r>
            <a:r>
              <a:rPr lang="en-US" dirty="0"/>
              <a:t>:    pen and paper and calculator have served this restaurant since 1980  but it is time to let it go we will have a full system would help us not with entry and exit of workers no but with every single thing from the single fork to the tables and food it will allow us to save a lot of time and money and to be more secure and more productive a simple example when a worker come to work in 8 a m he will put his finger print on the computer by the scanner and the system will save the time he came and do the same when he leave and the system will count his legal time as known as 8 hours and start to count his salary all over the month and if he worked more then 8 hours the hour will be determined as 2 hours in the system and will be added to his salary .</a:t>
            </a:r>
          </a:p>
          <a:p>
            <a:endParaRPr lang="en-US" dirty="0"/>
          </a:p>
        </p:txBody>
      </p:sp>
    </p:spTree>
    <p:extLst>
      <p:ext uri="{BB962C8B-B14F-4D97-AF65-F5344CB8AC3E}">
        <p14:creationId xmlns:p14="http://schemas.microsoft.com/office/powerpoint/2010/main" val="8942558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6</a:t>
            </a:fld>
            <a:endParaRPr lang="en-US"/>
          </a:p>
        </p:txBody>
      </p:sp>
      <p:sp>
        <p:nvSpPr>
          <p:cNvPr id="4" name="Content Placeholder 3"/>
          <p:cNvSpPr>
            <a:spLocks noGrp="1"/>
          </p:cNvSpPr>
          <p:nvPr>
            <p:ph sz="quarter" idx="13"/>
          </p:nvPr>
        </p:nvSpPr>
        <p:spPr>
          <a:xfrm>
            <a:off x="457200" y="609600"/>
            <a:ext cx="8382000" cy="5867400"/>
          </a:xfrm>
        </p:spPr>
        <p:txBody>
          <a:bodyPr>
            <a:normAutofit fontScale="77500" lnSpcReduction="20000"/>
          </a:bodyPr>
          <a:lstStyle/>
          <a:p>
            <a:r>
              <a:rPr lang="en-US" dirty="0"/>
              <a:t>The system will count how many customers came today so he will count how many forks and knives need to clean today .</a:t>
            </a:r>
          </a:p>
          <a:p>
            <a:r>
              <a:rPr lang="en-US" dirty="0"/>
              <a:t>To the food items the we will give the system like how many do we need in a month from everything in the kitchen starting from tomato to the beef and chickens we need in a month and the system will count how many we used and how many we still have instead of counting it ourselves .the </a:t>
            </a:r>
            <a:r>
              <a:rPr lang="en-US" dirty="0" err="1"/>
              <a:t>chashier</a:t>
            </a:r>
            <a:r>
              <a:rPr lang="en-US" dirty="0"/>
              <a:t> will be ready with all the dishes we have in the restaurant and every drinks on a tablet with the waiter  which is connected with the </a:t>
            </a:r>
            <a:r>
              <a:rPr lang="en-US" dirty="0" err="1"/>
              <a:t>chashier</a:t>
            </a:r>
            <a:r>
              <a:rPr lang="en-US" dirty="0"/>
              <a:t>  pc by a network and the system will count the check by the tables numbers it will help us a lot and saves a lot of efforts , time  and money .</a:t>
            </a:r>
          </a:p>
          <a:p>
            <a:r>
              <a:rPr lang="en-US" dirty="0"/>
              <a:t> </a:t>
            </a:r>
          </a:p>
          <a:p>
            <a:r>
              <a:rPr lang="en-US" b="1" dirty="0"/>
              <a:t>Project results </a:t>
            </a:r>
            <a:endParaRPr lang="en-US" dirty="0"/>
          </a:p>
          <a:p>
            <a:pPr lvl="0"/>
            <a:r>
              <a:rPr lang="en-US" dirty="0"/>
              <a:t>completely successful by </a:t>
            </a:r>
            <a:r>
              <a:rPr lang="en-US" dirty="0" err="1"/>
              <a:t>january</a:t>
            </a:r>
            <a:r>
              <a:rPr lang="en-US" dirty="0"/>
              <a:t>.</a:t>
            </a:r>
          </a:p>
          <a:p>
            <a:pPr lvl="0"/>
            <a:r>
              <a:rPr lang="en-US" dirty="0"/>
              <a:t>It saves 300,000 $ by a year .</a:t>
            </a:r>
          </a:p>
          <a:p>
            <a:r>
              <a:rPr lang="en-US" dirty="0"/>
              <a:t> </a:t>
            </a:r>
          </a:p>
          <a:p>
            <a:r>
              <a:rPr lang="en-US" b="1" dirty="0"/>
              <a:t>Project milestone timeline</a:t>
            </a:r>
            <a:endParaRPr lang="en-US" dirty="0"/>
          </a:p>
          <a:p>
            <a:pPr lvl="0"/>
            <a:r>
              <a:rPr lang="en-US" b="1" dirty="0"/>
              <a:t>September</a:t>
            </a:r>
            <a:r>
              <a:rPr lang="en-US" dirty="0"/>
              <a:t> : workers will know about the application.</a:t>
            </a:r>
          </a:p>
          <a:p>
            <a:pPr lvl="0"/>
            <a:r>
              <a:rPr lang="en-US" b="1" dirty="0"/>
              <a:t>October</a:t>
            </a:r>
            <a:r>
              <a:rPr lang="en-US" dirty="0"/>
              <a:t> : everyone starts to get use to the system .</a:t>
            </a:r>
          </a:p>
          <a:p>
            <a:pPr lvl="0"/>
            <a:r>
              <a:rPr lang="en-US" b="1" dirty="0"/>
              <a:t>November </a:t>
            </a:r>
            <a:r>
              <a:rPr lang="en-US" dirty="0"/>
              <a:t>: </a:t>
            </a:r>
            <a:r>
              <a:rPr lang="en-US" dirty="0" smtClean="0"/>
              <a:t>receive </a:t>
            </a:r>
            <a:r>
              <a:rPr lang="en-US" dirty="0"/>
              <a:t>the feedback on the application, and fix the problems if </a:t>
            </a:r>
            <a:r>
              <a:rPr lang="en-US" dirty="0" smtClean="0"/>
              <a:t>exist </a:t>
            </a:r>
            <a:endParaRPr lang="en-US" dirty="0"/>
          </a:p>
          <a:p>
            <a:pPr lvl="0"/>
            <a:r>
              <a:rPr lang="en-US" b="1" dirty="0"/>
              <a:t>December </a:t>
            </a:r>
            <a:r>
              <a:rPr lang="en-US" dirty="0"/>
              <a:t>: the whole staff is an experts in using the system and very happy to save efforts and time .</a:t>
            </a:r>
          </a:p>
          <a:p>
            <a:endParaRPr lang="en-US" dirty="0"/>
          </a:p>
        </p:txBody>
      </p:sp>
    </p:spTree>
    <p:extLst>
      <p:ext uri="{BB962C8B-B14F-4D97-AF65-F5344CB8AC3E}">
        <p14:creationId xmlns:p14="http://schemas.microsoft.com/office/powerpoint/2010/main" val="5459372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a:t>
            </a:fld>
            <a:endParaRPr lang="en-US"/>
          </a:p>
        </p:txBody>
      </p:sp>
      <p:sp>
        <p:nvSpPr>
          <p:cNvPr id="4" name="Content Placeholder 3"/>
          <p:cNvSpPr>
            <a:spLocks noGrp="1"/>
          </p:cNvSpPr>
          <p:nvPr>
            <p:ph sz="quarter" idx="13"/>
          </p:nvPr>
        </p:nvSpPr>
        <p:spPr>
          <a:xfrm>
            <a:off x="381000" y="731520"/>
            <a:ext cx="8382000" cy="5669280"/>
          </a:xfrm>
        </p:spPr>
        <p:txBody>
          <a:bodyPr>
            <a:normAutofit/>
          </a:bodyPr>
          <a:lstStyle/>
          <a:p>
            <a:r>
              <a:rPr lang="en-US" b="1" dirty="0"/>
              <a:t>Project resources </a:t>
            </a:r>
            <a:endParaRPr lang="en-US" dirty="0"/>
          </a:p>
          <a:p>
            <a:r>
              <a:rPr lang="en-US" dirty="0"/>
              <a:t>1.Sidi </a:t>
            </a:r>
            <a:r>
              <a:rPr lang="en-US" dirty="0" err="1"/>
              <a:t>bishr</a:t>
            </a:r>
            <a:r>
              <a:rPr lang="en-US" dirty="0"/>
              <a:t> lab in 63 street .</a:t>
            </a:r>
          </a:p>
          <a:p>
            <a:r>
              <a:rPr lang="en-US" dirty="0"/>
              <a:t>2.The world site of develop systems.</a:t>
            </a:r>
          </a:p>
          <a:p>
            <a:r>
              <a:rPr lang="en-US" dirty="0"/>
              <a:t>3.site : How to Create Restaurant Apps. The Complete Guide.</a:t>
            </a:r>
          </a:p>
          <a:p>
            <a:r>
              <a:rPr lang="en-US" dirty="0"/>
              <a:t> </a:t>
            </a:r>
          </a:p>
          <a:p>
            <a:r>
              <a:rPr lang="en-US" dirty="0"/>
              <a:t> </a:t>
            </a:r>
          </a:p>
          <a:p>
            <a:r>
              <a:rPr lang="en-US" b="1" dirty="0"/>
              <a:t>Project constraints , assumptions , and risks </a:t>
            </a:r>
            <a:endParaRPr lang="en-US" dirty="0"/>
          </a:p>
          <a:p>
            <a:pPr lvl="0"/>
            <a:r>
              <a:rPr lang="en-US" dirty="0"/>
              <a:t>The project must be done by </a:t>
            </a:r>
            <a:r>
              <a:rPr lang="en-US" dirty="0" err="1"/>
              <a:t>january</a:t>
            </a:r>
            <a:r>
              <a:rPr lang="en-US" dirty="0"/>
              <a:t> the third </a:t>
            </a:r>
          </a:p>
          <a:p>
            <a:pPr lvl="0"/>
            <a:r>
              <a:rPr lang="en-US" dirty="0"/>
              <a:t>It will cost 20,000 $ and must not exceeded 30,000 $</a:t>
            </a:r>
          </a:p>
          <a:p>
            <a:r>
              <a:rPr lang="en-US" dirty="0"/>
              <a:t>The risk the worker will not accept the application and don’t use it </a:t>
            </a:r>
            <a:endParaRPr lang="en-US" dirty="0"/>
          </a:p>
        </p:txBody>
      </p:sp>
    </p:spTree>
    <p:extLst>
      <p:ext uri="{BB962C8B-B14F-4D97-AF65-F5344CB8AC3E}">
        <p14:creationId xmlns:p14="http://schemas.microsoft.com/office/powerpoint/2010/main" val="23212674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a:t>
            </a:fld>
            <a:endParaRPr lang="en-US"/>
          </a:p>
        </p:txBody>
      </p:sp>
      <p:sp>
        <p:nvSpPr>
          <p:cNvPr id="3" name="Title 2"/>
          <p:cNvSpPr>
            <a:spLocks noGrp="1"/>
          </p:cNvSpPr>
          <p:nvPr>
            <p:ph type="title"/>
          </p:nvPr>
        </p:nvSpPr>
        <p:spPr/>
        <p:txBody>
          <a:bodyPr/>
          <a:lstStyle/>
          <a:p>
            <a:r>
              <a:rPr lang="en-US" dirty="0" smtClean="0"/>
              <a:t>Project Scope</a:t>
            </a:r>
            <a:endParaRPr lang="en-US" dirty="0"/>
          </a:p>
        </p:txBody>
      </p:sp>
      <p:sp>
        <p:nvSpPr>
          <p:cNvPr id="4" name="Content Placeholder 3"/>
          <p:cNvSpPr>
            <a:spLocks noGrp="1"/>
          </p:cNvSpPr>
          <p:nvPr>
            <p:ph sz="quarter" idx="13"/>
          </p:nvPr>
        </p:nvSpPr>
        <p:spPr/>
        <p:txBody>
          <a:bodyPr>
            <a:normAutofit/>
          </a:bodyPr>
          <a:lstStyle/>
          <a:p>
            <a:r>
              <a:rPr lang="en-US" dirty="0"/>
              <a:t>This document defines all of the deliverables </a:t>
            </a:r>
            <a:r>
              <a:rPr lang="en-US" dirty="0" smtClean="0"/>
              <a:t>the project </a:t>
            </a:r>
            <a:r>
              <a:rPr lang="en-US" dirty="0"/>
              <a:t>will create, the boundaries of the project, and the work that the project </a:t>
            </a:r>
            <a:r>
              <a:rPr lang="en-US" dirty="0" smtClean="0"/>
              <a:t>team will </a:t>
            </a:r>
            <a:r>
              <a:rPr lang="en-US" dirty="0"/>
              <a:t>need to complete in order to create the project deliverables. This document </a:t>
            </a:r>
            <a:r>
              <a:rPr lang="en-US" dirty="0" smtClean="0"/>
              <a:t>is based </a:t>
            </a:r>
            <a:r>
              <a:rPr lang="en-US" dirty="0"/>
              <a:t>on the project requirements, the feasibility study, the business goals </a:t>
            </a:r>
            <a:r>
              <a:rPr lang="en-US" dirty="0" smtClean="0"/>
              <a:t>and objectives</a:t>
            </a:r>
            <a:r>
              <a:rPr lang="en-US" dirty="0"/>
              <a:t>, and the business case document</a:t>
            </a:r>
          </a:p>
        </p:txBody>
      </p:sp>
    </p:spTree>
    <p:extLst>
      <p:ext uri="{BB962C8B-B14F-4D97-AF65-F5344CB8AC3E}">
        <p14:creationId xmlns:p14="http://schemas.microsoft.com/office/powerpoint/2010/main" val="1684298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9</a:t>
            </a:fld>
            <a:endParaRPr lang="en-US"/>
          </a:p>
        </p:txBody>
      </p:sp>
      <p:sp>
        <p:nvSpPr>
          <p:cNvPr id="4" name="Content Placeholder 3"/>
          <p:cNvSpPr>
            <a:spLocks noGrp="1"/>
          </p:cNvSpPr>
          <p:nvPr>
            <p:ph sz="quarter" idx="13"/>
          </p:nvPr>
        </p:nvSpPr>
        <p:spPr>
          <a:xfrm>
            <a:off x="304800" y="731520"/>
            <a:ext cx="8458200" cy="5669280"/>
          </a:xfrm>
        </p:spPr>
        <p:txBody>
          <a:bodyPr>
            <a:normAutofit fontScale="92500" lnSpcReduction="20000"/>
          </a:bodyPr>
          <a:lstStyle/>
          <a:p>
            <a:r>
              <a:rPr lang="en-US" b="1" dirty="0"/>
              <a:t>1-Project Scope Description:</a:t>
            </a:r>
            <a:endParaRPr lang="en-US" dirty="0"/>
          </a:p>
          <a:p>
            <a:pPr lvl="0"/>
            <a:r>
              <a:rPr lang="en-US" dirty="0"/>
              <a:t>It’s an Application Use to Control System in a Restaurant for example :cashier , make customers order from the app ,staff entry and exit times, and determine their salary.</a:t>
            </a:r>
          </a:p>
          <a:p>
            <a:r>
              <a:rPr lang="en-US" b="1" dirty="0"/>
              <a:t> </a:t>
            </a:r>
            <a:endParaRPr lang="en-US" dirty="0"/>
          </a:p>
          <a:p>
            <a:r>
              <a:rPr lang="en-US" b="1" dirty="0"/>
              <a:t>2- Project acceptance criteria: </a:t>
            </a:r>
            <a:endParaRPr lang="en-US" dirty="0"/>
          </a:p>
          <a:p>
            <a:pPr lvl="0"/>
            <a:r>
              <a:rPr lang="en-US" dirty="0"/>
              <a:t>Easy to use, faster and comfortable.</a:t>
            </a:r>
          </a:p>
          <a:p>
            <a:pPr lvl="0"/>
            <a:r>
              <a:rPr lang="en-US" dirty="0"/>
              <a:t>Beautiful user interface.</a:t>
            </a:r>
          </a:p>
          <a:p>
            <a:pPr lvl="0"/>
            <a:r>
              <a:rPr lang="en-US" dirty="0"/>
              <a:t>Save time and effort.</a:t>
            </a:r>
          </a:p>
          <a:p>
            <a:r>
              <a:rPr lang="en-US" b="1" dirty="0"/>
              <a:t> </a:t>
            </a:r>
            <a:endParaRPr lang="en-US" dirty="0"/>
          </a:p>
          <a:p>
            <a:r>
              <a:rPr lang="en-US" b="1" dirty="0"/>
              <a:t>3- Project deliverables:</a:t>
            </a:r>
            <a:endParaRPr lang="en-US" dirty="0"/>
          </a:p>
          <a:p>
            <a:pPr lvl="0"/>
            <a:r>
              <a:rPr lang="en-US" dirty="0"/>
              <a:t>Project plan, reports, documents and resources which return to the owner.</a:t>
            </a:r>
          </a:p>
          <a:p>
            <a:pPr lvl="0"/>
            <a:r>
              <a:rPr lang="en-US" dirty="0"/>
              <a:t>Improve the application.</a:t>
            </a:r>
          </a:p>
          <a:p>
            <a:pPr lvl="0"/>
            <a:r>
              <a:rPr lang="en-US" dirty="0"/>
              <a:t>Presents the offers for using the app.</a:t>
            </a:r>
          </a:p>
          <a:p>
            <a:r>
              <a:rPr lang="en-US" b="1" dirty="0"/>
              <a:t> </a:t>
            </a:r>
            <a:endParaRPr lang="en-US" dirty="0"/>
          </a:p>
          <a:p>
            <a:endParaRPr lang="en-US" dirty="0"/>
          </a:p>
        </p:txBody>
      </p:sp>
    </p:spTree>
    <p:extLst>
      <p:ext uri="{BB962C8B-B14F-4D97-AF65-F5344CB8AC3E}">
        <p14:creationId xmlns:p14="http://schemas.microsoft.com/office/powerpoint/2010/main" val="301935168"/>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60</TotalTime>
  <Words>978</Words>
  <Application>Microsoft Office PowerPoint</Application>
  <PresentationFormat>On-screen Show (4:3)</PresentationFormat>
  <Paragraphs>169</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Slipstream</vt:lpstr>
      <vt:lpstr>Project Management</vt:lpstr>
      <vt:lpstr>Team Members</vt:lpstr>
      <vt:lpstr>PowerPoint Presentation</vt:lpstr>
      <vt:lpstr>Project Charter</vt:lpstr>
      <vt:lpstr>PowerPoint Presentation</vt:lpstr>
      <vt:lpstr>PowerPoint Presentation</vt:lpstr>
      <vt:lpstr>PowerPoint Presentation</vt:lpstr>
      <vt:lpstr>Project Scope</vt:lpstr>
      <vt:lpstr>PowerPoint Presentation</vt:lpstr>
      <vt:lpstr>PowerPoint Presentation</vt:lpstr>
      <vt:lpstr>Work Breakdown Structure</vt:lpstr>
      <vt:lpstr>PowerPoint Presentation</vt:lpstr>
      <vt:lpstr>WBS Dictionary</vt:lpstr>
      <vt:lpstr>PowerPoint Presentation</vt:lpstr>
      <vt:lpstr>PowerPoint Presentation</vt:lpstr>
      <vt:lpstr>Roles and Responsibilities Matrix </vt:lpstr>
      <vt:lpstr>A = Approves R = Reviews P = Participant C = Creator </vt:lpstr>
      <vt:lpstr>Project Network</vt:lpstr>
      <vt:lpstr>PowerPoint Presentation</vt:lpstr>
      <vt:lpstr>Resource Constrained Schedule </vt:lpstr>
      <vt:lpstr>PowerPoint Presentation</vt:lpstr>
      <vt:lpstr>Budget</vt:lpstr>
      <vt:lpstr>PowerPoint Presentation</vt:lpstr>
      <vt:lpstr>Risk Management </vt:lpstr>
      <vt:lpstr>PowerPoint Presentation</vt:lpstr>
      <vt:lpstr>اعضاء المجموعة</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dc:title>
  <dc:creator>Time Computer</dc:creator>
  <cp:lastModifiedBy>Time Computer</cp:lastModifiedBy>
  <cp:revision>8</cp:revision>
  <dcterms:created xsi:type="dcterms:W3CDTF">2006-08-16T00:00:00Z</dcterms:created>
  <dcterms:modified xsi:type="dcterms:W3CDTF">2022-01-02T19:24:33Z</dcterms:modified>
</cp:coreProperties>
</file>