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9" r:id="rId4"/>
    <p:sldId id="260" r:id="rId5"/>
    <p:sldId id="261" r:id="rId6"/>
    <p:sldId id="262" r:id="rId7"/>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4F96-9466-4775-BDE1-93E9E686D8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3ACC01F4-45BD-4E7C-9F1A-344DA034A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AD7CFFC3-0545-49DF-8CF9-12B19063F2EE}"/>
              </a:ext>
            </a:extLst>
          </p:cNvPr>
          <p:cNvSpPr>
            <a:spLocks noGrp="1"/>
          </p:cNvSpPr>
          <p:nvPr>
            <p:ph type="dt" sz="half" idx="10"/>
          </p:nvPr>
        </p:nvSpPr>
        <p:spPr/>
        <p:txBody>
          <a:bodyPr/>
          <a:lstStyle/>
          <a:p>
            <a:fld id="{72345051-2045-45DA-935E-2E3CA1A69ADC}" type="datetimeFigureOut">
              <a:rPr lang="en-US" smtClean="0"/>
              <a:t>12/19/2021</a:t>
            </a:fld>
            <a:endParaRPr lang="en-US" dirty="0"/>
          </a:p>
        </p:txBody>
      </p:sp>
      <p:sp>
        <p:nvSpPr>
          <p:cNvPr id="5" name="Footer Placeholder 4">
            <a:extLst>
              <a:ext uri="{FF2B5EF4-FFF2-40B4-BE49-F238E27FC236}">
                <a16:creationId xmlns:a16="http://schemas.microsoft.com/office/drawing/2014/main" id="{3DCFDA7F-F270-4466-A418-3B0EC38C9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CE69-10D8-45D7-91BE-962BDEACDBA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91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681A-C860-4C05-8DA6-66C033D1C6D2}"/>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1AEC6054-BEFE-4724-AE42-E7B8861C8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A7FD27AC-9374-4CC8-B59E-2E84114D588F}"/>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5" name="Footer Placeholder 4">
            <a:extLst>
              <a:ext uri="{FF2B5EF4-FFF2-40B4-BE49-F238E27FC236}">
                <a16:creationId xmlns:a16="http://schemas.microsoft.com/office/drawing/2014/main" id="{2269AB00-006D-4BEA-818E-B2DD934FF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24514-4C0F-46B2-93C2-5D664878681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463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C2876-AF1F-4592-9EB9-F0B5D9F949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7EB253D6-2C2F-4CF6-9653-999CB7599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A3FD5E26-2695-4080-92D1-055AC7A0838C}"/>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5" name="Footer Placeholder 4">
            <a:extLst>
              <a:ext uri="{FF2B5EF4-FFF2-40B4-BE49-F238E27FC236}">
                <a16:creationId xmlns:a16="http://schemas.microsoft.com/office/drawing/2014/main" id="{F0E32BBE-6963-4AB1-8CA6-100991BC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A426B-2D68-4F4E-97EC-59F8FB3CD09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5804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C78E-9B6E-44B8-8B98-F827B0650F5B}"/>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B4027529-122B-40E2-9D5E-02504E2D8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B9C9AF62-CBFF-4BCE-BCE3-9B792F073D84}"/>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5" name="Footer Placeholder 4">
            <a:extLst>
              <a:ext uri="{FF2B5EF4-FFF2-40B4-BE49-F238E27FC236}">
                <a16:creationId xmlns:a16="http://schemas.microsoft.com/office/drawing/2014/main" id="{FF9F9F82-388A-4998-9A02-66BA09CA3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3D3B2-20DF-49CA-988E-D00EB37FD6C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825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22D3-E001-471E-A295-BCFF2EC53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04EA2967-D617-4F43-B58D-7FDE436D3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B8A31-6B53-4E61-AFBE-BBA24C1D89C6}"/>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5" name="Footer Placeholder 4">
            <a:extLst>
              <a:ext uri="{FF2B5EF4-FFF2-40B4-BE49-F238E27FC236}">
                <a16:creationId xmlns:a16="http://schemas.microsoft.com/office/drawing/2014/main" id="{3771EE2D-30D7-4726-B744-36DA9257B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AE97E-444A-4CEF-8D0B-5D850C23913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8273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A68B-693F-465D-99C4-890AC36026C3}"/>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07B31488-97C4-452B-9E20-173B38F1B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E4066D8B-E338-4179-8821-3E8C507E87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1ACC72A0-2C8C-40DF-9A35-3A3D8C9F7E3A}"/>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6" name="Footer Placeholder 5">
            <a:extLst>
              <a:ext uri="{FF2B5EF4-FFF2-40B4-BE49-F238E27FC236}">
                <a16:creationId xmlns:a16="http://schemas.microsoft.com/office/drawing/2014/main" id="{DD73A93F-2377-43AC-B535-8ED802256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63ADB-36B1-4082-B7BA-36097A189FA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616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B344-DD3A-4DC2-82CB-B4E1B1EC77CF}"/>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82EC0635-17CE-4CA3-B5C9-6D18CADD0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5440C-0D09-4E52-9961-814FCE614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19DE9B2D-428A-4058-9035-06F171F09C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8B396-07D0-49FF-9807-7B04ADAE8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EDBEFCDC-8863-44F8-880F-F569CC319945}"/>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8" name="Footer Placeholder 7">
            <a:extLst>
              <a:ext uri="{FF2B5EF4-FFF2-40B4-BE49-F238E27FC236}">
                <a16:creationId xmlns:a16="http://schemas.microsoft.com/office/drawing/2014/main" id="{CE17313A-4363-4AF8-8F1A-B9269108B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C8FF7D-B672-46D9-815F-1942FF16D38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738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28D9-8547-459B-88A4-C036D9C2BC65}"/>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6AF88F96-D13E-458F-9D08-70FF98F84D9B}"/>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4" name="Footer Placeholder 3">
            <a:extLst>
              <a:ext uri="{FF2B5EF4-FFF2-40B4-BE49-F238E27FC236}">
                <a16:creationId xmlns:a16="http://schemas.microsoft.com/office/drawing/2014/main" id="{9A2279D6-D29E-430B-8663-292ABAC9F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6BF52F-5743-4346-8AD5-7858B6A5AB9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406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4FCFD-2230-4D6A-96DB-68FFC4553348}"/>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3" name="Footer Placeholder 2">
            <a:extLst>
              <a:ext uri="{FF2B5EF4-FFF2-40B4-BE49-F238E27FC236}">
                <a16:creationId xmlns:a16="http://schemas.microsoft.com/office/drawing/2014/main" id="{C276C9B3-0377-4EF4-920A-C0412F8917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6958DE-8589-4373-A367-EAEFECB682FD}"/>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9129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203C-3C1F-40B6-B2D1-39D4BA4C8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B944BECB-B426-444C-A480-7A6C95137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5295C8CF-92D2-432C-AD56-50F9E052C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9F4FC-7B93-47C2-9A3C-341AA5E80504}"/>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6" name="Footer Placeholder 5">
            <a:extLst>
              <a:ext uri="{FF2B5EF4-FFF2-40B4-BE49-F238E27FC236}">
                <a16:creationId xmlns:a16="http://schemas.microsoft.com/office/drawing/2014/main" id="{67659EC8-19DC-431C-BE07-D54EC8F09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426CA-7061-46C8-8CAB-30626ABD70A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2257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F420-825A-4D06-A2FF-EEA38E593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9F0472B3-F8F3-4901-B6EE-D47AA4DFA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FCBB8AE4-E7FA-48E5-9E94-43A40BB1D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50F9B-811F-462E-B879-4E55D26327AF}"/>
              </a:ext>
            </a:extLst>
          </p:cNvPr>
          <p:cNvSpPr>
            <a:spLocks noGrp="1"/>
          </p:cNvSpPr>
          <p:nvPr>
            <p:ph type="dt" sz="half" idx="10"/>
          </p:nvPr>
        </p:nvSpPr>
        <p:spPr/>
        <p:txBody>
          <a:bodyPr/>
          <a:lstStyle/>
          <a:p>
            <a:fld id="{72345051-2045-45DA-935E-2E3CA1A69ADC}" type="datetimeFigureOut">
              <a:rPr lang="en-US" smtClean="0"/>
              <a:t>12/19/2021</a:t>
            </a:fld>
            <a:endParaRPr lang="en-US"/>
          </a:p>
        </p:txBody>
      </p:sp>
      <p:sp>
        <p:nvSpPr>
          <p:cNvPr id="6" name="Footer Placeholder 5">
            <a:extLst>
              <a:ext uri="{FF2B5EF4-FFF2-40B4-BE49-F238E27FC236}">
                <a16:creationId xmlns:a16="http://schemas.microsoft.com/office/drawing/2014/main" id="{67055AAA-C897-4EFC-AE6F-1BF134099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3F844-63F8-4910-997A-92C82C6B8C3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060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1714D5-DD2D-4F9C-B3B2-48FA5FE01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ECC47325-62CC-4ECC-89C6-1AF79C2DE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C6464B0-BA7E-4374-9FA6-27714492B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45051-2045-45DA-935E-2E3CA1A69ADC}" type="datetimeFigureOut">
              <a:rPr lang="en-US" smtClean="0"/>
              <a:t>12/19/2021</a:t>
            </a:fld>
            <a:endParaRPr lang="en-US" dirty="0"/>
          </a:p>
        </p:txBody>
      </p:sp>
      <p:sp>
        <p:nvSpPr>
          <p:cNvPr id="5" name="Footer Placeholder 4">
            <a:extLst>
              <a:ext uri="{FF2B5EF4-FFF2-40B4-BE49-F238E27FC236}">
                <a16:creationId xmlns:a16="http://schemas.microsoft.com/office/drawing/2014/main" id="{44DD197F-64A0-4D89-A9F0-D642867C8C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FD0EA9E-5914-4D4D-A0BE-6238CCEA4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2352705"/>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E20E955-C6AE-45CD-8F81-46BC2029FC8B}"/>
              </a:ext>
            </a:extLst>
          </p:cNvPr>
          <p:cNvPicPr>
            <a:picLocks noChangeAspect="1"/>
          </p:cNvPicPr>
          <p:nvPr/>
        </p:nvPicPr>
        <p:blipFill rotWithShape="1">
          <a:blip r:embed="rId2">
            <a:alphaModFix amt="50000"/>
          </a:blip>
          <a:srcRect t="15393" r="-1" b="-1"/>
          <a:stretch/>
        </p:blipFill>
        <p:spPr>
          <a:xfrm>
            <a:off x="100284" y="-83965"/>
            <a:ext cx="12188930" cy="6857990"/>
          </a:xfrm>
          <a:prstGeom prst="rect">
            <a:avLst/>
          </a:prstGeom>
        </p:spPr>
      </p:pic>
      <p:sp>
        <p:nvSpPr>
          <p:cNvPr id="2" name="Title 1">
            <a:extLst>
              <a:ext uri="{FF2B5EF4-FFF2-40B4-BE49-F238E27FC236}">
                <a16:creationId xmlns:a16="http://schemas.microsoft.com/office/drawing/2014/main" id="{4309701A-14D3-4F1D-8EF2-572B0A71FA83}"/>
              </a:ext>
            </a:extLst>
          </p:cNvPr>
          <p:cNvSpPr>
            <a:spLocks noGrp="1"/>
          </p:cNvSpPr>
          <p:nvPr>
            <p:ph type="ctrTitle"/>
          </p:nvPr>
        </p:nvSpPr>
        <p:spPr>
          <a:xfrm>
            <a:off x="1035698" y="2078487"/>
            <a:ext cx="10318102" cy="2340936"/>
          </a:xfrm>
        </p:spPr>
        <p:txBody>
          <a:bodyPr>
            <a:normAutofit/>
          </a:bodyPr>
          <a:lstStyle/>
          <a:p>
            <a:pPr algn="ctr">
              <a:lnSpc>
                <a:spcPct val="90000"/>
              </a:lnSpc>
            </a:pPr>
            <a:r>
              <a:rPr lang="en-US" sz="6700" b="0" i="0" dirty="0">
                <a:solidFill>
                  <a:schemeClr val="tx2"/>
                </a:solidFill>
                <a:effectLst/>
                <a:latin typeface="Linux Libertine"/>
              </a:rPr>
              <a:t>Data Warehouse </a:t>
            </a:r>
            <a:r>
              <a:rPr lang="en-US" sz="6700" dirty="0">
                <a:solidFill>
                  <a:schemeClr val="tx2"/>
                </a:solidFill>
                <a:latin typeface="Linux Libertine"/>
              </a:rPr>
              <a:t>&amp;  </a:t>
            </a:r>
            <a:br>
              <a:rPr lang="en-US" sz="6700" dirty="0">
                <a:solidFill>
                  <a:schemeClr val="tx2"/>
                </a:solidFill>
                <a:latin typeface="Linux Libertine"/>
              </a:rPr>
            </a:br>
            <a:r>
              <a:rPr lang="en-US" sz="6700" dirty="0">
                <a:solidFill>
                  <a:schemeClr val="tx2"/>
                </a:solidFill>
                <a:latin typeface="Linux Libertine"/>
              </a:rPr>
              <a:t>Data Marts</a:t>
            </a:r>
            <a:endParaRPr lang="ar-EG" sz="6700" dirty="0"/>
          </a:p>
        </p:txBody>
      </p:sp>
    </p:spTree>
    <p:extLst>
      <p:ext uri="{BB962C8B-B14F-4D97-AF65-F5344CB8AC3E}">
        <p14:creationId xmlns:p14="http://schemas.microsoft.com/office/powerpoint/2010/main" val="33896804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6264C6-A5BF-4872-AFAE-716D7BAF2182}"/>
              </a:ext>
            </a:extLst>
          </p:cNvPr>
          <p:cNvSpPr>
            <a:spLocks noGrp="1"/>
          </p:cNvSpPr>
          <p:nvPr>
            <p:ph idx="1"/>
          </p:nvPr>
        </p:nvSpPr>
        <p:spPr>
          <a:xfrm>
            <a:off x="838200" y="723900"/>
            <a:ext cx="10515600" cy="5029199"/>
          </a:xfrm>
        </p:spPr>
        <p:txBody>
          <a:bodyPr>
            <a:normAutofit/>
          </a:bodyPr>
          <a:lstStyle/>
          <a:p>
            <a:r>
              <a:rPr lang="en-US" sz="2000" b="0" i="0" dirty="0">
                <a:effectLst/>
                <a:latin typeface="Arial" panose="020B0604020202020204" pitchFamily="34" charset="0"/>
              </a:rPr>
              <a:t>In </a:t>
            </a:r>
            <a:r>
              <a:rPr lang="en-US" sz="2000" i="0" u="none" strike="noStrike" dirty="0">
                <a:effectLst/>
                <a:latin typeface="Arial" panose="020B0604020202020204" pitchFamily="34" charset="0"/>
              </a:rPr>
              <a:t>computing</a:t>
            </a:r>
            <a:r>
              <a:rPr lang="en-US" sz="2000" b="0" i="0" dirty="0">
                <a:effectLst/>
                <a:latin typeface="Arial" panose="020B0604020202020204" pitchFamily="34" charset="0"/>
              </a:rPr>
              <a:t>, a </a:t>
            </a:r>
            <a:r>
              <a:rPr lang="en-US" sz="2000" b="1" i="0" dirty="0">
                <a:effectLst/>
                <a:latin typeface="Arial" panose="020B0604020202020204" pitchFamily="34" charset="0"/>
              </a:rPr>
              <a:t>data warehouse</a:t>
            </a:r>
            <a:r>
              <a:rPr lang="en-US" sz="2000" b="0" i="0" dirty="0">
                <a:effectLst/>
                <a:latin typeface="Arial" panose="020B0604020202020204" pitchFamily="34" charset="0"/>
              </a:rPr>
              <a:t> (</a:t>
            </a:r>
            <a:r>
              <a:rPr lang="en-US" sz="2000" b="1" i="0" dirty="0">
                <a:effectLst/>
                <a:latin typeface="Arial" panose="020B0604020202020204" pitchFamily="34" charset="0"/>
              </a:rPr>
              <a:t>DW</a:t>
            </a:r>
            <a:r>
              <a:rPr lang="en-US" sz="2000" b="0" i="0" dirty="0">
                <a:effectLst/>
                <a:latin typeface="Arial" panose="020B0604020202020204" pitchFamily="34" charset="0"/>
              </a:rPr>
              <a:t> or </a:t>
            </a:r>
            <a:r>
              <a:rPr lang="en-US" sz="2000" b="1" i="0" dirty="0">
                <a:effectLst/>
                <a:latin typeface="Arial" panose="020B0604020202020204" pitchFamily="34" charset="0"/>
              </a:rPr>
              <a:t>DWH</a:t>
            </a:r>
            <a:r>
              <a:rPr lang="en-US" sz="2000" b="0" i="0" dirty="0">
                <a:effectLst/>
                <a:latin typeface="Arial" panose="020B0604020202020204" pitchFamily="34" charset="0"/>
              </a:rPr>
              <a:t>), also known as an </a:t>
            </a:r>
            <a:r>
              <a:rPr lang="en-US" sz="2000" b="1" i="0" dirty="0">
                <a:effectLst/>
                <a:latin typeface="Arial" panose="020B0604020202020204" pitchFamily="34" charset="0"/>
              </a:rPr>
              <a:t>enterprise data warehouse</a:t>
            </a:r>
            <a:r>
              <a:rPr lang="en-US" sz="2000" b="0" i="0" dirty="0">
                <a:effectLst/>
                <a:latin typeface="Arial" panose="020B0604020202020204" pitchFamily="34" charset="0"/>
              </a:rPr>
              <a:t> (</a:t>
            </a:r>
            <a:r>
              <a:rPr lang="en-US" sz="2000" b="1" i="0" dirty="0">
                <a:effectLst/>
                <a:latin typeface="Arial" panose="020B0604020202020204" pitchFamily="34" charset="0"/>
              </a:rPr>
              <a:t>EDW</a:t>
            </a:r>
            <a:r>
              <a:rPr lang="en-US" sz="2000" b="0" i="0" dirty="0">
                <a:effectLst/>
                <a:latin typeface="Arial" panose="020B0604020202020204" pitchFamily="34" charset="0"/>
              </a:rPr>
              <a:t>), is a system used for </a:t>
            </a:r>
            <a:r>
              <a:rPr lang="en-US" sz="2000" b="0" i="0" u="none" strike="noStrike" dirty="0">
                <a:effectLst/>
                <a:latin typeface="Arial" panose="020B0604020202020204" pitchFamily="34" charset="0"/>
              </a:rPr>
              <a:t>reporting</a:t>
            </a:r>
            <a:r>
              <a:rPr lang="en-US" sz="2000" b="0" i="0" dirty="0">
                <a:effectLst/>
                <a:latin typeface="Arial" panose="020B0604020202020204" pitchFamily="34" charset="0"/>
              </a:rPr>
              <a:t> and data analysis and is considered a core component of </a:t>
            </a:r>
            <a:r>
              <a:rPr lang="en-US" sz="2000" b="0" i="0" u="none" strike="noStrike" dirty="0">
                <a:effectLst/>
                <a:latin typeface="Arial" panose="020B0604020202020204" pitchFamily="34" charset="0"/>
              </a:rPr>
              <a:t>business intelligence</a:t>
            </a:r>
            <a:r>
              <a:rPr lang="en-US" sz="2000" b="0" i="0" dirty="0">
                <a:effectLst/>
                <a:latin typeface="Arial" panose="020B0604020202020204" pitchFamily="34" charset="0"/>
              </a:rPr>
              <a:t>. DWs are central repositories of integrated data from one or more disparate sources. They store current and historical data in one single place that are used for creating analytical reports for workers throughout the enterprise.</a:t>
            </a:r>
          </a:p>
          <a:p>
            <a:pPr marL="0" indent="0">
              <a:buNone/>
            </a:pPr>
            <a:endParaRPr lang="en-US" sz="2000" b="0" i="0" dirty="0">
              <a:effectLst/>
              <a:latin typeface="Arial" panose="020B0604020202020204" pitchFamily="34" charset="0"/>
            </a:endParaRPr>
          </a:p>
          <a:p>
            <a:r>
              <a:rPr lang="en-US" sz="2000" b="0" i="0" dirty="0">
                <a:effectLst/>
                <a:latin typeface="Arial" panose="020B0604020202020204" pitchFamily="34" charset="0"/>
              </a:rPr>
              <a:t>The data stored in the warehouse is </a:t>
            </a:r>
            <a:r>
              <a:rPr lang="en-US" sz="2000" b="0" i="0" u="none" strike="noStrike" dirty="0">
                <a:effectLst/>
                <a:latin typeface="Arial" panose="020B0604020202020204" pitchFamily="34" charset="0"/>
              </a:rPr>
              <a:t>uploaded</a:t>
            </a:r>
            <a:r>
              <a:rPr lang="en-US" sz="2000" b="0" i="0" dirty="0">
                <a:effectLst/>
                <a:latin typeface="Arial" panose="020B0604020202020204" pitchFamily="34" charset="0"/>
              </a:rPr>
              <a:t> from the </a:t>
            </a:r>
            <a:r>
              <a:rPr lang="en-US" sz="2000" b="0" i="0" u="none" strike="noStrike" dirty="0">
                <a:effectLst/>
                <a:latin typeface="Arial" panose="020B0604020202020204" pitchFamily="34" charset="0"/>
              </a:rPr>
              <a:t>operational systems </a:t>
            </a:r>
            <a:r>
              <a:rPr lang="en-US" sz="2000" b="0" i="0" dirty="0">
                <a:effectLst/>
                <a:latin typeface="Arial" panose="020B0604020202020204" pitchFamily="34" charset="0"/>
              </a:rPr>
              <a:t>(such as marketing or sales). The data may pass through an </a:t>
            </a:r>
            <a:r>
              <a:rPr lang="en-US" sz="2000" b="0" i="0" u="none" strike="noStrike" dirty="0">
                <a:effectLst/>
                <a:latin typeface="Arial" panose="020B0604020202020204" pitchFamily="34" charset="0"/>
              </a:rPr>
              <a:t>operational data store </a:t>
            </a:r>
            <a:r>
              <a:rPr lang="en-US" sz="2000" b="0" i="0" dirty="0">
                <a:effectLst/>
                <a:latin typeface="Arial" panose="020B0604020202020204" pitchFamily="34" charset="0"/>
              </a:rPr>
              <a:t>and may require </a:t>
            </a:r>
            <a:r>
              <a:rPr lang="en-US" sz="2000" b="0" i="0" u="none" strike="noStrike" dirty="0">
                <a:effectLst/>
                <a:latin typeface="Arial" panose="020B0604020202020204" pitchFamily="34" charset="0"/>
              </a:rPr>
              <a:t>data cleansing </a:t>
            </a:r>
            <a:r>
              <a:rPr lang="en-US" sz="2000" b="0" i="0" dirty="0">
                <a:effectLst/>
                <a:latin typeface="Arial" panose="020B0604020202020204" pitchFamily="34" charset="0"/>
              </a:rPr>
              <a:t>for additional operations to ensure </a:t>
            </a:r>
            <a:r>
              <a:rPr lang="en-US" sz="2000" b="0" i="0" u="none" strike="noStrike" dirty="0">
                <a:effectLst/>
                <a:latin typeface="Arial" panose="020B0604020202020204" pitchFamily="34" charset="0"/>
              </a:rPr>
              <a:t>data quality</a:t>
            </a:r>
            <a:r>
              <a:rPr lang="en-US" sz="2000" b="0" i="0" dirty="0">
                <a:effectLst/>
                <a:latin typeface="Arial" panose="020B0604020202020204" pitchFamily="34" charset="0"/>
              </a:rPr>
              <a:t> before it is used in the DW for reporting.</a:t>
            </a:r>
          </a:p>
          <a:p>
            <a:pPr marL="0" indent="0">
              <a:buNone/>
            </a:pPr>
            <a:endParaRPr lang="en-US" sz="2000" b="0" i="0" dirty="0">
              <a:effectLst/>
              <a:latin typeface="Arial" panose="020B0604020202020204" pitchFamily="34" charset="0"/>
            </a:endParaRPr>
          </a:p>
          <a:p>
            <a:r>
              <a:rPr lang="en-US" sz="2000" b="1" i="0" u="none" strike="noStrike" dirty="0">
                <a:effectLst/>
                <a:latin typeface="Arial" panose="020B0604020202020204" pitchFamily="34" charset="0"/>
              </a:rPr>
              <a:t>Extract, transform,</a:t>
            </a:r>
            <a:r>
              <a:rPr lang="en-US" sz="2000" b="1" dirty="0">
                <a:latin typeface="Arial" panose="020B0604020202020204" pitchFamily="34" charset="0"/>
              </a:rPr>
              <a:t> </a:t>
            </a:r>
            <a:r>
              <a:rPr lang="en-US" sz="2000" b="1" i="0" u="none" strike="noStrike" dirty="0">
                <a:effectLst/>
                <a:latin typeface="Arial" panose="020B0604020202020204" pitchFamily="34" charset="0"/>
              </a:rPr>
              <a:t>load </a:t>
            </a:r>
            <a:r>
              <a:rPr lang="en-US" sz="2000" b="1" i="0" dirty="0">
                <a:effectLst/>
                <a:latin typeface="Arial" panose="020B0604020202020204" pitchFamily="34" charset="0"/>
              </a:rPr>
              <a:t>(ETL) and </a:t>
            </a:r>
            <a:r>
              <a:rPr lang="en-US" sz="2000" b="1" i="0" u="none" strike="noStrike" dirty="0">
                <a:effectLst/>
                <a:latin typeface="Arial" panose="020B0604020202020204" pitchFamily="34" charset="0"/>
              </a:rPr>
              <a:t>extract, load, transform </a:t>
            </a:r>
            <a:r>
              <a:rPr lang="en-US" sz="2000" b="1" i="0" dirty="0">
                <a:effectLst/>
                <a:latin typeface="Arial" panose="020B0604020202020204" pitchFamily="34" charset="0"/>
              </a:rPr>
              <a:t>(ELT)</a:t>
            </a:r>
            <a:r>
              <a:rPr lang="en-US" sz="2000" b="0" i="0" dirty="0">
                <a:effectLst/>
                <a:latin typeface="Arial" panose="020B0604020202020204" pitchFamily="34" charset="0"/>
              </a:rPr>
              <a:t>are the two main approaches used to build a data warehouse system.</a:t>
            </a:r>
          </a:p>
          <a:p>
            <a:endParaRPr lang="ar-EG" sz="2000" dirty="0"/>
          </a:p>
        </p:txBody>
      </p:sp>
    </p:spTree>
    <p:extLst>
      <p:ext uri="{BB962C8B-B14F-4D97-AF65-F5344CB8AC3E}">
        <p14:creationId xmlns:p14="http://schemas.microsoft.com/office/powerpoint/2010/main" val="337877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B30CD5-710C-428F-B513-45A971AA1CA2}"/>
              </a:ext>
            </a:extLst>
          </p:cNvPr>
          <p:cNvSpPr>
            <a:spLocks noGrp="1"/>
          </p:cNvSpPr>
          <p:nvPr>
            <p:ph type="ctrTitle"/>
          </p:nvPr>
        </p:nvSpPr>
        <p:spPr>
          <a:xfrm>
            <a:off x="549186" y="110889"/>
            <a:ext cx="10671263" cy="1325563"/>
          </a:xfrm>
        </p:spPr>
        <p:txBody>
          <a:bodyPr vert="horz" lIns="91440" tIns="45720" rIns="91440" bIns="45720" rtlCol="0" anchor="ctr">
            <a:normAutofit/>
          </a:bodyPr>
          <a:lstStyle/>
          <a:p>
            <a:pPr algn="l"/>
            <a:r>
              <a:rPr lang="en-US" sz="4400" b="1" i="0" u="none" strike="noStrike" kern="1200" dirty="0">
                <a:solidFill>
                  <a:schemeClr val="tx1"/>
                </a:solidFill>
                <a:effectLst/>
                <a:latin typeface="+mj-lt"/>
                <a:ea typeface="+mj-ea"/>
                <a:cs typeface="+mj-cs"/>
              </a:rPr>
              <a:t>Extract, transform,</a:t>
            </a:r>
            <a:r>
              <a:rPr lang="en-US" sz="4400" b="1" kern="1200" dirty="0">
                <a:solidFill>
                  <a:schemeClr val="tx1"/>
                </a:solidFill>
                <a:latin typeface="+mj-lt"/>
                <a:ea typeface="+mj-ea"/>
                <a:cs typeface="+mj-cs"/>
              </a:rPr>
              <a:t> </a:t>
            </a:r>
            <a:r>
              <a:rPr lang="en-US" sz="4400" b="1" i="0" u="none" strike="noStrike" kern="1200" dirty="0">
                <a:solidFill>
                  <a:schemeClr val="tx1"/>
                </a:solidFill>
                <a:effectLst/>
                <a:latin typeface="+mj-lt"/>
                <a:ea typeface="+mj-ea"/>
                <a:cs typeface="+mj-cs"/>
              </a:rPr>
              <a:t>load </a:t>
            </a:r>
            <a:r>
              <a:rPr lang="en-US" sz="4400" b="1" i="0" kern="1200" dirty="0">
                <a:solidFill>
                  <a:schemeClr val="tx1"/>
                </a:solidFill>
                <a:effectLst/>
                <a:latin typeface="+mj-lt"/>
                <a:ea typeface="+mj-ea"/>
                <a:cs typeface="+mj-cs"/>
              </a:rPr>
              <a:t>(ETL)</a:t>
            </a:r>
            <a:endParaRPr lang="en-US" sz="4400" kern="1200" dirty="0">
              <a:solidFill>
                <a:schemeClr val="tx1"/>
              </a:solidFill>
              <a:latin typeface="+mj-lt"/>
              <a:ea typeface="+mj-ea"/>
              <a:cs typeface="+mj-cs"/>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0D34BE-C36B-47D7-ADA5-D4C250E06DE9}"/>
              </a:ext>
            </a:extLst>
          </p:cNvPr>
          <p:cNvSpPr>
            <a:spLocks noGrp="1"/>
          </p:cNvSpPr>
          <p:nvPr>
            <p:ph type="subTitle" idx="1"/>
          </p:nvPr>
        </p:nvSpPr>
        <p:spPr>
          <a:xfrm>
            <a:off x="971548" y="1047751"/>
            <a:ext cx="10798091" cy="5810250"/>
          </a:xfrm>
        </p:spPr>
        <p:txBody>
          <a:bodyPr vert="horz" lIns="91440" tIns="45720" rIns="91440" bIns="45720" rtlCol="0">
            <a:normAutofit/>
          </a:bodyPr>
          <a:lstStyle/>
          <a:p>
            <a:pPr algn="l"/>
            <a:endParaRPr lang="en-US" sz="1700" dirty="0"/>
          </a:p>
          <a:p>
            <a:pPr indent="-228600" algn="l">
              <a:buFont typeface="Arial" panose="020B0604020202020204" pitchFamily="34" charset="0"/>
              <a:buChar char="•"/>
            </a:pPr>
            <a:r>
              <a:rPr lang="en-US" sz="2000" b="0" i="0" dirty="0">
                <a:effectLst/>
              </a:rPr>
              <a:t>The typical </a:t>
            </a:r>
            <a:r>
              <a:rPr lang="en-US" sz="2000" b="1" i="0" u="none" strike="noStrike" dirty="0">
                <a:effectLst/>
              </a:rPr>
              <a:t>extract, transform, load </a:t>
            </a:r>
            <a:r>
              <a:rPr lang="en-US" sz="2000" b="1" i="0" dirty="0">
                <a:effectLst/>
              </a:rPr>
              <a:t>(ETL)-based data warehouse</a:t>
            </a:r>
            <a:r>
              <a:rPr lang="en-US" sz="2000" b="0" i="0" dirty="0">
                <a:effectLst/>
              </a:rPr>
              <a:t> uses staging, </a:t>
            </a:r>
            <a:r>
              <a:rPr lang="en-US" sz="2000" b="0" i="0" u="none" strike="noStrike" dirty="0">
                <a:effectLst/>
              </a:rPr>
              <a:t>data integration</a:t>
            </a:r>
            <a:r>
              <a:rPr lang="en-US" sz="2000" b="0" i="0" dirty="0">
                <a:effectLst/>
              </a:rPr>
              <a:t>, and access layers to house its key functions. The staging layer or staging database stores raw data extracted from each of the disparate source data systems. The integration layer integrates the disparate data sets by transforming the data from the staging layer often storing this transformed data in an operational data store (ODS) database. The integrated data are then moved to yet another database, often called the data warehouse database, where the data is arranged into hierarchical groups, often called dimensions, and into </a:t>
            </a:r>
            <a:r>
              <a:rPr lang="en-US" sz="2000" b="0" i="0" u="none" strike="noStrike" dirty="0">
                <a:effectLst/>
              </a:rPr>
              <a:t>facts</a:t>
            </a:r>
            <a:r>
              <a:rPr lang="en-US" sz="2000" b="0" i="0" dirty="0">
                <a:effectLst/>
              </a:rPr>
              <a:t> and aggregate facts. The combination of facts and dimensions is sometimes called a </a:t>
            </a:r>
            <a:r>
              <a:rPr lang="en-US" sz="2000" b="0" i="0" u="none" strike="noStrike" dirty="0">
                <a:effectLst/>
              </a:rPr>
              <a:t>star schema</a:t>
            </a:r>
            <a:r>
              <a:rPr lang="en-US" sz="2000" b="0" i="0" dirty="0">
                <a:effectLst/>
              </a:rPr>
              <a:t>. The access layer helps users retrieve data.</a:t>
            </a:r>
          </a:p>
          <a:p>
            <a:pPr indent="-228600" algn="l">
              <a:buFont typeface="Arial" panose="020B0604020202020204" pitchFamily="34" charset="0"/>
              <a:buChar char="•"/>
            </a:pPr>
            <a:r>
              <a:rPr lang="en-US" sz="2000" b="0" i="0" dirty="0">
                <a:effectLst/>
              </a:rPr>
              <a:t>The main source of the data is </a:t>
            </a:r>
            <a:r>
              <a:rPr lang="en-US" sz="2000" b="0" i="0" u="none" strike="noStrike" dirty="0">
                <a:effectLst/>
              </a:rPr>
              <a:t>cleansed</a:t>
            </a:r>
            <a:r>
              <a:rPr lang="en-US" sz="2000" b="0" i="0" dirty="0">
                <a:effectLst/>
              </a:rPr>
              <a:t>, transformed, catalogued, and made available for use by managers and other business professionals for </a:t>
            </a:r>
            <a:r>
              <a:rPr lang="en-US" sz="2000" b="0" i="0" u="none" strike="noStrike" dirty="0">
                <a:effectLst/>
              </a:rPr>
              <a:t>data mining</a:t>
            </a:r>
            <a:r>
              <a:rPr lang="en-US" sz="2000" b="0" i="0" dirty="0">
                <a:effectLst/>
              </a:rPr>
              <a:t>, </a:t>
            </a:r>
            <a:r>
              <a:rPr lang="en-US" sz="2000" b="0" i="0" u="none" strike="noStrike" dirty="0">
                <a:effectLst/>
              </a:rPr>
              <a:t>online analytical processing</a:t>
            </a:r>
            <a:r>
              <a:rPr lang="en-US" sz="2000" b="0" i="0" dirty="0">
                <a:effectLst/>
              </a:rPr>
              <a:t>, </a:t>
            </a:r>
            <a:r>
              <a:rPr lang="en-US" sz="2000" b="0" i="0" u="none" strike="noStrike" dirty="0">
                <a:effectLst/>
              </a:rPr>
              <a:t>market research </a:t>
            </a:r>
            <a:r>
              <a:rPr lang="en-US" sz="2000" b="0" i="0" dirty="0">
                <a:effectLst/>
              </a:rPr>
              <a:t>and </a:t>
            </a:r>
            <a:r>
              <a:rPr lang="en-US" sz="2000" b="0" i="0" u="none" strike="noStrike" dirty="0">
                <a:effectLst/>
              </a:rPr>
              <a:t>decision support</a:t>
            </a:r>
            <a:r>
              <a:rPr lang="en-US" sz="2000" b="0" i="0" dirty="0">
                <a:effectLst/>
              </a:rPr>
              <a:t>. However, the means to retrieve and analyze data, to extract, transform, and load data, and to manage the </a:t>
            </a:r>
            <a:r>
              <a:rPr lang="en-US" sz="2000" b="0" i="0" u="none" strike="noStrike" dirty="0">
                <a:effectLst/>
              </a:rPr>
              <a:t>data dictionary </a:t>
            </a:r>
            <a:r>
              <a:rPr lang="en-US" sz="2000" b="0" i="0" dirty="0">
                <a:effectLst/>
              </a:rPr>
              <a:t>are also considered essential components of a data warehousing system. Many references to data warehousing use this broader context. Thus, an expanded definition for data warehousing includes </a:t>
            </a:r>
            <a:r>
              <a:rPr lang="en-US" sz="2000" b="0" i="0" u="none" strike="noStrike" dirty="0">
                <a:effectLst/>
              </a:rPr>
              <a:t>business intelligence tools</a:t>
            </a:r>
            <a:r>
              <a:rPr lang="en-US" sz="2000" b="0" i="0" dirty="0">
                <a:effectLst/>
              </a:rPr>
              <a:t>, tools to extract, transform, and load data into the repository, and tools to manage and retrieve </a:t>
            </a:r>
            <a:r>
              <a:rPr lang="en-US" sz="2000" b="0" i="0" u="none" strike="noStrike" dirty="0">
                <a:effectLst/>
              </a:rPr>
              <a:t>metadata</a:t>
            </a:r>
            <a:r>
              <a:rPr lang="en-US" sz="2000" b="0" i="0" dirty="0">
                <a:effectLst/>
              </a:rPr>
              <a:t>.</a:t>
            </a:r>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41727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106205-26AE-4466-87AF-02C17A7C6C1C}"/>
              </a:ext>
            </a:extLst>
          </p:cNvPr>
          <p:cNvSpPr>
            <a:spLocks noGrp="1"/>
          </p:cNvSpPr>
          <p:nvPr>
            <p:ph type="title"/>
          </p:nvPr>
        </p:nvSpPr>
        <p:spPr>
          <a:xfrm>
            <a:off x="555710" y="139959"/>
            <a:ext cx="10798090" cy="1451919"/>
          </a:xfrm>
        </p:spPr>
        <p:txBody>
          <a:bodyPr>
            <a:normAutofit/>
          </a:bodyPr>
          <a:lstStyle/>
          <a:p>
            <a:r>
              <a:rPr lang="en-US" b="0" i="0" dirty="0">
                <a:solidFill>
                  <a:srgbClr val="000000"/>
                </a:solidFill>
                <a:effectLst/>
                <a:latin typeface="Linux Libertine"/>
              </a:rPr>
              <a:t>E</a:t>
            </a:r>
            <a:r>
              <a:rPr lang="en-US" i="0" u="none" strike="noStrike" dirty="0">
                <a:effectLst/>
                <a:latin typeface="Arial" panose="020B0604020202020204" pitchFamily="34" charset="0"/>
              </a:rPr>
              <a:t>xtract, load, transform </a:t>
            </a:r>
            <a:r>
              <a:rPr lang="en-US" i="0" dirty="0">
                <a:effectLst/>
                <a:latin typeface="Arial" panose="020B0604020202020204" pitchFamily="34" charset="0"/>
              </a:rPr>
              <a:t>(ELT)</a:t>
            </a:r>
            <a:endParaRPr lang="ar-EG"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6225C1-EFD7-47E0-8F61-8E5B5678A664}"/>
              </a:ext>
            </a:extLst>
          </p:cNvPr>
          <p:cNvSpPr>
            <a:spLocks noGrp="1"/>
          </p:cNvSpPr>
          <p:nvPr>
            <p:ph idx="1"/>
          </p:nvPr>
        </p:nvSpPr>
        <p:spPr>
          <a:xfrm>
            <a:off x="1138334" y="1731836"/>
            <a:ext cx="10215465" cy="3344017"/>
          </a:xfrm>
        </p:spPr>
        <p:txBody>
          <a:bodyPr>
            <a:normAutofit/>
          </a:bodyPr>
          <a:lstStyle/>
          <a:p>
            <a:pPr marL="0" indent="0">
              <a:buNone/>
            </a:pPr>
            <a:r>
              <a:rPr lang="en-US" sz="2400" b="1" i="0" dirty="0">
                <a:effectLst/>
                <a:latin typeface="Arial" panose="020B0604020202020204" pitchFamily="34" charset="0"/>
              </a:rPr>
              <a:t>ELT-based data warehousing </a:t>
            </a:r>
            <a:r>
              <a:rPr lang="en-US" sz="2400" b="0" i="0" dirty="0">
                <a:effectLst/>
                <a:latin typeface="Arial" panose="020B0604020202020204" pitchFamily="34" charset="0"/>
              </a:rPr>
              <a:t>gets rid of a separate</a:t>
            </a:r>
            <a:r>
              <a:rPr lang="en-US" sz="2400" b="1" i="0" dirty="0">
                <a:effectLst/>
                <a:latin typeface="Arial" panose="020B0604020202020204" pitchFamily="34" charset="0"/>
              </a:rPr>
              <a:t> ELT </a:t>
            </a:r>
            <a:r>
              <a:rPr lang="en-US" sz="2400" b="0" i="0" dirty="0">
                <a:effectLst/>
                <a:latin typeface="Arial" panose="020B0604020202020204" pitchFamily="34" charset="0"/>
              </a:rPr>
              <a:t>tool for data transformation. Instead, it maintains a staging area inside the data warehouse itself. In this approach, data gets extracted from heterogeneous source systems and are then directly loaded into the data warehouse, before any transformation occurs. All necessary transformations are then handled inside the data warehouse itself. Finally, the manipulated data gets loaded into target tables in the same data warehouse.</a:t>
            </a:r>
            <a:endParaRPr lang="ar-EG" sz="2400" dirty="0"/>
          </a:p>
        </p:txBody>
      </p:sp>
    </p:spTree>
    <p:extLst>
      <p:ext uri="{BB962C8B-B14F-4D97-AF65-F5344CB8AC3E}">
        <p14:creationId xmlns:p14="http://schemas.microsoft.com/office/powerpoint/2010/main" val="44365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0E539-837F-4472-957F-71381C0DCA6F}"/>
              </a:ext>
            </a:extLst>
          </p:cNvPr>
          <p:cNvSpPr>
            <a:spLocks noGrp="1"/>
          </p:cNvSpPr>
          <p:nvPr>
            <p:ph type="title"/>
          </p:nvPr>
        </p:nvSpPr>
        <p:spPr>
          <a:xfrm>
            <a:off x="665988" y="289200"/>
            <a:ext cx="10601325" cy="1406461"/>
          </a:xfrm>
        </p:spPr>
        <p:txBody>
          <a:bodyPr>
            <a:normAutofit/>
          </a:bodyPr>
          <a:lstStyle/>
          <a:p>
            <a:r>
              <a:rPr lang="en-US" sz="5400" b="0" i="0" dirty="0">
                <a:effectLst/>
                <a:latin typeface="Linux Libertine"/>
              </a:rPr>
              <a:t>Benefits</a:t>
            </a:r>
            <a:endParaRPr lang="ar-EG"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EDDDC4-8295-4ED4-BC82-FABC1E4AA519}"/>
              </a:ext>
            </a:extLst>
          </p:cNvPr>
          <p:cNvSpPr>
            <a:spLocks noGrp="1"/>
          </p:cNvSpPr>
          <p:nvPr>
            <p:ph idx="1"/>
          </p:nvPr>
        </p:nvSpPr>
        <p:spPr>
          <a:xfrm>
            <a:off x="571500" y="1595535"/>
            <a:ext cx="11620500" cy="5262466"/>
          </a:xfrm>
        </p:spPr>
        <p:txBody>
          <a:bodyPr>
            <a:normAutofit lnSpcReduction="10000"/>
          </a:bodyPr>
          <a:lstStyle/>
          <a:p>
            <a:pPr marL="0" indent="0">
              <a:buNone/>
            </a:pPr>
            <a:endParaRPr lang="en-US" sz="1000" b="0" i="0" dirty="0">
              <a:effectLst/>
              <a:latin typeface="Linux Libertine"/>
            </a:endParaRPr>
          </a:p>
          <a:p>
            <a:pPr marL="0" indent="0">
              <a:buNone/>
            </a:pPr>
            <a:r>
              <a:rPr lang="en-US" sz="1600" b="0" i="0" dirty="0">
                <a:effectLst/>
                <a:latin typeface="Arial" panose="020B0604020202020204" pitchFamily="34" charset="0"/>
              </a:rPr>
              <a:t>A data warehouse maintains a copy of information from the source transaction systems. This architectural complexity provides the opportunity to:</a:t>
            </a:r>
          </a:p>
          <a:p>
            <a:pPr>
              <a:buFont typeface="Arial" panose="020B0604020202020204" pitchFamily="34" charset="0"/>
              <a:buChar char="•"/>
            </a:pPr>
            <a:r>
              <a:rPr lang="en-US" sz="1400" b="0" i="0" dirty="0">
                <a:effectLst/>
                <a:latin typeface="Arial" panose="020B0604020202020204" pitchFamily="34" charset="0"/>
              </a:rPr>
              <a:t>Integrate data from multiple sources into a single database and data model. More congregation of data to single database so a single query engine can be used to present data in an ODS.</a:t>
            </a:r>
          </a:p>
          <a:p>
            <a:pPr>
              <a:buFont typeface="Arial" panose="020B0604020202020204" pitchFamily="34" charset="0"/>
              <a:buChar char="•"/>
            </a:pPr>
            <a:r>
              <a:rPr lang="en-US" sz="1400" b="0" i="0" dirty="0">
                <a:effectLst/>
                <a:latin typeface="Arial" panose="020B0604020202020204" pitchFamily="34" charset="0"/>
              </a:rPr>
              <a:t>Mitigate the problem of database isolation level lock contention in </a:t>
            </a:r>
            <a:r>
              <a:rPr lang="en-US" sz="1400" b="0" i="0" u="none" strike="noStrike" dirty="0">
                <a:effectLst/>
                <a:latin typeface="Arial" panose="020B0604020202020204" pitchFamily="34" charset="0"/>
              </a:rPr>
              <a:t>transaction processing </a:t>
            </a:r>
            <a:r>
              <a:rPr lang="en-US" sz="1400" b="0" i="0" dirty="0">
                <a:effectLst/>
                <a:latin typeface="Arial" panose="020B0604020202020204" pitchFamily="34" charset="0"/>
              </a:rPr>
              <a:t>systems caused by attempts to run large, long-running analysis queries in transaction processing databases.</a:t>
            </a:r>
          </a:p>
          <a:p>
            <a:pPr>
              <a:buFont typeface="Arial" panose="020B0604020202020204" pitchFamily="34" charset="0"/>
              <a:buChar char="•"/>
            </a:pPr>
            <a:r>
              <a:rPr lang="en-US" sz="1400" b="0" i="0" dirty="0">
                <a:effectLst/>
                <a:latin typeface="Arial" panose="020B0604020202020204" pitchFamily="34" charset="0"/>
              </a:rPr>
              <a:t>Maintain </a:t>
            </a:r>
            <a:r>
              <a:rPr lang="en-US" sz="1400" b="0" i="0" u="none" strike="noStrike" dirty="0">
                <a:effectLst/>
                <a:latin typeface="Arial" panose="020B0604020202020204" pitchFamily="34" charset="0"/>
              </a:rPr>
              <a:t>data history</a:t>
            </a:r>
            <a:r>
              <a:rPr lang="en-US" sz="1400" b="0" i="0" dirty="0">
                <a:effectLst/>
                <a:latin typeface="Arial" panose="020B0604020202020204" pitchFamily="34" charset="0"/>
              </a:rPr>
              <a:t>, even if the source transaction systems do not.</a:t>
            </a:r>
          </a:p>
          <a:p>
            <a:pPr>
              <a:buFont typeface="Arial" panose="020B0604020202020204" pitchFamily="34" charset="0"/>
              <a:buChar char="•"/>
            </a:pPr>
            <a:r>
              <a:rPr lang="en-US" sz="1400" b="0" i="0" dirty="0">
                <a:effectLst/>
                <a:latin typeface="Arial" panose="020B0604020202020204" pitchFamily="34" charset="0"/>
              </a:rPr>
              <a:t>Integrate data from multiple source systems, enabling a central view across the enterprise. This benefit is always valuable, but particularly so when the organization has grown by merger.</a:t>
            </a:r>
          </a:p>
          <a:p>
            <a:pPr>
              <a:buFont typeface="Arial" panose="020B0604020202020204" pitchFamily="34" charset="0"/>
              <a:buChar char="•"/>
            </a:pPr>
            <a:r>
              <a:rPr lang="en-US" sz="1400" b="0" i="0" dirty="0">
                <a:effectLst/>
                <a:latin typeface="Arial" panose="020B0604020202020204" pitchFamily="34" charset="0"/>
              </a:rPr>
              <a:t>Improve data quality, by providing consistent codes and descriptions, flagging or even fixing bad data.</a:t>
            </a:r>
          </a:p>
          <a:p>
            <a:pPr>
              <a:buFont typeface="Arial" panose="020B0604020202020204" pitchFamily="34" charset="0"/>
              <a:buChar char="•"/>
            </a:pPr>
            <a:r>
              <a:rPr lang="en-US" sz="1400" b="0" i="0" dirty="0">
                <a:effectLst/>
                <a:latin typeface="Arial" panose="020B0604020202020204" pitchFamily="34" charset="0"/>
              </a:rPr>
              <a:t>Present the organization's information consistently.</a:t>
            </a:r>
          </a:p>
          <a:p>
            <a:pPr>
              <a:buFont typeface="Arial" panose="020B0604020202020204" pitchFamily="34" charset="0"/>
              <a:buChar char="•"/>
            </a:pPr>
            <a:r>
              <a:rPr lang="en-US" sz="1400" b="0" i="0" dirty="0">
                <a:effectLst/>
                <a:latin typeface="Arial" panose="020B0604020202020204" pitchFamily="34" charset="0"/>
              </a:rPr>
              <a:t>Provide a single common data model for all data of interest regardless of the data's source.</a:t>
            </a:r>
          </a:p>
          <a:p>
            <a:pPr>
              <a:buFont typeface="Arial" panose="020B0604020202020204" pitchFamily="34" charset="0"/>
              <a:buChar char="•"/>
            </a:pPr>
            <a:r>
              <a:rPr lang="en-US" sz="1400" b="0" i="0" dirty="0">
                <a:effectLst/>
                <a:latin typeface="Arial" panose="020B0604020202020204" pitchFamily="34" charset="0"/>
              </a:rPr>
              <a:t>Restructure the data so that it makes sense to the business users.</a:t>
            </a:r>
          </a:p>
          <a:p>
            <a:pPr>
              <a:buFont typeface="Arial" panose="020B0604020202020204" pitchFamily="34" charset="0"/>
              <a:buChar char="•"/>
            </a:pPr>
            <a:r>
              <a:rPr lang="en-US" sz="1400" b="0" i="0" dirty="0">
                <a:effectLst/>
                <a:latin typeface="Arial" panose="020B0604020202020204" pitchFamily="34" charset="0"/>
              </a:rPr>
              <a:t>Restructure the data so that it delivers excellent query performance, even for complex analytic queries, without impacting the </a:t>
            </a:r>
            <a:r>
              <a:rPr lang="en-US" sz="1400" b="0" i="0" u="none" strike="noStrike" dirty="0">
                <a:effectLst/>
                <a:latin typeface="Arial" panose="020B0604020202020204" pitchFamily="34" charset="0"/>
              </a:rPr>
              <a:t>operational systems.</a:t>
            </a:r>
            <a:endParaRPr lang="en-US" sz="1400" b="0" i="0" dirty="0">
              <a:effectLst/>
              <a:latin typeface="Arial" panose="020B0604020202020204" pitchFamily="34" charset="0"/>
            </a:endParaRPr>
          </a:p>
          <a:p>
            <a:pPr>
              <a:buFont typeface="Arial" panose="020B0604020202020204" pitchFamily="34" charset="0"/>
              <a:buChar char="•"/>
            </a:pPr>
            <a:r>
              <a:rPr lang="en-US" sz="1400" b="0" i="0" dirty="0">
                <a:effectLst/>
                <a:latin typeface="Arial" panose="020B0604020202020204" pitchFamily="34" charset="0"/>
              </a:rPr>
              <a:t>Add value to operational business applications, notably </a:t>
            </a:r>
            <a:r>
              <a:rPr lang="en-US" sz="1400" b="0" i="0" u="none" strike="noStrike" dirty="0">
                <a:effectLst/>
                <a:latin typeface="Arial" panose="020B0604020202020204" pitchFamily="34" charset="0"/>
              </a:rPr>
              <a:t>customer relationship management </a:t>
            </a:r>
            <a:r>
              <a:rPr lang="en-US" sz="1400" b="0" i="0" dirty="0">
                <a:effectLst/>
                <a:latin typeface="Arial" panose="020B0604020202020204" pitchFamily="34" charset="0"/>
              </a:rPr>
              <a:t>(CRM) systems.</a:t>
            </a:r>
          </a:p>
          <a:p>
            <a:pPr>
              <a:buFont typeface="Arial" panose="020B0604020202020204" pitchFamily="34" charset="0"/>
              <a:buChar char="•"/>
            </a:pPr>
            <a:r>
              <a:rPr lang="en-US" sz="1400" b="0" i="0" dirty="0">
                <a:effectLst/>
                <a:latin typeface="Arial" panose="020B0604020202020204" pitchFamily="34" charset="0"/>
              </a:rPr>
              <a:t>Make decision–support queries easier to write.</a:t>
            </a:r>
          </a:p>
          <a:p>
            <a:pPr>
              <a:buFont typeface="Arial" panose="020B0604020202020204" pitchFamily="34" charset="0"/>
              <a:buChar char="•"/>
            </a:pPr>
            <a:r>
              <a:rPr lang="en-US" sz="1400" b="0" i="0" dirty="0">
                <a:effectLst/>
                <a:latin typeface="Arial" panose="020B0604020202020204" pitchFamily="34" charset="0"/>
              </a:rPr>
              <a:t>Organize and disambiguate repetitive data.</a:t>
            </a:r>
          </a:p>
          <a:p>
            <a:endParaRPr lang="ar-EG" sz="1000" dirty="0"/>
          </a:p>
        </p:txBody>
      </p:sp>
    </p:spTree>
    <p:extLst>
      <p:ext uri="{BB962C8B-B14F-4D97-AF65-F5344CB8AC3E}">
        <p14:creationId xmlns:p14="http://schemas.microsoft.com/office/powerpoint/2010/main" val="35269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3C5C71-C06B-4CE9-9F2E-3B312745FC02}"/>
              </a:ext>
            </a:extLst>
          </p:cNvPr>
          <p:cNvSpPr>
            <a:spLocks noGrp="1"/>
          </p:cNvSpPr>
          <p:nvPr>
            <p:ph type="title"/>
          </p:nvPr>
        </p:nvSpPr>
        <p:spPr>
          <a:xfrm>
            <a:off x="555710" y="110889"/>
            <a:ext cx="10515600" cy="1325563"/>
          </a:xfrm>
        </p:spPr>
        <p:txBody>
          <a:bodyPr>
            <a:normAutofit/>
          </a:bodyPr>
          <a:lstStyle/>
          <a:p>
            <a:r>
              <a:rPr lang="en-US" b="1" dirty="0"/>
              <a:t>Data  Marts</a:t>
            </a:r>
            <a:endParaRPr lang="ar-EG" b="1"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6C3596-6F22-405F-82B4-8E28CE73F460}"/>
              </a:ext>
            </a:extLst>
          </p:cNvPr>
          <p:cNvSpPr>
            <a:spLocks noGrp="1"/>
          </p:cNvSpPr>
          <p:nvPr>
            <p:ph idx="1"/>
          </p:nvPr>
        </p:nvSpPr>
        <p:spPr>
          <a:xfrm>
            <a:off x="838200" y="1436453"/>
            <a:ext cx="10489163" cy="3872665"/>
          </a:xfrm>
        </p:spPr>
        <p:txBody>
          <a:bodyPr>
            <a:normAutofit/>
          </a:bodyPr>
          <a:lstStyle/>
          <a:p>
            <a:pPr marL="0" indent="0">
              <a:buNone/>
            </a:pPr>
            <a:r>
              <a:rPr lang="en-US" sz="2400" b="0" i="0" dirty="0">
                <a:effectLst/>
                <a:latin typeface="Arial" panose="020B0604020202020204" pitchFamily="34" charset="0"/>
              </a:rPr>
              <a:t>A </a:t>
            </a:r>
            <a:r>
              <a:rPr lang="en-US" sz="2400" b="1" i="0" u="none" strike="noStrike" dirty="0">
                <a:effectLst/>
                <a:latin typeface="Arial" panose="020B0604020202020204" pitchFamily="34" charset="0"/>
              </a:rPr>
              <a:t>data mart</a:t>
            </a:r>
            <a:r>
              <a:rPr lang="en-US" sz="2400" b="0" i="0" u="none" strike="noStrike" dirty="0">
                <a:effectLst/>
                <a:latin typeface="Arial" panose="020B0604020202020204" pitchFamily="34" charset="0"/>
              </a:rPr>
              <a:t> </a:t>
            </a:r>
            <a:r>
              <a:rPr lang="en-US" sz="2400" b="0" i="0" dirty="0">
                <a:effectLst/>
                <a:latin typeface="Arial" panose="020B0604020202020204" pitchFamily="34" charset="0"/>
              </a:rPr>
              <a:t>is a simple form of a data warehouse that is focused on a single subject (or functional area), hence they draw data from a limited number of sources such as sales, finance or marketing. Data marts are often built and controlled by a single department within an organization. The sources could be internal operational systems, a central data warehouse, or external data. Denormalization is the norm for data modeling techniques in this system. Given that data marts generally cover only a subset of the data contained in a data warehouse, they are often easier and faster to implement</a:t>
            </a:r>
            <a:r>
              <a:rPr lang="en-US" b="0" i="0" dirty="0">
                <a:effectLst/>
                <a:latin typeface="Arial" panose="020B0604020202020204" pitchFamily="34" charset="0"/>
              </a:rPr>
              <a:t>.</a:t>
            </a:r>
            <a:endParaRPr lang="ar-EG" dirty="0"/>
          </a:p>
        </p:txBody>
      </p:sp>
    </p:spTree>
    <p:extLst>
      <p:ext uri="{BB962C8B-B14F-4D97-AF65-F5344CB8AC3E}">
        <p14:creationId xmlns:p14="http://schemas.microsoft.com/office/powerpoint/2010/main" val="3704542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868</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Linux Libertine</vt:lpstr>
      <vt:lpstr>Office Theme</vt:lpstr>
      <vt:lpstr>Data Warehouse &amp;   Data Marts</vt:lpstr>
      <vt:lpstr>PowerPoint Presentation</vt:lpstr>
      <vt:lpstr>Extract, transform, load (ETL)</vt:lpstr>
      <vt:lpstr>Extract, load, transform (ELT)</vt:lpstr>
      <vt:lpstr>Benefits</vt:lpstr>
      <vt:lpstr>Data  Marts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&amp;   Data Marts</dc:title>
  <dc:creator>Adham</dc:creator>
  <cp:lastModifiedBy>Adham</cp:lastModifiedBy>
  <cp:revision>1</cp:revision>
  <dcterms:created xsi:type="dcterms:W3CDTF">2021-12-19T13:46:09Z</dcterms:created>
  <dcterms:modified xsi:type="dcterms:W3CDTF">2021-12-19T14:55:05Z</dcterms:modified>
</cp:coreProperties>
</file>