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26E7A6D-C62F-4F7B-AB9A-BB912D12E382}" type="datetimeFigureOut">
              <a:rPr lang="en-US" smtClean="0"/>
              <a:t>4/14/2023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4642522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46092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461193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80190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856886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80488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857373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050811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85456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90252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01660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6E7A6D-C62F-4F7B-AB9A-BB912D12E382}"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78518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6E7A6D-C62F-4F7B-AB9A-BB912D12E382}"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77573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6E7A6D-C62F-4F7B-AB9A-BB912D12E382}"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67596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26E7A6D-C62F-4F7B-AB9A-BB912D12E382}"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6603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35786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06239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E7A6D-C62F-4F7B-AB9A-BB912D12E382}" type="datetimeFigureOut">
              <a:rPr lang="en-US" smtClean="0"/>
              <a:t>4/14/2023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A614FE-2CEE-48B0-8AD1-BE7DC2032D98}" type="slidenum">
              <a:rPr lang="en-US" smtClean="0"/>
              <a:t>‹#›</a:t>
            </a:fld>
            <a:endParaRPr lang="en-US"/>
          </a:p>
        </p:txBody>
      </p:sp>
    </p:spTree>
    <p:extLst>
      <p:ext uri="{BB962C8B-B14F-4D97-AF65-F5344CB8AC3E}">
        <p14:creationId xmlns:p14="http://schemas.microsoft.com/office/powerpoint/2010/main" val="152753754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3908-9C4B-53C5-52B1-9FE1ADAAC156}"/>
              </a:ext>
            </a:extLst>
          </p:cNvPr>
          <p:cNvSpPr>
            <a:spLocks noGrp="1"/>
          </p:cNvSpPr>
          <p:nvPr>
            <p:ph type="title"/>
          </p:nvPr>
        </p:nvSpPr>
        <p:spPr/>
        <p:txBody>
          <a:bodyPr/>
          <a:lstStyle/>
          <a:p>
            <a:r>
              <a:rPr lang="en-AU" dirty="0"/>
              <a:t>Objectives</a:t>
            </a:r>
            <a:endParaRPr lang="en-US" dirty="0"/>
          </a:p>
        </p:txBody>
      </p:sp>
      <p:sp>
        <p:nvSpPr>
          <p:cNvPr id="3" name="Subtitle 2">
            <a:extLst>
              <a:ext uri="{FF2B5EF4-FFF2-40B4-BE49-F238E27FC236}">
                <a16:creationId xmlns:a16="http://schemas.microsoft.com/office/drawing/2014/main" id="{04797FE0-F38B-6435-7326-33259B191CAB}"/>
              </a:ext>
            </a:extLst>
          </p:cNvPr>
          <p:cNvSpPr>
            <a:spLocks noGrp="1"/>
          </p:cNvSpPr>
          <p:nvPr>
            <p:ph idx="1"/>
          </p:nvPr>
        </p:nvSpPr>
        <p:spPr/>
        <p:txBody>
          <a:bodyPr>
            <a:normAutofit fontScale="92500"/>
          </a:bodyPr>
          <a:lstStyle/>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Apply the CRC (class responsibility collaborator) technique to analyze and design the object-oriented model for a problem. </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Articulate the difference between design and architecture.</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Describe ‘design phase’ as a necessary transition step between problem description and solution implementation.</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Differentiate uses of the word ‘design’: (1) design as phase in development process, (2) design as work-product (</a:t>
            </a:r>
            <a:r>
              <a:rPr lang="en-US" sz="1400" cap="none" dirty="0" err="1">
                <a:solidFill>
                  <a:schemeClr val="tx1"/>
                </a:solidFill>
                <a:latin typeface="Arial" panose="020B0604020202020204" pitchFamily="34" charset="0"/>
                <a:cs typeface="Arial" panose="020B0604020202020204" pitchFamily="34" charset="0"/>
              </a:rPr>
              <a:t>uml</a:t>
            </a:r>
            <a:r>
              <a:rPr lang="en-US" sz="1400" cap="none" dirty="0">
                <a:solidFill>
                  <a:schemeClr val="tx1"/>
                </a:solidFill>
                <a:latin typeface="Arial" panose="020B0604020202020204" pitchFamily="34" charset="0"/>
                <a:cs typeface="Arial" panose="020B0604020202020204" pitchFamily="34" charset="0"/>
              </a:rPr>
              <a:t> diagram)</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Describe large scale designs, and small-scale designs.</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Explain how qualities are often tradeoffs, balancing competing qualities.</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Demonstrate how to breakdown a problem in terms that a customer can understand.</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Demonstrate using index cards to help represent the breakdown of the problem where each card notes a specific concept (class) and its responsibilities and collaborators (dependencies to other concepts/classes).</a:t>
            </a:r>
          </a:p>
        </p:txBody>
      </p:sp>
    </p:spTree>
    <p:extLst>
      <p:ext uri="{BB962C8B-B14F-4D97-AF65-F5344CB8AC3E}">
        <p14:creationId xmlns:p14="http://schemas.microsoft.com/office/powerpoint/2010/main" val="392723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8231-DC33-A317-1184-FCA41092B7AA}"/>
              </a:ext>
            </a:extLst>
          </p:cNvPr>
          <p:cNvSpPr>
            <a:spLocks noGrp="1"/>
          </p:cNvSpPr>
          <p:nvPr>
            <p:ph type="title"/>
          </p:nvPr>
        </p:nvSpPr>
        <p:spPr/>
        <p:txBody>
          <a:bodyPr/>
          <a:lstStyle/>
          <a:p>
            <a:r>
              <a:rPr lang="en-AU" dirty="0"/>
              <a:t>Software development phases</a:t>
            </a:r>
            <a:endParaRPr lang="en-US" dirty="0"/>
          </a:p>
        </p:txBody>
      </p:sp>
      <p:sp>
        <p:nvSpPr>
          <p:cNvPr id="3" name="Content Placeholder 2">
            <a:extLst>
              <a:ext uri="{FF2B5EF4-FFF2-40B4-BE49-F238E27FC236}">
                <a16:creationId xmlns:a16="http://schemas.microsoft.com/office/drawing/2014/main" id="{5A19E1A0-28C3-6A02-1681-0230D3C77EC0}"/>
              </a:ext>
            </a:extLst>
          </p:cNvPr>
          <p:cNvSpPr>
            <a:spLocks noGrp="1"/>
          </p:cNvSpPr>
          <p:nvPr>
            <p:ph idx="1"/>
          </p:nvPr>
        </p:nvSpPr>
        <p:spPr/>
        <p:txBody>
          <a:bodyPr>
            <a:normAutofit/>
          </a:bodyPr>
          <a:lstStyle/>
          <a:p>
            <a:r>
              <a:rPr lang="en-AU" sz="3200" dirty="0"/>
              <a:t>Eliciting requirements</a:t>
            </a:r>
          </a:p>
          <a:p>
            <a:r>
              <a:rPr lang="en-AU" sz="3200" dirty="0"/>
              <a:t>Software design</a:t>
            </a:r>
          </a:p>
        </p:txBody>
      </p:sp>
    </p:spTree>
    <p:extLst>
      <p:ext uri="{BB962C8B-B14F-4D97-AF65-F5344CB8AC3E}">
        <p14:creationId xmlns:p14="http://schemas.microsoft.com/office/powerpoint/2010/main" val="425032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69B8-7394-031A-ABB5-010C3EAB2AC7}"/>
              </a:ext>
            </a:extLst>
          </p:cNvPr>
          <p:cNvSpPr>
            <a:spLocks noGrp="1"/>
          </p:cNvSpPr>
          <p:nvPr>
            <p:ph type="title"/>
          </p:nvPr>
        </p:nvSpPr>
        <p:spPr/>
        <p:txBody>
          <a:bodyPr/>
          <a:lstStyle/>
          <a:p>
            <a:r>
              <a:rPr lang="en-AU" dirty="0"/>
              <a:t>Eliciting requirements</a:t>
            </a:r>
            <a:endParaRPr lang="en-US" dirty="0"/>
          </a:p>
        </p:txBody>
      </p:sp>
      <p:sp>
        <p:nvSpPr>
          <p:cNvPr id="3" name="Content Placeholder 2">
            <a:extLst>
              <a:ext uri="{FF2B5EF4-FFF2-40B4-BE49-F238E27FC236}">
                <a16:creationId xmlns:a16="http://schemas.microsoft.com/office/drawing/2014/main" id="{C44B14A1-77BE-3494-E98A-4941E985CDA5}"/>
              </a:ext>
            </a:extLst>
          </p:cNvPr>
          <p:cNvSpPr>
            <a:spLocks noGrp="1"/>
          </p:cNvSpPr>
          <p:nvPr>
            <p:ph idx="1"/>
          </p:nvPr>
        </p:nvSpPr>
        <p:spPr/>
        <p:txBody>
          <a:bodyPr>
            <a:normAutofit/>
          </a:bodyPr>
          <a:lstStyle/>
          <a:p>
            <a:r>
              <a:rPr lang="en-AU" sz="2400" dirty="0"/>
              <a:t>Begin by listening to what the client says and understands about what he wants to do</a:t>
            </a:r>
          </a:p>
          <a:p>
            <a:r>
              <a:rPr lang="en-AU" sz="2400" dirty="0"/>
              <a:t>Ask more questions to understand more or to clarify some areas that might not be fully explained by the client (i.e., how the input should look like, how the output would look like, etc..) </a:t>
            </a:r>
          </a:p>
          <a:p>
            <a:r>
              <a:rPr lang="en-AU" sz="2400" dirty="0"/>
              <a:t>You must ask the client about the trade-offs</a:t>
            </a:r>
            <a:endParaRPr lang="en-US" sz="2400" dirty="0"/>
          </a:p>
        </p:txBody>
      </p:sp>
    </p:spTree>
    <p:extLst>
      <p:ext uri="{BB962C8B-B14F-4D97-AF65-F5344CB8AC3E}">
        <p14:creationId xmlns:p14="http://schemas.microsoft.com/office/powerpoint/2010/main" val="398983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DE8F-0929-0D80-87D6-DCCC706B9190}"/>
              </a:ext>
            </a:extLst>
          </p:cNvPr>
          <p:cNvSpPr>
            <a:spLocks noGrp="1"/>
          </p:cNvSpPr>
          <p:nvPr>
            <p:ph type="title"/>
          </p:nvPr>
        </p:nvSpPr>
        <p:spPr/>
        <p:txBody>
          <a:bodyPr/>
          <a:lstStyle/>
          <a:p>
            <a:r>
              <a:rPr lang="en-AU" dirty="0"/>
              <a:t>Software design</a:t>
            </a:r>
            <a:endParaRPr lang="en-US" dirty="0"/>
          </a:p>
        </p:txBody>
      </p:sp>
      <p:sp>
        <p:nvSpPr>
          <p:cNvPr id="3" name="Content Placeholder 2">
            <a:extLst>
              <a:ext uri="{FF2B5EF4-FFF2-40B4-BE49-F238E27FC236}">
                <a16:creationId xmlns:a16="http://schemas.microsoft.com/office/drawing/2014/main" id="{3171D37D-3614-FED3-C22B-4A68B9704DD9}"/>
              </a:ext>
            </a:extLst>
          </p:cNvPr>
          <p:cNvSpPr>
            <a:spLocks noGrp="1"/>
          </p:cNvSpPr>
          <p:nvPr>
            <p:ph idx="1"/>
          </p:nvPr>
        </p:nvSpPr>
        <p:spPr/>
        <p:txBody>
          <a:bodyPr>
            <a:normAutofit/>
          </a:bodyPr>
          <a:lstStyle/>
          <a:p>
            <a:r>
              <a:rPr lang="en-AU" sz="2400" dirty="0"/>
              <a:t>The design phase involving taking requirements and outlining solutions</a:t>
            </a:r>
          </a:p>
          <a:p>
            <a:r>
              <a:rPr lang="en-AU" sz="2400" dirty="0"/>
              <a:t>This activity leads to producing a conceptual design and then a technical design</a:t>
            </a:r>
          </a:p>
          <a:p>
            <a:r>
              <a:rPr lang="en-AU" sz="2400" dirty="0"/>
              <a:t>These 2 at the end produces 2 artifacts which are conceptual mock-ups and technical diagrams</a:t>
            </a:r>
            <a:endParaRPr lang="en-US" sz="2400" dirty="0"/>
          </a:p>
        </p:txBody>
      </p:sp>
    </p:spTree>
    <p:extLst>
      <p:ext uri="{BB962C8B-B14F-4D97-AF65-F5344CB8AC3E}">
        <p14:creationId xmlns:p14="http://schemas.microsoft.com/office/powerpoint/2010/main" val="404299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C444-FA8E-9274-ACF1-FA59D606BEC5}"/>
              </a:ext>
            </a:extLst>
          </p:cNvPr>
          <p:cNvSpPr>
            <a:spLocks noGrp="1"/>
          </p:cNvSpPr>
          <p:nvPr>
            <p:ph type="title"/>
          </p:nvPr>
        </p:nvSpPr>
        <p:spPr>
          <a:xfrm>
            <a:off x="685802" y="609600"/>
            <a:ext cx="6282266" cy="1456267"/>
          </a:xfrm>
        </p:spPr>
        <p:txBody>
          <a:bodyPr>
            <a:normAutofit/>
          </a:bodyPr>
          <a:lstStyle/>
          <a:p>
            <a:r>
              <a:rPr lang="en-AU" dirty="0"/>
              <a:t>Conceptual design</a:t>
            </a:r>
            <a:endParaRPr lang="en-US" dirty="0"/>
          </a:p>
        </p:txBody>
      </p:sp>
      <p:sp>
        <p:nvSpPr>
          <p:cNvPr id="3" name="Content Placeholder 2">
            <a:extLst>
              <a:ext uri="{FF2B5EF4-FFF2-40B4-BE49-F238E27FC236}">
                <a16:creationId xmlns:a16="http://schemas.microsoft.com/office/drawing/2014/main" id="{F201603B-8588-2AD7-C374-29FC2735366C}"/>
              </a:ext>
            </a:extLst>
          </p:cNvPr>
          <p:cNvSpPr>
            <a:spLocks noGrp="1"/>
          </p:cNvSpPr>
          <p:nvPr>
            <p:ph idx="1"/>
          </p:nvPr>
        </p:nvSpPr>
        <p:spPr>
          <a:xfrm>
            <a:off x="685802" y="2142067"/>
            <a:ext cx="6282266" cy="3649133"/>
          </a:xfrm>
        </p:spPr>
        <p:txBody>
          <a:bodyPr>
            <a:normAutofit lnSpcReduction="10000"/>
          </a:bodyPr>
          <a:lstStyle/>
          <a:p>
            <a:r>
              <a:rPr lang="en-AU" sz="2000" dirty="0"/>
              <a:t>You are working on a higher level and trying to find the different components in the system and how they interact with each other and the responsibility of each one, and you need to omit any technical details</a:t>
            </a:r>
          </a:p>
          <a:p>
            <a:r>
              <a:rPr lang="en-AU" sz="2000" dirty="0"/>
              <a:t>For example, consider designing a house so the conceptual design for a house might be laying out the different rooms and where are they located and omitting the details about the exact size of each room in meters</a:t>
            </a:r>
          </a:p>
          <a:p>
            <a:r>
              <a:rPr lang="en-AU" sz="2000" dirty="0"/>
              <a:t>Can be hand-drawn sketch or a drawing made using computer tools</a:t>
            </a:r>
          </a:p>
        </p:txBody>
      </p:sp>
      <p:pic>
        <p:nvPicPr>
          <p:cNvPr id="7" name="Picture 6" descr="Diagram&#10;&#10;Description automatically generated">
            <a:extLst>
              <a:ext uri="{FF2B5EF4-FFF2-40B4-BE49-F238E27FC236}">
                <a16:creationId xmlns:a16="http://schemas.microsoft.com/office/drawing/2014/main" id="{1051B0FE-2441-CF34-4269-B025B6CA7BBC}"/>
              </a:ext>
            </a:extLst>
          </p:cNvPr>
          <p:cNvPicPr>
            <a:picLocks noChangeAspect="1"/>
          </p:cNvPicPr>
          <p:nvPr/>
        </p:nvPicPr>
        <p:blipFill>
          <a:blip r:embed="rId3"/>
          <a:stretch>
            <a:fillRect/>
          </a:stretch>
        </p:blipFill>
        <p:spPr>
          <a:xfrm>
            <a:off x="7590936" y="1879092"/>
            <a:ext cx="3445714" cy="30236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3948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5BFC-E89D-0C56-9473-A25234C804B2}"/>
              </a:ext>
            </a:extLst>
          </p:cNvPr>
          <p:cNvSpPr>
            <a:spLocks noGrp="1"/>
          </p:cNvSpPr>
          <p:nvPr>
            <p:ph type="title"/>
          </p:nvPr>
        </p:nvSpPr>
        <p:spPr/>
        <p:txBody>
          <a:bodyPr/>
          <a:lstStyle/>
          <a:p>
            <a:r>
              <a:rPr lang="en-AU" dirty="0"/>
              <a:t>Technical design</a:t>
            </a:r>
            <a:endParaRPr lang="en-US" dirty="0"/>
          </a:p>
        </p:txBody>
      </p:sp>
      <p:sp>
        <p:nvSpPr>
          <p:cNvPr id="3" name="Content Placeholder 2">
            <a:extLst>
              <a:ext uri="{FF2B5EF4-FFF2-40B4-BE49-F238E27FC236}">
                <a16:creationId xmlns:a16="http://schemas.microsoft.com/office/drawing/2014/main" id="{7CFC8DDC-BB33-57FE-8889-53E32F4ECAD0}"/>
              </a:ext>
            </a:extLst>
          </p:cNvPr>
          <p:cNvSpPr>
            <a:spLocks noGrp="1"/>
          </p:cNvSpPr>
          <p:nvPr>
            <p:ph idx="1"/>
          </p:nvPr>
        </p:nvSpPr>
        <p:spPr/>
        <p:txBody>
          <a:bodyPr>
            <a:normAutofit/>
          </a:bodyPr>
          <a:lstStyle/>
          <a:p>
            <a:r>
              <a:rPr lang="en-AU" sz="2400" dirty="0"/>
              <a:t>Start by defining the technical details of each component and this is done by dividing components into smaller and smaller components that are specific enough to be designed in detail</a:t>
            </a:r>
          </a:p>
          <a:p>
            <a:r>
              <a:rPr lang="en-AU" sz="2400" dirty="0"/>
              <a:t>If your technical design fails to meet the requirements, you have it rework your conceptual design</a:t>
            </a:r>
            <a:endParaRPr lang="en-US" sz="2400" dirty="0"/>
          </a:p>
        </p:txBody>
      </p:sp>
    </p:spTree>
    <p:extLst>
      <p:ext uri="{BB962C8B-B14F-4D97-AF65-F5344CB8AC3E}">
        <p14:creationId xmlns:p14="http://schemas.microsoft.com/office/powerpoint/2010/main" val="223407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EEFD-BB7D-1B92-D6FE-D7CEEFF9EEDC}"/>
              </a:ext>
            </a:extLst>
          </p:cNvPr>
          <p:cNvSpPr>
            <a:spLocks noGrp="1"/>
          </p:cNvSpPr>
          <p:nvPr>
            <p:ph type="title"/>
          </p:nvPr>
        </p:nvSpPr>
        <p:spPr/>
        <p:txBody>
          <a:bodyPr/>
          <a:lstStyle/>
          <a:p>
            <a:r>
              <a:rPr lang="en-AU" dirty="0"/>
              <a:t>Difference Between SD and SA</a:t>
            </a:r>
            <a:endParaRPr lang="en-US" dirty="0"/>
          </a:p>
        </p:txBody>
      </p:sp>
      <p:sp>
        <p:nvSpPr>
          <p:cNvPr id="3" name="Content Placeholder 2">
            <a:extLst>
              <a:ext uri="{FF2B5EF4-FFF2-40B4-BE49-F238E27FC236}">
                <a16:creationId xmlns:a16="http://schemas.microsoft.com/office/drawing/2014/main" id="{7EF895A0-DD91-5D1E-3BFC-BB2FC1D85179}"/>
              </a:ext>
            </a:extLst>
          </p:cNvPr>
          <p:cNvSpPr>
            <a:spLocks noGrp="1"/>
          </p:cNvSpPr>
          <p:nvPr>
            <p:ph idx="1"/>
          </p:nvPr>
        </p:nvSpPr>
        <p:spPr/>
        <p:txBody>
          <a:bodyPr>
            <a:normAutofit/>
          </a:bodyPr>
          <a:lstStyle/>
          <a:p>
            <a:r>
              <a:rPr lang="en-AU" sz="2800" b="1" dirty="0"/>
              <a:t>Software Design</a:t>
            </a:r>
            <a:r>
              <a:rPr lang="en-AU" sz="2800" dirty="0"/>
              <a:t>: looks at the lower-level details of a software.</a:t>
            </a:r>
          </a:p>
          <a:p>
            <a:r>
              <a:rPr lang="en-US" sz="2800" b="1" dirty="0"/>
              <a:t>Software Architecture</a:t>
            </a:r>
            <a:r>
              <a:rPr lang="en-US" sz="2800" dirty="0"/>
              <a:t>: looks at the higher-level details of a software.</a:t>
            </a:r>
          </a:p>
        </p:txBody>
      </p:sp>
    </p:spTree>
    <p:extLst>
      <p:ext uri="{BB962C8B-B14F-4D97-AF65-F5344CB8AC3E}">
        <p14:creationId xmlns:p14="http://schemas.microsoft.com/office/powerpoint/2010/main" val="392907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9C48-8C0E-4C66-7BCA-EF6B36936265}"/>
              </a:ext>
            </a:extLst>
          </p:cNvPr>
          <p:cNvSpPr>
            <a:spLocks noGrp="1"/>
          </p:cNvSpPr>
          <p:nvPr>
            <p:ph type="title"/>
          </p:nvPr>
        </p:nvSpPr>
        <p:spPr/>
        <p:txBody>
          <a:bodyPr/>
          <a:lstStyle/>
          <a:p>
            <a:r>
              <a:rPr lang="en-AU" dirty="0"/>
              <a:t>Software Architecture</a:t>
            </a:r>
            <a:endParaRPr lang="en-US" dirty="0"/>
          </a:p>
        </p:txBody>
      </p:sp>
      <p:sp>
        <p:nvSpPr>
          <p:cNvPr id="3" name="Content Placeholder 2">
            <a:extLst>
              <a:ext uri="{FF2B5EF4-FFF2-40B4-BE49-F238E27FC236}">
                <a16:creationId xmlns:a16="http://schemas.microsoft.com/office/drawing/2014/main" id="{FA3DFA17-31B3-7405-5900-1A57B906F178}"/>
              </a:ext>
            </a:extLst>
          </p:cNvPr>
          <p:cNvSpPr>
            <a:spLocks noGrp="1"/>
          </p:cNvSpPr>
          <p:nvPr>
            <p:ph idx="1"/>
          </p:nvPr>
        </p:nvSpPr>
        <p:spPr/>
        <p:txBody>
          <a:bodyPr>
            <a:normAutofit/>
          </a:bodyPr>
          <a:lstStyle/>
          <a:p>
            <a:r>
              <a:rPr lang="en-AU" sz="2800" dirty="0"/>
              <a:t>Begins with gathering the requirements.</a:t>
            </a:r>
          </a:p>
          <a:p>
            <a:r>
              <a:rPr lang="en-AU" sz="2800" dirty="0"/>
              <a:t>Understanding the problem at hand that the customer is trying to solve.</a:t>
            </a:r>
          </a:p>
          <a:p>
            <a:r>
              <a:rPr lang="en-US" sz="2800" dirty="0"/>
              <a:t>Get an idea of what the design might look like.</a:t>
            </a:r>
          </a:p>
          <a:p>
            <a:r>
              <a:rPr lang="en-US" sz="2800" dirty="0"/>
              <a:t>(Maybe) come up with a basic design that describes the different objects in the system and the relations among them.</a:t>
            </a:r>
          </a:p>
        </p:txBody>
      </p:sp>
    </p:spTree>
    <p:extLst>
      <p:ext uri="{BB962C8B-B14F-4D97-AF65-F5344CB8AC3E}">
        <p14:creationId xmlns:p14="http://schemas.microsoft.com/office/powerpoint/2010/main" val="104680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58FB-8E34-1B97-E4B0-98EFE20F9335}"/>
              </a:ext>
            </a:extLst>
          </p:cNvPr>
          <p:cNvSpPr>
            <a:spLocks noGrp="1"/>
          </p:cNvSpPr>
          <p:nvPr>
            <p:ph type="title"/>
          </p:nvPr>
        </p:nvSpPr>
        <p:spPr/>
        <p:txBody>
          <a:bodyPr/>
          <a:lstStyle/>
          <a:p>
            <a:r>
              <a:rPr lang="en-AU" dirty="0"/>
              <a:t>Notes</a:t>
            </a:r>
            <a:endParaRPr lang="en-US" dirty="0"/>
          </a:p>
        </p:txBody>
      </p:sp>
      <p:sp>
        <p:nvSpPr>
          <p:cNvPr id="3" name="Content Placeholder 2">
            <a:extLst>
              <a:ext uri="{FF2B5EF4-FFF2-40B4-BE49-F238E27FC236}">
                <a16:creationId xmlns:a16="http://schemas.microsoft.com/office/drawing/2014/main" id="{BB4EC30D-C0FC-919A-DA11-8F21638CC4F4}"/>
              </a:ext>
            </a:extLst>
          </p:cNvPr>
          <p:cNvSpPr>
            <a:spLocks noGrp="1"/>
          </p:cNvSpPr>
          <p:nvPr>
            <p:ph idx="1"/>
          </p:nvPr>
        </p:nvSpPr>
        <p:spPr/>
        <p:txBody>
          <a:bodyPr>
            <a:normAutofit/>
          </a:bodyPr>
          <a:lstStyle/>
          <a:p>
            <a:r>
              <a:rPr lang="en-AU" sz="3600" dirty="0"/>
              <a:t>What’s the most important principle when designing a software system</a:t>
            </a:r>
            <a:r>
              <a:rPr lang="en-US" sz="3600" dirty="0"/>
              <a:t>:</a:t>
            </a:r>
          </a:p>
          <a:p>
            <a:pPr lvl="1"/>
            <a:r>
              <a:rPr lang="en-US" sz="3200" b="1" i="1" dirty="0"/>
              <a:t>Simplicity</a:t>
            </a:r>
            <a:endParaRPr lang="en-AU" sz="3200" b="1" i="1" dirty="0"/>
          </a:p>
        </p:txBody>
      </p:sp>
    </p:spTree>
    <p:extLst>
      <p:ext uri="{BB962C8B-B14F-4D97-AF65-F5344CB8AC3E}">
        <p14:creationId xmlns:p14="http://schemas.microsoft.com/office/powerpoint/2010/main" val="341770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3081-8DE8-987C-5BE6-CB60311B88DC}"/>
              </a:ext>
            </a:extLst>
          </p:cNvPr>
          <p:cNvSpPr>
            <a:spLocks noGrp="1"/>
          </p:cNvSpPr>
          <p:nvPr>
            <p:ph type="title"/>
          </p:nvPr>
        </p:nvSpPr>
        <p:spPr/>
        <p:txBody>
          <a:bodyPr/>
          <a:lstStyle/>
          <a:p>
            <a:r>
              <a:rPr lang="en-AU" dirty="0"/>
              <a:t>Object oriented modelling</a:t>
            </a:r>
            <a:endParaRPr lang="en-US" dirty="0"/>
          </a:p>
        </p:txBody>
      </p:sp>
      <p:sp>
        <p:nvSpPr>
          <p:cNvPr id="3" name="Content Placeholder 2">
            <a:extLst>
              <a:ext uri="{FF2B5EF4-FFF2-40B4-BE49-F238E27FC236}">
                <a16:creationId xmlns:a16="http://schemas.microsoft.com/office/drawing/2014/main" id="{07192AEE-E196-E6ED-7AAD-EDA256E77524}"/>
              </a:ext>
            </a:extLst>
          </p:cNvPr>
          <p:cNvSpPr>
            <a:spLocks noGrp="1"/>
          </p:cNvSpPr>
          <p:nvPr>
            <p:ph idx="1"/>
          </p:nvPr>
        </p:nvSpPr>
        <p:spPr/>
        <p:txBody>
          <a:bodyPr>
            <a:normAutofit/>
          </a:bodyPr>
          <a:lstStyle/>
          <a:p>
            <a:r>
              <a:rPr lang="en-AU" sz="3200" dirty="0"/>
              <a:t>Is the idea of representing key concepts in your problem description as objects in your software.</a:t>
            </a:r>
          </a:p>
          <a:p>
            <a:r>
              <a:rPr lang="en-AU" sz="3200" dirty="0"/>
              <a:t>Think of everything as an object even living things and inanimate things.</a:t>
            </a:r>
          </a:p>
          <a:p>
            <a:r>
              <a:rPr lang="en-US" sz="3200" dirty="0"/>
              <a:t>Each object knows and aware of its specs and have responsibilities.</a:t>
            </a:r>
          </a:p>
        </p:txBody>
      </p:sp>
    </p:spTree>
    <p:extLst>
      <p:ext uri="{BB962C8B-B14F-4D97-AF65-F5344CB8AC3E}">
        <p14:creationId xmlns:p14="http://schemas.microsoft.com/office/powerpoint/2010/main" val="315084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55C0-2BAE-BEB3-9AB7-F8C7165FE69C}"/>
              </a:ext>
            </a:extLst>
          </p:cNvPr>
          <p:cNvSpPr>
            <a:spLocks noGrp="1"/>
          </p:cNvSpPr>
          <p:nvPr>
            <p:ph type="title"/>
          </p:nvPr>
        </p:nvSpPr>
        <p:spPr/>
        <p:txBody>
          <a:bodyPr/>
          <a:lstStyle/>
          <a:p>
            <a:r>
              <a:rPr lang="en-AU" dirty="0"/>
              <a:t>Software development</a:t>
            </a:r>
            <a:endParaRPr lang="en-US" dirty="0"/>
          </a:p>
        </p:txBody>
      </p:sp>
      <p:sp>
        <p:nvSpPr>
          <p:cNvPr id="3" name="Content Placeholder 2">
            <a:extLst>
              <a:ext uri="{FF2B5EF4-FFF2-40B4-BE49-F238E27FC236}">
                <a16:creationId xmlns:a16="http://schemas.microsoft.com/office/drawing/2014/main" id="{E45478B7-8D08-4EA3-5816-35DE011F1419}"/>
              </a:ext>
            </a:extLst>
          </p:cNvPr>
          <p:cNvSpPr>
            <a:spLocks noGrp="1"/>
          </p:cNvSpPr>
          <p:nvPr>
            <p:ph idx="1"/>
          </p:nvPr>
        </p:nvSpPr>
        <p:spPr/>
        <p:txBody>
          <a:bodyPr>
            <a:normAutofit/>
          </a:bodyPr>
          <a:lstStyle/>
          <a:p>
            <a:r>
              <a:rPr lang="en-AU" sz="3200" dirty="0"/>
              <a:t>Is a process of taking a problem and solving it by creating a software</a:t>
            </a:r>
          </a:p>
          <a:p>
            <a:r>
              <a:rPr lang="en-AU" sz="3200" dirty="0"/>
              <a:t>It’s an iterative process</a:t>
            </a:r>
            <a:endParaRPr lang="en-US" sz="3200" dirty="0"/>
          </a:p>
        </p:txBody>
      </p:sp>
    </p:spTree>
    <p:extLst>
      <p:ext uri="{BB962C8B-B14F-4D97-AF65-F5344CB8AC3E}">
        <p14:creationId xmlns:p14="http://schemas.microsoft.com/office/powerpoint/2010/main" val="427377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AEE8-17E4-6D42-B12A-1C6051140138}"/>
              </a:ext>
            </a:extLst>
          </p:cNvPr>
          <p:cNvSpPr>
            <a:spLocks noGrp="1"/>
          </p:cNvSpPr>
          <p:nvPr>
            <p:ph type="title"/>
          </p:nvPr>
        </p:nvSpPr>
        <p:spPr/>
        <p:txBody>
          <a:bodyPr/>
          <a:lstStyle/>
          <a:p>
            <a:r>
              <a:rPr lang="en-AU" dirty="0"/>
              <a:t>Software dev is an iterative process</a:t>
            </a:r>
            <a:endParaRPr lang="en-US" dirty="0"/>
          </a:p>
        </p:txBody>
      </p:sp>
      <p:pic>
        <p:nvPicPr>
          <p:cNvPr id="5" name="Content Placeholder 4">
            <a:extLst>
              <a:ext uri="{FF2B5EF4-FFF2-40B4-BE49-F238E27FC236}">
                <a16:creationId xmlns:a16="http://schemas.microsoft.com/office/drawing/2014/main" id="{D7811362-A805-0FE7-610F-62C4E8861EDB}"/>
              </a:ext>
            </a:extLst>
          </p:cNvPr>
          <p:cNvPicPr>
            <a:picLocks noGrp="1" noChangeAspect="1"/>
          </p:cNvPicPr>
          <p:nvPr>
            <p:ph idx="1"/>
          </p:nvPr>
        </p:nvPicPr>
        <p:blipFill>
          <a:blip r:embed="rId2"/>
          <a:stretch>
            <a:fillRect/>
          </a:stretch>
        </p:blipFill>
        <p:spPr>
          <a:xfrm>
            <a:off x="1871673" y="2141538"/>
            <a:ext cx="7759679" cy="3649662"/>
          </a:xfrm>
        </p:spPr>
      </p:pic>
    </p:spTree>
    <p:extLst>
      <p:ext uri="{BB962C8B-B14F-4D97-AF65-F5344CB8AC3E}">
        <p14:creationId xmlns:p14="http://schemas.microsoft.com/office/powerpoint/2010/main" val="90776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43E2-E9F0-6672-D21C-295E487071D2}"/>
              </a:ext>
            </a:extLst>
          </p:cNvPr>
          <p:cNvSpPr>
            <a:spLocks noGrp="1"/>
          </p:cNvSpPr>
          <p:nvPr>
            <p:ph type="title"/>
          </p:nvPr>
        </p:nvSpPr>
        <p:spPr/>
        <p:txBody>
          <a:bodyPr/>
          <a:lstStyle/>
          <a:p>
            <a:r>
              <a:rPr lang="en-AU" dirty="0"/>
              <a:t>Software dev is an iterative process</a:t>
            </a:r>
            <a:endParaRPr lang="en-US" dirty="0"/>
          </a:p>
        </p:txBody>
      </p:sp>
      <p:sp>
        <p:nvSpPr>
          <p:cNvPr id="3" name="Content Placeholder 2">
            <a:extLst>
              <a:ext uri="{FF2B5EF4-FFF2-40B4-BE49-F238E27FC236}">
                <a16:creationId xmlns:a16="http://schemas.microsoft.com/office/drawing/2014/main" id="{90C17BEB-52E0-5D9F-9A99-5C9D6893BB1F}"/>
              </a:ext>
            </a:extLst>
          </p:cNvPr>
          <p:cNvSpPr>
            <a:spLocks noGrp="1"/>
          </p:cNvSpPr>
          <p:nvPr>
            <p:ph idx="1"/>
          </p:nvPr>
        </p:nvSpPr>
        <p:spPr/>
        <p:txBody>
          <a:bodyPr>
            <a:normAutofit/>
          </a:bodyPr>
          <a:lstStyle/>
          <a:p>
            <a:r>
              <a:rPr lang="en-US" sz="2400" dirty="0"/>
              <a:t>software development lifecycle is an iterative process because you take an item from the backlog and that item will have its own Sprint in that Sprint this feature will be implemented and then tested if it is shippable, you go ahead and ship it And pick up a new item from the backlog and start over but if it is not shippable then go ahead and fix the issues and test again and do this repeatedly until it is shippable.</a:t>
            </a:r>
          </a:p>
        </p:txBody>
      </p:sp>
    </p:spTree>
    <p:extLst>
      <p:ext uri="{BB962C8B-B14F-4D97-AF65-F5344CB8AC3E}">
        <p14:creationId xmlns:p14="http://schemas.microsoft.com/office/powerpoint/2010/main" val="46483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0200-3110-3F41-777E-E32EDAB90C7F}"/>
              </a:ext>
            </a:extLst>
          </p:cNvPr>
          <p:cNvSpPr>
            <a:spLocks noGrp="1"/>
          </p:cNvSpPr>
          <p:nvPr>
            <p:ph type="title"/>
          </p:nvPr>
        </p:nvSpPr>
        <p:spPr/>
        <p:txBody>
          <a:bodyPr/>
          <a:lstStyle/>
          <a:p>
            <a:r>
              <a:rPr lang="en-AU" dirty="0"/>
              <a:t>Steps for setting up a design for a software</a:t>
            </a:r>
            <a:endParaRPr lang="en-US" dirty="0"/>
          </a:p>
        </p:txBody>
      </p:sp>
      <p:sp>
        <p:nvSpPr>
          <p:cNvPr id="3" name="Content Placeholder 2">
            <a:extLst>
              <a:ext uri="{FF2B5EF4-FFF2-40B4-BE49-F238E27FC236}">
                <a16:creationId xmlns:a16="http://schemas.microsoft.com/office/drawing/2014/main" id="{74153C0C-9EF7-AA87-2B65-8CA3780B801B}"/>
              </a:ext>
            </a:extLst>
          </p:cNvPr>
          <p:cNvSpPr>
            <a:spLocks noGrp="1"/>
          </p:cNvSpPr>
          <p:nvPr>
            <p:ph idx="1"/>
          </p:nvPr>
        </p:nvSpPr>
        <p:spPr/>
        <p:txBody>
          <a:bodyPr>
            <a:normAutofit/>
          </a:bodyPr>
          <a:lstStyle/>
          <a:p>
            <a:r>
              <a:rPr lang="en-AU" sz="2000" dirty="0"/>
              <a:t>Gather requirements from the client and try to elicit them to come up with questions that the client might not have considered</a:t>
            </a:r>
          </a:p>
          <a:p>
            <a:r>
              <a:rPr lang="en-AU" sz="2000" dirty="0"/>
              <a:t>Once you have a basic understanding of what the system is trying to accomplish you can go ahead and create the conceptual design</a:t>
            </a:r>
          </a:p>
          <a:p>
            <a:r>
              <a:rPr lang="en-AU" sz="2000" dirty="0"/>
              <a:t>Then you can move to create the technical design diagram</a:t>
            </a:r>
          </a:p>
          <a:p>
            <a:r>
              <a:rPr lang="en-AU" sz="2000" dirty="0"/>
              <a:t>So mainly it’s divided into 2 phases gather requirements and making the design</a:t>
            </a:r>
            <a:endParaRPr lang="en-US" sz="2000" dirty="0"/>
          </a:p>
        </p:txBody>
      </p:sp>
    </p:spTree>
    <p:extLst>
      <p:ext uri="{BB962C8B-B14F-4D97-AF65-F5344CB8AC3E}">
        <p14:creationId xmlns:p14="http://schemas.microsoft.com/office/powerpoint/2010/main" val="714267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255</TotalTime>
  <Words>729</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Objectives</vt:lpstr>
      <vt:lpstr>Difference Between SD and SA</vt:lpstr>
      <vt:lpstr>Software Architecture</vt:lpstr>
      <vt:lpstr>Notes</vt:lpstr>
      <vt:lpstr>Object oriented modelling</vt:lpstr>
      <vt:lpstr>Software development</vt:lpstr>
      <vt:lpstr>Software dev is an iterative process</vt:lpstr>
      <vt:lpstr>Software dev is an iterative process</vt:lpstr>
      <vt:lpstr>Steps for setting up a design for a software</vt:lpstr>
      <vt:lpstr>Software development phases</vt:lpstr>
      <vt:lpstr>Eliciting requirements</vt:lpstr>
      <vt:lpstr>Software design</vt:lpstr>
      <vt:lpstr>Conceptual design</vt:lpstr>
      <vt:lpstr>Technical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magdy</dc:creator>
  <cp:lastModifiedBy>ahmed magdy</cp:lastModifiedBy>
  <cp:revision>35</cp:revision>
  <dcterms:created xsi:type="dcterms:W3CDTF">2023-04-06T01:06:34Z</dcterms:created>
  <dcterms:modified xsi:type="dcterms:W3CDTF">2023-04-14T02:12:35Z</dcterms:modified>
</cp:coreProperties>
</file>