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1" r:id="rId16"/>
    <p:sldId id="270" r:id="rId17"/>
    <p:sldId id="272" r:id="rId18"/>
    <p:sldId id="273" r:id="rId19"/>
    <p:sldId id="274" r:id="rId20"/>
    <p:sldId id="288" r:id="rId21"/>
    <p:sldId id="275" r:id="rId22"/>
    <p:sldId id="276" r:id="rId23"/>
    <p:sldId id="278" r:id="rId24"/>
    <p:sldId id="279" r:id="rId25"/>
    <p:sldId id="280" r:id="rId26"/>
    <p:sldId id="285" r:id="rId27"/>
    <p:sldId id="281" r:id="rId28"/>
    <p:sldId id="282" r:id="rId29"/>
    <p:sldId id="286" r:id="rId30"/>
    <p:sldId id="283" r:id="rId31"/>
    <p:sldId id="284" r:id="rId32"/>
    <p:sldId id="287" r:id="rId33"/>
    <p:sldId id="27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11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6E7A6D-C62F-4F7B-AB9A-BB912D12E382}" type="datetimeFigureOut">
              <a:rPr lang="en-US" smtClean="0"/>
              <a:t>5/26/2023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4642522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46092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46119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80190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856886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80488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857373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5081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85456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E7A6D-C62F-4F7B-AB9A-BB912D12E38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90252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E7A6D-C62F-4F7B-AB9A-BB912D12E38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01660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E7A6D-C62F-4F7B-AB9A-BB912D12E382}"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78518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E7A6D-C62F-4F7B-AB9A-BB912D12E382}"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7757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6E7A6D-C62F-4F7B-AB9A-BB912D12E382}"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67596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26E7A6D-C62F-4F7B-AB9A-BB912D12E382}"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16603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335786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E7A6D-C62F-4F7B-AB9A-BB912D12E382}"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14FE-2CEE-48B0-8AD1-BE7DC2032D98}" type="slidenum">
              <a:rPr lang="en-US" smtClean="0"/>
              <a:t>‹#›</a:t>
            </a:fld>
            <a:endParaRPr lang="en-US"/>
          </a:p>
        </p:txBody>
      </p:sp>
    </p:spTree>
    <p:extLst>
      <p:ext uri="{BB962C8B-B14F-4D97-AF65-F5344CB8AC3E}">
        <p14:creationId xmlns:p14="http://schemas.microsoft.com/office/powerpoint/2010/main" val="206239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E7A6D-C62F-4F7B-AB9A-BB912D12E382}" type="datetimeFigureOut">
              <a:rPr lang="en-US" smtClean="0"/>
              <a:t>5/26/2023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A614FE-2CEE-48B0-8AD1-BE7DC2032D98}" type="slidenum">
              <a:rPr lang="en-US" smtClean="0"/>
              <a:t>‹#›</a:t>
            </a:fld>
            <a:endParaRPr lang="en-US"/>
          </a:p>
        </p:txBody>
      </p:sp>
    </p:spTree>
    <p:extLst>
      <p:ext uri="{BB962C8B-B14F-4D97-AF65-F5344CB8AC3E}">
        <p14:creationId xmlns:p14="http://schemas.microsoft.com/office/powerpoint/2010/main" val="15275375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3908-9C4B-53C5-52B1-9FE1ADAAC156}"/>
              </a:ext>
            </a:extLst>
          </p:cNvPr>
          <p:cNvSpPr>
            <a:spLocks noGrp="1"/>
          </p:cNvSpPr>
          <p:nvPr>
            <p:ph type="title"/>
          </p:nvPr>
        </p:nvSpPr>
        <p:spPr/>
        <p:txBody>
          <a:bodyPr/>
          <a:lstStyle/>
          <a:p>
            <a:r>
              <a:rPr lang="en-AU" dirty="0"/>
              <a:t>Week 1 Objectives</a:t>
            </a:r>
            <a:endParaRPr lang="en-US" dirty="0"/>
          </a:p>
        </p:txBody>
      </p:sp>
      <p:sp>
        <p:nvSpPr>
          <p:cNvPr id="3" name="Subtitle 2">
            <a:extLst>
              <a:ext uri="{FF2B5EF4-FFF2-40B4-BE49-F238E27FC236}">
                <a16:creationId xmlns:a16="http://schemas.microsoft.com/office/drawing/2014/main" id="{04797FE0-F38B-6435-7326-33259B191CAB}"/>
              </a:ext>
            </a:extLst>
          </p:cNvPr>
          <p:cNvSpPr>
            <a:spLocks noGrp="1"/>
          </p:cNvSpPr>
          <p:nvPr>
            <p:ph idx="1"/>
          </p:nvPr>
        </p:nvSpPr>
        <p:spPr/>
        <p:txBody>
          <a:bodyPr>
            <a:normAutofit fontScale="92500"/>
          </a:bodyPr>
          <a:lstStyle/>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Apply the CRC (class responsibility collaborator) technique to analyze and design the object-oriented model for a problem. </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Articulate the difference between design and architecture.</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Describe ‘design phase’ as a necessary transition step between problem description and solution implementation.</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Differentiate uses of the word ‘design’: (1) design as phase in development process, (2) design as work-product (</a:t>
            </a:r>
            <a:r>
              <a:rPr lang="en-US" sz="1400" cap="none" dirty="0" err="1">
                <a:solidFill>
                  <a:schemeClr val="tx1"/>
                </a:solidFill>
                <a:latin typeface="Arial" panose="020B0604020202020204" pitchFamily="34" charset="0"/>
                <a:cs typeface="Arial" panose="020B0604020202020204" pitchFamily="34" charset="0"/>
              </a:rPr>
              <a:t>uml</a:t>
            </a:r>
            <a:r>
              <a:rPr lang="en-US" sz="1400" cap="none" dirty="0">
                <a:solidFill>
                  <a:schemeClr val="tx1"/>
                </a:solidFill>
                <a:latin typeface="Arial" panose="020B0604020202020204" pitchFamily="34" charset="0"/>
                <a:cs typeface="Arial" panose="020B0604020202020204" pitchFamily="34" charset="0"/>
              </a:rPr>
              <a:t> diagram)</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Describe large scale designs, and small-scale designs.</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Explain how qualities are often tradeoffs, balancing competing qualities.</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Demonstrate how to breakdown a problem in terms that a customer can understand.</a:t>
            </a:r>
          </a:p>
          <a:p>
            <a:pPr algn="l">
              <a:lnSpc>
                <a:spcPct val="150000"/>
              </a:lnSpc>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Demonstrate using index cards to help represent the breakdown of the problem where each card notes a specific concept (class) and its responsibilities and collaborators (dependencies to other concepts/classes).</a:t>
            </a:r>
          </a:p>
        </p:txBody>
      </p:sp>
    </p:spTree>
    <p:extLst>
      <p:ext uri="{BB962C8B-B14F-4D97-AF65-F5344CB8AC3E}">
        <p14:creationId xmlns:p14="http://schemas.microsoft.com/office/powerpoint/2010/main" val="392723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8231-DC33-A317-1184-FCA41092B7AA}"/>
              </a:ext>
            </a:extLst>
          </p:cNvPr>
          <p:cNvSpPr>
            <a:spLocks noGrp="1"/>
          </p:cNvSpPr>
          <p:nvPr>
            <p:ph type="title"/>
          </p:nvPr>
        </p:nvSpPr>
        <p:spPr/>
        <p:txBody>
          <a:bodyPr/>
          <a:lstStyle/>
          <a:p>
            <a:r>
              <a:rPr lang="en-AU" dirty="0"/>
              <a:t>Software development phases</a:t>
            </a:r>
            <a:endParaRPr lang="en-US" dirty="0"/>
          </a:p>
        </p:txBody>
      </p:sp>
      <p:sp>
        <p:nvSpPr>
          <p:cNvPr id="3" name="Content Placeholder 2">
            <a:extLst>
              <a:ext uri="{FF2B5EF4-FFF2-40B4-BE49-F238E27FC236}">
                <a16:creationId xmlns:a16="http://schemas.microsoft.com/office/drawing/2014/main" id="{5A19E1A0-28C3-6A02-1681-0230D3C77EC0}"/>
              </a:ext>
            </a:extLst>
          </p:cNvPr>
          <p:cNvSpPr>
            <a:spLocks noGrp="1"/>
          </p:cNvSpPr>
          <p:nvPr>
            <p:ph idx="1"/>
          </p:nvPr>
        </p:nvSpPr>
        <p:spPr/>
        <p:txBody>
          <a:bodyPr>
            <a:normAutofit/>
          </a:bodyPr>
          <a:lstStyle/>
          <a:p>
            <a:r>
              <a:rPr lang="en-AU" sz="3200" dirty="0"/>
              <a:t>Eliciting requirements</a:t>
            </a:r>
          </a:p>
          <a:p>
            <a:r>
              <a:rPr lang="en-AU" sz="3200" dirty="0"/>
              <a:t>Software design</a:t>
            </a:r>
          </a:p>
        </p:txBody>
      </p:sp>
    </p:spTree>
    <p:extLst>
      <p:ext uri="{BB962C8B-B14F-4D97-AF65-F5344CB8AC3E}">
        <p14:creationId xmlns:p14="http://schemas.microsoft.com/office/powerpoint/2010/main" val="425032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69B8-7394-031A-ABB5-010C3EAB2AC7}"/>
              </a:ext>
            </a:extLst>
          </p:cNvPr>
          <p:cNvSpPr>
            <a:spLocks noGrp="1"/>
          </p:cNvSpPr>
          <p:nvPr>
            <p:ph type="title"/>
          </p:nvPr>
        </p:nvSpPr>
        <p:spPr/>
        <p:txBody>
          <a:bodyPr/>
          <a:lstStyle/>
          <a:p>
            <a:r>
              <a:rPr lang="en-AU" dirty="0"/>
              <a:t>Eliciting requirements</a:t>
            </a:r>
            <a:endParaRPr lang="en-US" dirty="0"/>
          </a:p>
        </p:txBody>
      </p:sp>
      <p:sp>
        <p:nvSpPr>
          <p:cNvPr id="3" name="Content Placeholder 2">
            <a:extLst>
              <a:ext uri="{FF2B5EF4-FFF2-40B4-BE49-F238E27FC236}">
                <a16:creationId xmlns:a16="http://schemas.microsoft.com/office/drawing/2014/main" id="{C44B14A1-77BE-3494-E98A-4941E985CDA5}"/>
              </a:ext>
            </a:extLst>
          </p:cNvPr>
          <p:cNvSpPr>
            <a:spLocks noGrp="1"/>
          </p:cNvSpPr>
          <p:nvPr>
            <p:ph idx="1"/>
          </p:nvPr>
        </p:nvSpPr>
        <p:spPr/>
        <p:txBody>
          <a:bodyPr>
            <a:normAutofit/>
          </a:bodyPr>
          <a:lstStyle/>
          <a:p>
            <a:r>
              <a:rPr lang="en-AU" sz="2400" dirty="0"/>
              <a:t>Begin by listening to what the client says and understands about what he wants to do</a:t>
            </a:r>
          </a:p>
          <a:p>
            <a:r>
              <a:rPr lang="en-AU" sz="2400" dirty="0"/>
              <a:t>Ask more questions to understand more or to clarify some areas that might not be fully explained by the client (i.e., how the input should look like, how the output would look like, etc..) </a:t>
            </a:r>
          </a:p>
          <a:p>
            <a:r>
              <a:rPr lang="en-AU" sz="2400" dirty="0"/>
              <a:t>You must ask the client about the trade-offs</a:t>
            </a:r>
            <a:endParaRPr lang="en-US" sz="2400" dirty="0"/>
          </a:p>
        </p:txBody>
      </p:sp>
    </p:spTree>
    <p:extLst>
      <p:ext uri="{BB962C8B-B14F-4D97-AF65-F5344CB8AC3E}">
        <p14:creationId xmlns:p14="http://schemas.microsoft.com/office/powerpoint/2010/main" val="398983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DE8F-0929-0D80-87D6-DCCC706B9190}"/>
              </a:ext>
            </a:extLst>
          </p:cNvPr>
          <p:cNvSpPr>
            <a:spLocks noGrp="1"/>
          </p:cNvSpPr>
          <p:nvPr>
            <p:ph type="title"/>
          </p:nvPr>
        </p:nvSpPr>
        <p:spPr/>
        <p:txBody>
          <a:bodyPr/>
          <a:lstStyle/>
          <a:p>
            <a:r>
              <a:rPr lang="en-AU" dirty="0"/>
              <a:t>Software design</a:t>
            </a:r>
            <a:endParaRPr lang="en-US" dirty="0"/>
          </a:p>
        </p:txBody>
      </p:sp>
      <p:sp>
        <p:nvSpPr>
          <p:cNvPr id="3" name="Content Placeholder 2">
            <a:extLst>
              <a:ext uri="{FF2B5EF4-FFF2-40B4-BE49-F238E27FC236}">
                <a16:creationId xmlns:a16="http://schemas.microsoft.com/office/drawing/2014/main" id="{3171D37D-3614-FED3-C22B-4A68B9704DD9}"/>
              </a:ext>
            </a:extLst>
          </p:cNvPr>
          <p:cNvSpPr>
            <a:spLocks noGrp="1"/>
          </p:cNvSpPr>
          <p:nvPr>
            <p:ph idx="1"/>
          </p:nvPr>
        </p:nvSpPr>
        <p:spPr/>
        <p:txBody>
          <a:bodyPr>
            <a:normAutofit/>
          </a:bodyPr>
          <a:lstStyle/>
          <a:p>
            <a:r>
              <a:rPr lang="en-AU" sz="2400" dirty="0"/>
              <a:t>The design phase involving taking requirements and outlining solutions</a:t>
            </a:r>
          </a:p>
          <a:p>
            <a:r>
              <a:rPr lang="en-AU" sz="2400" dirty="0"/>
              <a:t>This activity leads to producing a conceptual design and then a technical design</a:t>
            </a:r>
          </a:p>
          <a:p>
            <a:r>
              <a:rPr lang="en-AU" sz="2400" dirty="0"/>
              <a:t>These 2 at the end produces 2 artifacts which are conceptual mock-ups and technical diagrams</a:t>
            </a:r>
            <a:endParaRPr lang="en-US" sz="2400" dirty="0"/>
          </a:p>
        </p:txBody>
      </p:sp>
    </p:spTree>
    <p:extLst>
      <p:ext uri="{BB962C8B-B14F-4D97-AF65-F5344CB8AC3E}">
        <p14:creationId xmlns:p14="http://schemas.microsoft.com/office/powerpoint/2010/main" val="404299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C444-FA8E-9274-ACF1-FA59D606BEC5}"/>
              </a:ext>
            </a:extLst>
          </p:cNvPr>
          <p:cNvSpPr>
            <a:spLocks noGrp="1"/>
          </p:cNvSpPr>
          <p:nvPr>
            <p:ph type="title"/>
          </p:nvPr>
        </p:nvSpPr>
        <p:spPr>
          <a:xfrm>
            <a:off x="685802" y="609600"/>
            <a:ext cx="6282266" cy="1456267"/>
          </a:xfrm>
        </p:spPr>
        <p:txBody>
          <a:bodyPr>
            <a:normAutofit/>
          </a:bodyPr>
          <a:lstStyle/>
          <a:p>
            <a:r>
              <a:rPr lang="en-AU" dirty="0"/>
              <a:t>Conceptual design</a:t>
            </a:r>
            <a:endParaRPr lang="en-US" dirty="0"/>
          </a:p>
        </p:txBody>
      </p:sp>
      <p:sp>
        <p:nvSpPr>
          <p:cNvPr id="3" name="Content Placeholder 2">
            <a:extLst>
              <a:ext uri="{FF2B5EF4-FFF2-40B4-BE49-F238E27FC236}">
                <a16:creationId xmlns:a16="http://schemas.microsoft.com/office/drawing/2014/main" id="{F201603B-8588-2AD7-C374-29FC2735366C}"/>
              </a:ext>
            </a:extLst>
          </p:cNvPr>
          <p:cNvSpPr>
            <a:spLocks noGrp="1"/>
          </p:cNvSpPr>
          <p:nvPr>
            <p:ph idx="1"/>
          </p:nvPr>
        </p:nvSpPr>
        <p:spPr>
          <a:xfrm>
            <a:off x="685802" y="2142067"/>
            <a:ext cx="6282266" cy="3649133"/>
          </a:xfrm>
        </p:spPr>
        <p:txBody>
          <a:bodyPr>
            <a:normAutofit lnSpcReduction="10000"/>
          </a:bodyPr>
          <a:lstStyle/>
          <a:p>
            <a:r>
              <a:rPr lang="en-AU" sz="2000" dirty="0"/>
              <a:t>You are working on a higher level and trying to find the different components in the system and how they interact with each other and the responsibility of each one, and you need to omit any technical details</a:t>
            </a:r>
          </a:p>
          <a:p>
            <a:r>
              <a:rPr lang="en-AU" sz="2000" dirty="0"/>
              <a:t>For example, consider designing a house so the conceptual design for a house might be laying out the different rooms and where are they located and omitting the details about the exact size of each room in meters</a:t>
            </a:r>
          </a:p>
          <a:p>
            <a:r>
              <a:rPr lang="en-AU" sz="2000" dirty="0"/>
              <a:t>Can be hand-drawn sketch or a drawing made using computer tools</a:t>
            </a:r>
          </a:p>
        </p:txBody>
      </p:sp>
      <p:pic>
        <p:nvPicPr>
          <p:cNvPr id="7" name="Picture 6" descr="Diagram&#10;&#10;Description automatically generated">
            <a:extLst>
              <a:ext uri="{FF2B5EF4-FFF2-40B4-BE49-F238E27FC236}">
                <a16:creationId xmlns:a16="http://schemas.microsoft.com/office/drawing/2014/main" id="{1051B0FE-2441-CF34-4269-B025B6CA7BBC}"/>
              </a:ext>
            </a:extLst>
          </p:cNvPr>
          <p:cNvPicPr>
            <a:picLocks noChangeAspect="1"/>
          </p:cNvPicPr>
          <p:nvPr/>
        </p:nvPicPr>
        <p:blipFill>
          <a:blip r:embed="rId3"/>
          <a:stretch>
            <a:fillRect/>
          </a:stretch>
        </p:blipFill>
        <p:spPr>
          <a:xfrm>
            <a:off x="7590936" y="1879092"/>
            <a:ext cx="3445714" cy="30236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3948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5BFC-E89D-0C56-9473-A25234C804B2}"/>
              </a:ext>
            </a:extLst>
          </p:cNvPr>
          <p:cNvSpPr>
            <a:spLocks noGrp="1"/>
          </p:cNvSpPr>
          <p:nvPr>
            <p:ph type="title"/>
          </p:nvPr>
        </p:nvSpPr>
        <p:spPr/>
        <p:txBody>
          <a:bodyPr/>
          <a:lstStyle/>
          <a:p>
            <a:r>
              <a:rPr lang="en-AU" dirty="0"/>
              <a:t>Technical design</a:t>
            </a:r>
            <a:endParaRPr lang="en-US" dirty="0"/>
          </a:p>
        </p:txBody>
      </p:sp>
      <p:sp>
        <p:nvSpPr>
          <p:cNvPr id="3" name="Content Placeholder 2">
            <a:extLst>
              <a:ext uri="{FF2B5EF4-FFF2-40B4-BE49-F238E27FC236}">
                <a16:creationId xmlns:a16="http://schemas.microsoft.com/office/drawing/2014/main" id="{7CFC8DDC-BB33-57FE-8889-53E32F4ECAD0}"/>
              </a:ext>
            </a:extLst>
          </p:cNvPr>
          <p:cNvSpPr>
            <a:spLocks noGrp="1"/>
          </p:cNvSpPr>
          <p:nvPr>
            <p:ph idx="1"/>
          </p:nvPr>
        </p:nvSpPr>
        <p:spPr/>
        <p:txBody>
          <a:bodyPr>
            <a:normAutofit/>
          </a:bodyPr>
          <a:lstStyle/>
          <a:p>
            <a:r>
              <a:rPr lang="en-AU" sz="2400" dirty="0"/>
              <a:t>Start by defining the technical details of each component and this is done by dividing components into smaller and smaller components that are specific enough to be designed in detail</a:t>
            </a:r>
          </a:p>
          <a:p>
            <a:r>
              <a:rPr lang="en-AU" sz="2400" dirty="0"/>
              <a:t>If your technical design fails to meet the requirements, you have it rework your conceptual design</a:t>
            </a:r>
            <a:endParaRPr lang="en-US" sz="2400" dirty="0"/>
          </a:p>
        </p:txBody>
      </p:sp>
    </p:spTree>
    <p:extLst>
      <p:ext uri="{BB962C8B-B14F-4D97-AF65-F5344CB8AC3E}">
        <p14:creationId xmlns:p14="http://schemas.microsoft.com/office/powerpoint/2010/main" val="223407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0B7B-E3DB-C3E6-AA13-63CDDE1C7982}"/>
              </a:ext>
            </a:extLst>
          </p:cNvPr>
          <p:cNvSpPr>
            <a:spLocks noGrp="1"/>
          </p:cNvSpPr>
          <p:nvPr>
            <p:ph type="title"/>
          </p:nvPr>
        </p:nvSpPr>
        <p:spPr/>
        <p:txBody>
          <a:bodyPr/>
          <a:lstStyle/>
          <a:p>
            <a:r>
              <a:rPr lang="en-US" dirty="0"/>
              <a:t>Requirements Types</a:t>
            </a:r>
          </a:p>
        </p:txBody>
      </p:sp>
      <p:sp>
        <p:nvSpPr>
          <p:cNvPr id="3" name="Content Placeholder 2">
            <a:extLst>
              <a:ext uri="{FF2B5EF4-FFF2-40B4-BE49-F238E27FC236}">
                <a16:creationId xmlns:a16="http://schemas.microsoft.com/office/drawing/2014/main" id="{A7314601-B3EA-49B9-E10E-FF172E1582F8}"/>
              </a:ext>
            </a:extLst>
          </p:cNvPr>
          <p:cNvSpPr>
            <a:spLocks noGrp="1"/>
          </p:cNvSpPr>
          <p:nvPr>
            <p:ph idx="1"/>
          </p:nvPr>
        </p:nvSpPr>
        <p:spPr/>
        <p:txBody>
          <a:bodyPr>
            <a:normAutofit/>
          </a:bodyPr>
          <a:lstStyle/>
          <a:p>
            <a:pPr marL="342900" indent="-342900">
              <a:buFont typeface="+mj-lt"/>
              <a:buAutoNum type="arabicPeriod"/>
            </a:pPr>
            <a:r>
              <a:rPr lang="en-US" sz="3600" dirty="0"/>
              <a:t>Functional Requirements</a:t>
            </a:r>
          </a:p>
          <a:p>
            <a:pPr marL="342900" indent="-342900">
              <a:buFont typeface="+mj-lt"/>
              <a:buAutoNum type="arabicPeriod"/>
            </a:pPr>
            <a:r>
              <a:rPr lang="en-US" sz="3600" dirty="0"/>
              <a:t>Non-Functional Requirements</a:t>
            </a:r>
          </a:p>
        </p:txBody>
      </p:sp>
    </p:spTree>
    <p:extLst>
      <p:ext uri="{BB962C8B-B14F-4D97-AF65-F5344CB8AC3E}">
        <p14:creationId xmlns:p14="http://schemas.microsoft.com/office/powerpoint/2010/main" val="321540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8F39-B51B-331B-A39B-7C7B2FF08DDA}"/>
              </a:ext>
            </a:extLst>
          </p:cNvPr>
          <p:cNvSpPr>
            <a:spLocks noGrp="1"/>
          </p:cNvSpPr>
          <p:nvPr>
            <p:ph type="title"/>
          </p:nvPr>
        </p:nvSpPr>
        <p:spPr/>
        <p:txBody>
          <a:bodyPr/>
          <a:lstStyle/>
          <a:p>
            <a:r>
              <a:rPr lang="en-US" dirty="0"/>
              <a:t>Quality Attributes</a:t>
            </a:r>
          </a:p>
        </p:txBody>
      </p:sp>
      <p:sp>
        <p:nvSpPr>
          <p:cNvPr id="3" name="Content Placeholder 2">
            <a:extLst>
              <a:ext uri="{FF2B5EF4-FFF2-40B4-BE49-F238E27FC236}">
                <a16:creationId xmlns:a16="http://schemas.microsoft.com/office/drawing/2014/main" id="{60F064F7-DE17-4E71-505D-49E391402228}"/>
              </a:ext>
            </a:extLst>
          </p:cNvPr>
          <p:cNvSpPr>
            <a:spLocks noGrp="1"/>
          </p:cNvSpPr>
          <p:nvPr>
            <p:ph idx="1"/>
          </p:nvPr>
        </p:nvSpPr>
        <p:spPr/>
        <p:txBody>
          <a:bodyPr>
            <a:normAutofit/>
          </a:bodyPr>
          <a:lstStyle/>
          <a:p>
            <a:r>
              <a:rPr lang="en-US" sz="2000" dirty="0"/>
              <a:t>First you have to define what type of requirements you are comparing the quality attributes for, for example for the functional requirements you might say correctness is not negotiable</a:t>
            </a:r>
          </a:p>
          <a:p>
            <a:r>
              <a:rPr lang="en-US" sz="2000" dirty="0"/>
              <a:t>Then for the non-functional requirements quality attributes you can negotiate on and see the consequences of each</a:t>
            </a:r>
          </a:p>
          <a:p>
            <a:r>
              <a:rPr lang="en-US" sz="2000" dirty="0"/>
              <a:t>After the implementation has been constructed the quality attributes must </a:t>
            </a:r>
            <a:r>
              <a:rPr lang="en-US" sz="2000"/>
              <a:t>be reviewed and tested</a:t>
            </a:r>
            <a:endParaRPr lang="en-US" sz="2000" dirty="0"/>
          </a:p>
        </p:txBody>
      </p:sp>
    </p:spTree>
    <p:extLst>
      <p:ext uri="{BB962C8B-B14F-4D97-AF65-F5344CB8AC3E}">
        <p14:creationId xmlns:p14="http://schemas.microsoft.com/office/powerpoint/2010/main" val="2919584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6435-624C-D084-00C8-FCDFD1AB47E2}"/>
              </a:ext>
            </a:extLst>
          </p:cNvPr>
          <p:cNvSpPr>
            <a:spLocks noGrp="1"/>
          </p:cNvSpPr>
          <p:nvPr>
            <p:ph type="title"/>
          </p:nvPr>
        </p:nvSpPr>
        <p:spPr/>
        <p:txBody>
          <a:bodyPr/>
          <a:lstStyle/>
          <a:p>
            <a:r>
              <a:rPr lang="en-US" dirty="0"/>
              <a:t>Object oriented programming principles</a:t>
            </a:r>
          </a:p>
        </p:txBody>
      </p:sp>
      <p:sp>
        <p:nvSpPr>
          <p:cNvPr id="3" name="Content Placeholder 2">
            <a:extLst>
              <a:ext uri="{FF2B5EF4-FFF2-40B4-BE49-F238E27FC236}">
                <a16:creationId xmlns:a16="http://schemas.microsoft.com/office/drawing/2014/main" id="{DD9D20EF-B41F-8B28-4A06-5A789A14858F}"/>
              </a:ext>
            </a:extLst>
          </p:cNvPr>
          <p:cNvSpPr>
            <a:spLocks noGrp="1"/>
          </p:cNvSpPr>
          <p:nvPr>
            <p:ph idx="1"/>
          </p:nvPr>
        </p:nvSpPr>
        <p:spPr/>
        <p:txBody>
          <a:bodyPr>
            <a:normAutofit/>
          </a:bodyPr>
          <a:lstStyle/>
          <a:p>
            <a:r>
              <a:rPr lang="en-US" sz="3600" dirty="0"/>
              <a:t>1.Abstraction</a:t>
            </a:r>
          </a:p>
          <a:p>
            <a:r>
              <a:rPr lang="en-US" sz="3600" dirty="0"/>
              <a:t>2.Encapsulation</a:t>
            </a:r>
          </a:p>
          <a:p>
            <a:r>
              <a:rPr lang="en-US" sz="3600" dirty="0"/>
              <a:t>3.Decompostion</a:t>
            </a:r>
          </a:p>
          <a:p>
            <a:r>
              <a:rPr lang="en-US" sz="3600" dirty="0"/>
              <a:t>4.Generalization</a:t>
            </a:r>
          </a:p>
        </p:txBody>
      </p:sp>
    </p:spTree>
    <p:extLst>
      <p:ext uri="{BB962C8B-B14F-4D97-AF65-F5344CB8AC3E}">
        <p14:creationId xmlns:p14="http://schemas.microsoft.com/office/powerpoint/2010/main" val="321906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7717-DBE6-D02E-EB49-B9722479E85F}"/>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6520B962-7F89-7CAB-A42B-93C2697B12F7}"/>
              </a:ext>
            </a:extLst>
          </p:cNvPr>
          <p:cNvSpPr>
            <a:spLocks noGrp="1"/>
          </p:cNvSpPr>
          <p:nvPr>
            <p:ph idx="1"/>
          </p:nvPr>
        </p:nvSpPr>
        <p:spPr/>
        <p:txBody>
          <a:bodyPr>
            <a:normAutofit/>
          </a:bodyPr>
          <a:lstStyle/>
          <a:p>
            <a:r>
              <a:rPr lang="en-US" sz="3200" dirty="0"/>
              <a:t>Is simplifying concepts to its essentials within some context which allows you to focus on what’s important and ignore any unimportant details.</a:t>
            </a:r>
          </a:p>
        </p:txBody>
      </p:sp>
    </p:spTree>
    <p:extLst>
      <p:ext uri="{BB962C8B-B14F-4D97-AF65-F5344CB8AC3E}">
        <p14:creationId xmlns:p14="http://schemas.microsoft.com/office/powerpoint/2010/main" val="3631292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1990-BE3F-B974-86D3-901B9B84B680}"/>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5A0C42CD-324F-453F-8969-7A15F3619426}"/>
              </a:ext>
            </a:extLst>
          </p:cNvPr>
          <p:cNvSpPr>
            <a:spLocks noGrp="1"/>
          </p:cNvSpPr>
          <p:nvPr>
            <p:ph idx="1"/>
          </p:nvPr>
        </p:nvSpPr>
        <p:spPr/>
        <p:txBody>
          <a:bodyPr/>
          <a:lstStyle/>
          <a:p>
            <a:r>
              <a:rPr lang="en-US" dirty="0"/>
              <a:t>1.bundle attributes and behaviors associated with this data</a:t>
            </a:r>
          </a:p>
          <a:p>
            <a:r>
              <a:rPr lang="en-US" dirty="0"/>
              <a:t>2.expose an interface to make the outer world deal with the object</a:t>
            </a:r>
          </a:p>
          <a:p>
            <a:r>
              <a:rPr lang="en-US" dirty="0"/>
              <a:t>3.restrict access to certain data and behaviors</a:t>
            </a:r>
          </a:p>
          <a:p>
            <a:r>
              <a:rPr lang="en-US" dirty="0"/>
              <a:t>NOTE: make the class a black box and this achieves reusability.</a:t>
            </a:r>
          </a:p>
          <a:p>
            <a:r>
              <a:rPr lang="en-US" dirty="0"/>
              <a:t>NOTE: it achieves Data Integrity through exposing an interface in which allowed data only are accepted</a:t>
            </a:r>
          </a:p>
          <a:p>
            <a:r>
              <a:rPr lang="en-US" dirty="0"/>
              <a:t>NOTE: Encapsulation allows us to apply Data Hiding</a:t>
            </a:r>
          </a:p>
        </p:txBody>
      </p:sp>
    </p:spTree>
    <p:extLst>
      <p:ext uri="{BB962C8B-B14F-4D97-AF65-F5344CB8AC3E}">
        <p14:creationId xmlns:p14="http://schemas.microsoft.com/office/powerpoint/2010/main" val="370171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EEFD-BB7D-1B92-D6FE-D7CEEFF9EEDC}"/>
              </a:ext>
            </a:extLst>
          </p:cNvPr>
          <p:cNvSpPr>
            <a:spLocks noGrp="1"/>
          </p:cNvSpPr>
          <p:nvPr>
            <p:ph type="title"/>
          </p:nvPr>
        </p:nvSpPr>
        <p:spPr/>
        <p:txBody>
          <a:bodyPr/>
          <a:lstStyle/>
          <a:p>
            <a:r>
              <a:rPr lang="en-AU" dirty="0"/>
              <a:t>Difference Between SD and SA</a:t>
            </a:r>
            <a:endParaRPr lang="en-US" dirty="0"/>
          </a:p>
        </p:txBody>
      </p:sp>
      <p:sp>
        <p:nvSpPr>
          <p:cNvPr id="3" name="Content Placeholder 2">
            <a:extLst>
              <a:ext uri="{FF2B5EF4-FFF2-40B4-BE49-F238E27FC236}">
                <a16:creationId xmlns:a16="http://schemas.microsoft.com/office/drawing/2014/main" id="{7EF895A0-DD91-5D1E-3BFC-BB2FC1D85179}"/>
              </a:ext>
            </a:extLst>
          </p:cNvPr>
          <p:cNvSpPr>
            <a:spLocks noGrp="1"/>
          </p:cNvSpPr>
          <p:nvPr>
            <p:ph idx="1"/>
          </p:nvPr>
        </p:nvSpPr>
        <p:spPr/>
        <p:txBody>
          <a:bodyPr>
            <a:normAutofit/>
          </a:bodyPr>
          <a:lstStyle/>
          <a:p>
            <a:r>
              <a:rPr lang="en-AU" sz="2800" b="1" dirty="0"/>
              <a:t>Software Design</a:t>
            </a:r>
            <a:r>
              <a:rPr lang="en-AU" sz="2800" dirty="0"/>
              <a:t>: looks at the lower-level details of a software.</a:t>
            </a:r>
          </a:p>
          <a:p>
            <a:r>
              <a:rPr lang="en-US" sz="2800" b="1" dirty="0"/>
              <a:t>Software Architecture</a:t>
            </a:r>
            <a:r>
              <a:rPr lang="en-US" sz="2800" dirty="0"/>
              <a:t>: looks at the higher-level details of a software.</a:t>
            </a:r>
          </a:p>
        </p:txBody>
      </p:sp>
    </p:spTree>
    <p:extLst>
      <p:ext uri="{BB962C8B-B14F-4D97-AF65-F5344CB8AC3E}">
        <p14:creationId xmlns:p14="http://schemas.microsoft.com/office/powerpoint/2010/main" val="3929076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B8C0-9B61-BCBB-20B9-6005BA1501C5}"/>
              </a:ext>
            </a:extLst>
          </p:cNvPr>
          <p:cNvSpPr>
            <a:spLocks noGrp="1"/>
          </p:cNvSpPr>
          <p:nvPr>
            <p:ph type="title"/>
          </p:nvPr>
        </p:nvSpPr>
        <p:spPr/>
        <p:txBody>
          <a:bodyPr/>
          <a:lstStyle/>
          <a:p>
            <a:r>
              <a:rPr lang="en-US" dirty="0"/>
              <a:t>Abstraction and encapsulation</a:t>
            </a:r>
          </a:p>
        </p:txBody>
      </p:sp>
      <p:pic>
        <p:nvPicPr>
          <p:cNvPr id="5" name="Content Placeholder 4">
            <a:extLst>
              <a:ext uri="{FF2B5EF4-FFF2-40B4-BE49-F238E27FC236}">
                <a16:creationId xmlns:a16="http://schemas.microsoft.com/office/drawing/2014/main" id="{CD2FE96C-4B1F-BE92-8EF5-372561CFED51}"/>
              </a:ext>
            </a:extLst>
          </p:cNvPr>
          <p:cNvPicPr>
            <a:picLocks noGrp="1" noChangeAspect="1"/>
          </p:cNvPicPr>
          <p:nvPr>
            <p:ph idx="1"/>
          </p:nvPr>
        </p:nvPicPr>
        <p:blipFill>
          <a:blip r:embed="rId2"/>
          <a:stretch>
            <a:fillRect/>
          </a:stretch>
        </p:blipFill>
        <p:spPr>
          <a:xfrm>
            <a:off x="2741351" y="2335547"/>
            <a:ext cx="6020322" cy="3261643"/>
          </a:xfrm>
        </p:spPr>
      </p:pic>
    </p:spTree>
    <p:extLst>
      <p:ext uri="{BB962C8B-B14F-4D97-AF65-F5344CB8AC3E}">
        <p14:creationId xmlns:p14="http://schemas.microsoft.com/office/powerpoint/2010/main" val="2682077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77CC-56C7-FF7B-955A-86C5CE123233}"/>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189F25B-89F4-55A8-07FD-E35B87559C68}"/>
              </a:ext>
            </a:extLst>
          </p:cNvPr>
          <p:cNvSpPr>
            <a:spLocks noGrp="1"/>
          </p:cNvSpPr>
          <p:nvPr>
            <p:ph idx="1"/>
          </p:nvPr>
        </p:nvSpPr>
        <p:spPr/>
        <p:txBody>
          <a:bodyPr>
            <a:normAutofit/>
          </a:bodyPr>
          <a:lstStyle/>
          <a:p>
            <a:r>
              <a:rPr lang="en-US" sz="2800" dirty="0"/>
              <a:t>Taking a whole and dividing it into parts or on the flip side taking parts and combining them together to form a whole</a:t>
            </a:r>
          </a:p>
          <a:p>
            <a:r>
              <a:rPr lang="en-US" sz="2800" dirty="0"/>
              <a:t>It helps to divide a problem into subproblems that are easier to understand and solve</a:t>
            </a:r>
          </a:p>
        </p:txBody>
      </p:sp>
    </p:spTree>
    <p:extLst>
      <p:ext uri="{BB962C8B-B14F-4D97-AF65-F5344CB8AC3E}">
        <p14:creationId xmlns:p14="http://schemas.microsoft.com/office/powerpoint/2010/main" val="3956122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EE9B-F2E9-4B44-805A-261313F880FE}"/>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1A7B83F1-B4A3-7013-19E8-EFB07FC230A7}"/>
              </a:ext>
            </a:extLst>
          </p:cNvPr>
          <p:cNvSpPr>
            <a:spLocks noGrp="1"/>
          </p:cNvSpPr>
          <p:nvPr>
            <p:ph idx="1"/>
          </p:nvPr>
        </p:nvSpPr>
        <p:spPr/>
        <p:txBody>
          <a:bodyPr/>
          <a:lstStyle/>
          <a:p>
            <a:r>
              <a:rPr lang="en-US" dirty="0"/>
              <a:t>Sometimes the whole has a fixed number of parts such as the refrigerator has only 1 freezer in its entire lifetime. On the other hand, the freezer as the whole has a dynamic number of parts such as food that might change over time </a:t>
            </a:r>
          </a:p>
          <a:p>
            <a:r>
              <a:rPr lang="en-US" dirty="0"/>
              <a:t>Relations between these objects a whole and a part can be determined based on the lifetime of each one for example the whole and the part can exist without the other</a:t>
            </a:r>
          </a:p>
          <a:p>
            <a:r>
              <a:rPr lang="en-US" dirty="0"/>
              <a:t>Some parts also might be shared among other wholes</a:t>
            </a:r>
          </a:p>
        </p:txBody>
      </p:sp>
    </p:spTree>
    <p:extLst>
      <p:ext uri="{BB962C8B-B14F-4D97-AF65-F5344CB8AC3E}">
        <p14:creationId xmlns:p14="http://schemas.microsoft.com/office/powerpoint/2010/main" val="1772652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1C60-3A33-4F51-D6FB-D554205D401A}"/>
              </a:ext>
            </a:extLst>
          </p:cNvPr>
          <p:cNvSpPr>
            <a:spLocks noGrp="1"/>
          </p:cNvSpPr>
          <p:nvPr>
            <p:ph type="title"/>
          </p:nvPr>
        </p:nvSpPr>
        <p:spPr/>
        <p:txBody>
          <a:bodyPr/>
          <a:lstStyle/>
          <a:p>
            <a:r>
              <a:rPr lang="en-US" dirty="0"/>
              <a:t>Types of decomposition</a:t>
            </a:r>
          </a:p>
        </p:txBody>
      </p:sp>
      <p:sp>
        <p:nvSpPr>
          <p:cNvPr id="3" name="Content Placeholder 2">
            <a:extLst>
              <a:ext uri="{FF2B5EF4-FFF2-40B4-BE49-F238E27FC236}">
                <a16:creationId xmlns:a16="http://schemas.microsoft.com/office/drawing/2014/main" id="{17C24D94-B394-351B-C865-FE5F6315EAC0}"/>
              </a:ext>
            </a:extLst>
          </p:cNvPr>
          <p:cNvSpPr>
            <a:spLocks noGrp="1"/>
          </p:cNvSpPr>
          <p:nvPr>
            <p:ph idx="1"/>
          </p:nvPr>
        </p:nvSpPr>
        <p:spPr/>
        <p:txBody>
          <a:bodyPr>
            <a:normAutofit/>
          </a:bodyPr>
          <a:lstStyle/>
          <a:p>
            <a:r>
              <a:rPr lang="en-US" sz="3200" dirty="0"/>
              <a:t>Association</a:t>
            </a:r>
          </a:p>
          <a:p>
            <a:r>
              <a:rPr lang="en-US" sz="3200" dirty="0"/>
              <a:t>Aggregation</a:t>
            </a:r>
          </a:p>
          <a:p>
            <a:r>
              <a:rPr lang="en-US" sz="3200" dirty="0"/>
              <a:t>Composition</a:t>
            </a:r>
          </a:p>
        </p:txBody>
      </p:sp>
    </p:spTree>
    <p:extLst>
      <p:ext uri="{BB962C8B-B14F-4D97-AF65-F5344CB8AC3E}">
        <p14:creationId xmlns:p14="http://schemas.microsoft.com/office/powerpoint/2010/main" val="3233335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D425-BF14-154D-39DA-D70B6E61CAC2}"/>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97F38ADD-B50B-BEDF-030A-ED1689A12A59}"/>
              </a:ext>
            </a:extLst>
          </p:cNvPr>
          <p:cNvSpPr>
            <a:spLocks noGrp="1"/>
          </p:cNvSpPr>
          <p:nvPr>
            <p:ph idx="1"/>
          </p:nvPr>
        </p:nvSpPr>
        <p:spPr/>
        <p:txBody>
          <a:bodyPr>
            <a:normAutofit/>
          </a:bodyPr>
          <a:lstStyle/>
          <a:p>
            <a:r>
              <a:rPr lang="en-US" sz="3200" dirty="0"/>
              <a:t>Is loose relationship between two objects that will interact with each other at some point of time but both objects can live without each other.</a:t>
            </a:r>
          </a:p>
        </p:txBody>
      </p:sp>
    </p:spTree>
    <p:extLst>
      <p:ext uri="{BB962C8B-B14F-4D97-AF65-F5344CB8AC3E}">
        <p14:creationId xmlns:p14="http://schemas.microsoft.com/office/powerpoint/2010/main" val="2191140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7332-C77F-769C-66D5-857EA9F8685C}"/>
              </a:ext>
            </a:extLst>
          </p:cNvPr>
          <p:cNvSpPr>
            <a:spLocks noGrp="1"/>
          </p:cNvSpPr>
          <p:nvPr>
            <p:ph type="title"/>
          </p:nvPr>
        </p:nvSpPr>
        <p:spPr/>
        <p:txBody>
          <a:bodyPr/>
          <a:lstStyle/>
          <a:p>
            <a:r>
              <a:rPr lang="en-US" dirty="0"/>
              <a:t>Association in UML</a:t>
            </a:r>
          </a:p>
        </p:txBody>
      </p:sp>
      <p:pic>
        <p:nvPicPr>
          <p:cNvPr id="5" name="Content Placeholder 4">
            <a:extLst>
              <a:ext uri="{FF2B5EF4-FFF2-40B4-BE49-F238E27FC236}">
                <a16:creationId xmlns:a16="http://schemas.microsoft.com/office/drawing/2014/main" id="{78297379-2A76-11DD-BDD0-3F0B9CE99DD2}"/>
              </a:ext>
            </a:extLst>
          </p:cNvPr>
          <p:cNvPicPr>
            <a:picLocks noGrp="1" noChangeAspect="1"/>
          </p:cNvPicPr>
          <p:nvPr>
            <p:ph idx="1"/>
          </p:nvPr>
        </p:nvPicPr>
        <p:blipFill>
          <a:blip r:embed="rId2"/>
          <a:stretch>
            <a:fillRect/>
          </a:stretch>
        </p:blipFill>
        <p:spPr>
          <a:xfrm>
            <a:off x="2166724" y="2141538"/>
            <a:ext cx="7169576" cy="3649662"/>
          </a:xfrm>
        </p:spPr>
      </p:pic>
    </p:spTree>
    <p:extLst>
      <p:ext uri="{BB962C8B-B14F-4D97-AF65-F5344CB8AC3E}">
        <p14:creationId xmlns:p14="http://schemas.microsoft.com/office/powerpoint/2010/main" val="1026154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947B-D4DC-F128-D13D-38AB5493F022}"/>
              </a:ext>
            </a:extLst>
          </p:cNvPr>
          <p:cNvSpPr>
            <a:spLocks noGrp="1"/>
          </p:cNvSpPr>
          <p:nvPr>
            <p:ph type="title"/>
          </p:nvPr>
        </p:nvSpPr>
        <p:spPr/>
        <p:txBody>
          <a:bodyPr/>
          <a:lstStyle/>
          <a:p>
            <a:r>
              <a:rPr lang="en-AU" dirty="0"/>
              <a:t>Association in Code</a:t>
            </a:r>
            <a:endParaRPr lang="en-US" dirty="0"/>
          </a:p>
        </p:txBody>
      </p:sp>
      <p:pic>
        <p:nvPicPr>
          <p:cNvPr id="5" name="Content Placeholder 4">
            <a:extLst>
              <a:ext uri="{FF2B5EF4-FFF2-40B4-BE49-F238E27FC236}">
                <a16:creationId xmlns:a16="http://schemas.microsoft.com/office/drawing/2014/main" id="{669961DB-A35E-9E98-C6A5-EAC63E9BB9D9}"/>
              </a:ext>
            </a:extLst>
          </p:cNvPr>
          <p:cNvPicPr>
            <a:picLocks noGrp="1" noChangeAspect="1"/>
          </p:cNvPicPr>
          <p:nvPr>
            <p:ph idx="1"/>
          </p:nvPr>
        </p:nvPicPr>
        <p:blipFill>
          <a:blip r:embed="rId2"/>
          <a:stretch>
            <a:fillRect/>
          </a:stretch>
        </p:blipFill>
        <p:spPr>
          <a:xfrm>
            <a:off x="2684196" y="2834701"/>
            <a:ext cx="6134632" cy="2263336"/>
          </a:xfrm>
        </p:spPr>
      </p:pic>
    </p:spTree>
    <p:extLst>
      <p:ext uri="{BB962C8B-B14F-4D97-AF65-F5344CB8AC3E}">
        <p14:creationId xmlns:p14="http://schemas.microsoft.com/office/powerpoint/2010/main" val="1812416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A601-48C5-7311-411E-D019A52F216F}"/>
              </a:ext>
            </a:extLst>
          </p:cNvPr>
          <p:cNvSpPr>
            <a:spLocks noGrp="1"/>
          </p:cNvSpPr>
          <p:nvPr>
            <p:ph type="title"/>
          </p:nvPr>
        </p:nvSpPr>
        <p:spPr/>
        <p:txBody>
          <a:bodyPr/>
          <a:lstStyle/>
          <a:p>
            <a:r>
              <a:rPr lang="en-US" dirty="0"/>
              <a:t>Aggregation	</a:t>
            </a:r>
          </a:p>
        </p:txBody>
      </p:sp>
      <p:sp>
        <p:nvSpPr>
          <p:cNvPr id="3" name="Content Placeholder 2">
            <a:extLst>
              <a:ext uri="{FF2B5EF4-FFF2-40B4-BE49-F238E27FC236}">
                <a16:creationId xmlns:a16="http://schemas.microsoft.com/office/drawing/2014/main" id="{0501777E-19FA-2EB9-4265-6B37C3683E61}"/>
              </a:ext>
            </a:extLst>
          </p:cNvPr>
          <p:cNvSpPr>
            <a:spLocks noGrp="1"/>
          </p:cNvSpPr>
          <p:nvPr>
            <p:ph idx="1"/>
          </p:nvPr>
        </p:nvSpPr>
        <p:spPr/>
        <p:txBody>
          <a:bodyPr>
            <a:normAutofit/>
          </a:bodyPr>
          <a:lstStyle/>
          <a:p>
            <a:r>
              <a:rPr lang="en-US" sz="2800" dirty="0"/>
              <a:t>Is a “has a” relationship between a part and a whole but it’s considered weak because both part does not cease to exist without one another.</a:t>
            </a:r>
          </a:p>
        </p:txBody>
      </p:sp>
    </p:spTree>
    <p:extLst>
      <p:ext uri="{BB962C8B-B14F-4D97-AF65-F5344CB8AC3E}">
        <p14:creationId xmlns:p14="http://schemas.microsoft.com/office/powerpoint/2010/main" val="4109947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C77-9C43-0E2B-4FB5-C4CE8E282FCA}"/>
              </a:ext>
            </a:extLst>
          </p:cNvPr>
          <p:cNvSpPr>
            <a:spLocks noGrp="1"/>
          </p:cNvSpPr>
          <p:nvPr>
            <p:ph type="title"/>
          </p:nvPr>
        </p:nvSpPr>
        <p:spPr/>
        <p:txBody>
          <a:bodyPr/>
          <a:lstStyle/>
          <a:p>
            <a:r>
              <a:rPr lang="en-US" dirty="0"/>
              <a:t>Aggregation in UML</a:t>
            </a:r>
          </a:p>
        </p:txBody>
      </p:sp>
      <p:pic>
        <p:nvPicPr>
          <p:cNvPr id="5" name="Content Placeholder 4">
            <a:extLst>
              <a:ext uri="{FF2B5EF4-FFF2-40B4-BE49-F238E27FC236}">
                <a16:creationId xmlns:a16="http://schemas.microsoft.com/office/drawing/2014/main" id="{2D8C8D9D-AEBA-9081-2B2D-56B2375D225E}"/>
              </a:ext>
            </a:extLst>
          </p:cNvPr>
          <p:cNvPicPr>
            <a:picLocks noGrp="1" noChangeAspect="1"/>
          </p:cNvPicPr>
          <p:nvPr>
            <p:ph idx="1"/>
          </p:nvPr>
        </p:nvPicPr>
        <p:blipFill>
          <a:blip r:embed="rId2"/>
          <a:stretch>
            <a:fillRect/>
          </a:stretch>
        </p:blipFill>
        <p:spPr>
          <a:xfrm>
            <a:off x="2193929" y="2141538"/>
            <a:ext cx="7115166" cy="3649662"/>
          </a:xfrm>
        </p:spPr>
      </p:pic>
    </p:spTree>
    <p:extLst>
      <p:ext uri="{BB962C8B-B14F-4D97-AF65-F5344CB8AC3E}">
        <p14:creationId xmlns:p14="http://schemas.microsoft.com/office/powerpoint/2010/main" val="3626028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3B51-58F4-CBD0-9128-02C75E4C0E7A}"/>
              </a:ext>
            </a:extLst>
          </p:cNvPr>
          <p:cNvSpPr>
            <a:spLocks noGrp="1"/>
          </p:cNvSpPr>
          <p:nvPr>
            <p:ph type="title"/>
          </p:nvPr>
        </p:nvSpPr>
        <p:spPr/>
        <p:txBody>
          <a:bodyPr/>
          <a:lstStyle/>
          <a:p>
            <a:r>
              <a:rPr lang="en-AU" dirty="0"/>
              <a:t>Aggregation in code</a:t>
            </a:r>
            <a:endParaRPr lang="en-US" dirty="0"/>
          </a:p>
        </p:txBody>
      </p:sp>
      <p:pic>
        <p:nvPicPr>
          <p:cNvPr id="5" name="Content Placeholder 4">
            <a:extLst>
              <a:ext uri="{FF2B5EF4-FFF2-40B4-BE49-F238E27FC236}">
                <a16:creationId xmlns:a16="http://schemas.microsoft.com/office/drawing/2014/main" id="{1D4AC530-9D4C-93DA-9871-CBB918206EEC}"/>
              </a:ext>
            </a:extLst>
          </p:cNvPr>
          <p:cNvPicPr>
            <a:picLocks noGrp="1" noChangeAspect="1"/>
          </p:cNvPicPr>
          <p:nvPr>
            <p:ph idx="1"/>
          </p:nvPr>
        </p:nvPicPr>
        <p:blipFill>
          <a:blip r:embed="rId2"/>
          <a:stretch>
            <a:fillRect/>
          </a:stretch>
        </p:blipFill>
        <p:spPr>
          <a:xfrm>
            <a:off x="2661334" y="2350789"/>
            <a:ext cx="6180356" cy="3231160"/>
          </a:xfrm>
        </p:spPr>
      </p:pic>
    </p:spTree>
    <p:extLst>
      <p:ext uri="{BB962C8B-B14F-4D97-AF65-F5344CB8AC3E}">
        <p14:creationId xmlns:p14="http://schemas.microsoft.com/office/powerpoint/2010/main" val="126328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9C48-8C0E-4C66-7BCA-EF6B36936265}"/>
              </a:ext>
            </a:extLst>
          </p:cNvPr>
          <p:cNvSpPr>
            <a:spLocks noGrp="1"/>
          </p:cNvSpPr>
          <p:nvPr>
            <p:ph type="title"/>
          </p:nvPr>
        </p:nvSpPr>
        <p:spPr/>
        <p:txBody>
          <a:bodyPr/>
          <a:lstStyle/>
          <a:p>
            <a:r>
              <a:rPr lang="en-AU" dirty="0"/>
              <a:t>Software Architecture</a:t>
            </a:r>
            <a:endParaRPr lang="en-US" dirty="0"/>
          </a:p>
        </p:txBody>
      </p:sp>
      <p:sp>
        <p:nvSpPr>
          <p:cNvPr id="3" name="Content Placeholder 2">
            <a:extLst>
              <a:ext uri="{FF2B5EF4-FFF2-40B4-BE49-F238E27FC236}">
                <a16:creationId xmlns:a16="http://schemas.microsoft.com/office/drawing/2014/main" id="{FA3DFA17-31B3-7405-5900-1A57B906F178}"/>
              </a:ext>
            </a:extLst>
          </p:cNvPr>
          <p:cNvSpPr>
            <a:spLocks noGrp="1"/>
          </p:cNvSpPr>
          <p:nvPr>
            <p:ph idx="1"/>
          </p:nvPr>
        </p:nvSpPr>
        <p:spPr/>
        <p:txBody>
          <a:bodyPr>
            <a:normAutofit/>
          </a:bodyPr>
          <a:lstStyle/>
          <a:p>
            <a:r>
              <a:rPr lang="en-AU" sz="2800" dirty="0"/>
              <a:t>Begins with gathering the requirements.</a:t>
            </a:r>
          </a:p>
          <a:p>
            <a:r>
              <a:rPr lang="en-AU" sz="2800" dirty="0"/>
              <a:t>Understanding the problem at hand that the customer is trying to solve.</a:t>
            </a:r>
          </a:p>
          <a:p>
            <a:r>
              <a:rPr lang="en-US" sz="2800" dirty="0"/>
              <a:t>Get an idea of what the design might look like.</a:t>
            </a:r>
          </a:p>
          <a:p>
            <a:r>
              <a:rPr lang="en-US" sz="2800" dirty="0"/>
              <a:t>(Maybe) come up with a basic design that describes the different objects in the system and the relations among them.</a:t>
            </a:r>
          </a:p>
        </p:txBody>
      </p:sp>
    </p:spTree>
    <p:extLst>
      <p:ext uri="{BB962C8B-B14F-4D97-AF65-F5344CB8AC3E}">
        <p14:creationId xmlns:p14="http://schemas.microsoft.com/office/powerpoint/2010/main" val="1046804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262-40E7-16E2-9AEA-936D9EB0080C}"/>
              </a:ext>
            </a:extLst>
          </p:cNvPr>
          <p:cNvSpPr>
            <a:spLocks noGrp="1"/>
          </p:cNvSpPr>
          <p:nvPr>
            <p:ph type="title"/>
          </p:nvPr>
        </p:nvSpPr>
        <p:spPr/>
        <p:txBody>
          <a:bodyPr/>
          <a:lstStyle/>
          <a:p>
            <a:r>
              <a:rPr lang="en-US" dirty="0"/>
              <a:t>Composition</a:t>
            </a:r>
          </a:p>
        </p:txBody>
      </p:sp>
      <p:sp>
        <p:nvSpPr>
          <p:cNvPr id="3" name="Content Placeholder 2">
            <a:extLst>
              <a:ext uri="{FF2B5EF4-FFF2-40B4-BE49-F238E27FC236}">
                <a16:creationId xmlns:a16="http://schemas.microsoft.com/office/drawing/2014/main" id="{4563DB5F-0748-5CED-704D-9DE521350173}"/>
              </a:ext>
            </a:extLst>
          </p:cNvPr>
          <p:cNvSpPr>
            <a:spLocks noGrp="1"/>
          </p:cNvSpPr>
          <p:nvPr>
            <p:ph idx="1"/>
          </p:nvPr>
        </p:nvSpPr>
        <p:spPr/>
        <p:txBody>
          <a:bodyPr>
            <a:normAutofit/>
          </a:bodyPr>
          <a:lstStyle/>
          <a:p>
            <a:r>
              <a:rPr lang="en-US" sz="3200" dirty="0"/>
              <a:t>Is a strong “has a” relationship between a whole and its parts the whole cease to exist without the parts and vice versa.</a:t>
            </a:r>
          </a:p>
        </p:txBody>
      </p:sp>
    </p:spTree>
    <p:extLst>
      <p:ext uri="{BB962C8B-B14F-4D97-AF65-F5344CB8AC3E}">
        <p14:creationId xmlns:p14="http://schemas.microsoft.com/office/powerpoint/2010/main" val="3243629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C52B-297B-8DA3-A7A4-96CAB6AF6F64}"/>
              </a:ext>
            </a:extLst>
          </p:cNvPr>
          <p:cNvSpPr>
            <a:spLocks noGrp="1"/>
          </p:cNvSpPr>
          <p:nvPr>
            <p:ph type="title"/>
          </p:nvPr>
        </p:nvSpPr>
        <p:spPr/>
        <p:txBody>
          <a:bodyPr/>
          <a:lstStyle/>
          <a:p>
            <a:r>
              <a:rPr lang="en-US" dirty="0"/>
              <a:t>Composition in UML</a:t>
            </a:r>
          </a:p>
        </p:txBody>
      </p:sp>
      <p:pic>
        <p:nvPicPr>
          <p:cNvPr id="5" name="Content Placeholder 4">
            <a:extLst>
              <a:ext uri="{FF2B5EF4-FFF2-40B4-BE49-F238E27FC236}">
                <a16:creationId xmlns:a16="http://schemas.microsoft.com/office/drawing/2014/main" id="{408D83B3-6E92-0AE6-7B98-29E9DB8C4BBB}"/>
              </a:ext>
            </a:extLst>
          </p:cNvPr>
          <p:cNvPicPr>
            <a:picLocks noGrp="1" noChangeAspect="1"/>
          </p:cNvPicPr>
          <p:nvPr>
            <p:ph idx="1"/>
          </p:nvPr>
        </p:nvPicPr>
        <p:blipFill>
          <a:blip r:embed="rId2"/>
          <a:stretch>
            <a:fillRect/>
          </a:stretch>
        </p:blipFill>
        <p:spPr>
          <a:xfrm>
            <a:off x="2381840" y="2141538"/>
            <a:ext cx="6739344" cy="3649662"/>
          </a:xfrm>
        </p:spPr>
      </p:pic>
    </p:spTree>
    <p:extLst>
      <p:ext uri="{BB962C8B-B14F-4D97-AF65-F5344CB8AC3E}">
        <p14:creationId xmlns:p14="http://schemas.microsoft.com/office/powerpoint/2010/main" val="4002543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F3E9-63D1-3C02-9997-B8EEC6A29D49}"/>
              </a:ext>
            </a:extLst>
          </p:cNvPr>
          <p:cNvSpPr>
            <a:spLocks noGrp="1"/>
          </p:cNvSpPr>
          <p:nvPr>
            <p:ph type="title"/>
          </p:nvPr>
        </p:nvSpPr>
        <p:spPr/>
        <p:txBody>
          <a:bodyPr/>
          <a:lstStyle/>
          <a:p>
            <a:r>
              <a:rPr lang="en-AU" dirty="0"/>
              <a:t>Composition in Code</a:t>
            </a:r>
            <a:endParaRPr lang="en-US" dirty="0"/>
          </a:p>
        </p:txBody>
      </p:sp>
      <p:pic>
        <p:nvPicPr>
          <p:cNvPr id="5" name="Content Placeholder 4">
            <a:extLst>
              <a:ext uri="{FF2B5EF4-FFF2-40B4-BE49-F238E27FC236}">
                <a16:creationId xmlns:a16="http://schemas.microsoft.com/office/drawing/2014/main" id="{5D398B44-25FD-B2E9-3397-F779D92D097E}"/>
              </a:ext>
            </a:extLst>
          </p:cNvPr>
          <p:cNvPicPr>
            <a:picLocks noGrp="1" noChangeAspect="1"/>
          </p:cNvPicPr>
          <p:nvPr>
            <p:ph idx="1"/>
          </p:nvPr>
        </p:nvPicPr>
        <p:blipFill>
          <a:blip r:embed="rId2"/>
          <a:stretch>
            <a:fillRect/>
          </a:stretch>
        </p:blipFill>
        <p:spPr>
          <a:xfrm>
            <a:off x="685801" y="2551699"/>
            <a:ext cx="10998683" cy="3032673"/>
          </a:xfrm>
        </p:spPr>
      </p:pic>
    </p:spTree>
    <p:extLst>
      <p:ext uri="{BB962C8B-B14F-4D97-AF65-F5344CB8AC3E}">
        <p14:creationId xmlns:p14="http://schemas.microsoft.com/office/powerpoint/2010/main" val="2964905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2EA2-EB38-A9C8-C667-9777BDF17C4D}"/>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8C32E7EA-0D6B-857F-1582-E3F379E58744}"/>
              </a:ext>
            </a:extLst>
          </p:cNvPr>
          <p:cNvSpPr>
            <a:spLocks noGrp="1"/>
          </p:cNvSpPr>
          <p:nvPr>
            <p:ph idx="1"/>
          </p:nvPr>
        </p:nvSpPr>
        <p:spPr>
          <a:xfrm>
            <a:off x="685800" y="1955455"/>
            <a:ext cx="10131425" cy="3649133"/>
          </a:xfrm>
        </p:spPr>
        <p:txBody>
          <a:bodyPr/>
          <a:lstStyle/>
          <a:p>
            <a:r>
              <a:rPr lang="en-US" dirty="0"/>
              <a:t>Can be achieved on the function level by making them have only one responsibility</a:t>
            </a:r>
          </a:p>
          <a:p>
            <a:r>
              <a:rPr lang="en-US" dirty="0"/>
              <a:t>It also can be achieved on the class level through inheritance by taking the common and shared characteristics among some classes and generalize them into one base class and make the specialized classes inherit from it</a:t>
            </a:r>
          </a:p>
          <a:p>
            <a:r>
              <a:rPr lang="en-US" dirty="0"/>
              <a:t>They are both used to achieve the D.R.Y principle which stands for Don’t Repeat Yourself</a:t>
            </a:r>
          </a:p>
        </p:txBody>
      </p:sp>
    </p:spTree>
    <p:extLst>
      <p:ext uri="{BB962C8B-B14F-4D97-AF65-F5344CB8AC3E}">
        <p14:creationId xmlns:p14="http://schemas.microsoft.com/office/powerpoint/2010/main" val="16835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58FB-8E34-1B97-E4B0-98EFE20F9335}"/>
              </a:ext>
            </a:extLst>
          </p:cNvPr>
          <p:cNvSpPr>
            <a:spLocks noGrp="1"/>
          </p:cNvSpPr>
          <p:nvPr>
            <p:ph type="title"/>
          </p:nvPr>
        </p:nvSpPr>
        <p:spPr/>
        <p:txBody>
          <a:bodyPr/>
          <a:lstStyle/>
          <a:p>
            <a:r>
              <a:rPr lang="en-AU" dirty="0"/>
              <a:t>Notes</a:t>
            </a:r>
            <a:endParaRPr lang="en-US" dirty="0"/>
          </a:p>
        </p:txBody>
      </p:sp>
      <p:sp>
        <p:nvSpPr>
          <p:cNvPr id="3" name="Content Placeholder 2">
            <a:extLst>
              <a:ext uri="{FF2B5EF4-FFF2-40B4-BE49-F238E27FC236}">
                <a16:creationId xmlns:a16="http://schemas.microsoft.com/office/drawing/2014/main" id="{BB4EC30D-C0FC-919A-DA11-8F21638CC4F4}"/>
              </a:ext>
            </a:extLst>
          </p:cNvPr>
          <p:cNvSpPr>
            <a:spLocks noGrp="1"/>
          </p:cNvSpPr>
          <p:nvPr>
            <p:ph idx="1"/>
          </p:nvPr>
        </p:nvSpPr>
        <p:spPr/>
        <p:txBody>
          <a:bodyPr>
            <a:normAutofit/>
          </a:bodyPr>
          <a:lstStyle/>
          <a:p>
            <a:r>
              <a:rPr lang="en-AU" sz="3600" dirty="0"/>
              <a:t>What’s the most important principle when designing a software system</a:t>
            </a:r>
            <a:r>
              <a:rPr lang="en-US" sz="3600" dirty="0"/>
              <a:t>:</a:t>
            </a:r>
          </a:p>
          <a:p>
            <a:pPr lvl="1"/>
            <a:r>
              <a:rPr lang="en-US" sz="3200" b="1" i="1" dirty="0"/>
              <a:t>Simplicity</a:t>
            </a:r>
            <a:endParaRPr lang="en-AU" sz="3200" b="1" i="1" dirty="0"/>
          </a:p>
        </p:txBody>
      </p:sp>
    </p:spTree>
    <p:extLst>
      <p:ext uri="{BB962C8B-B14F-4D97-AF65-F5344CB8AC3E}">
        <p14:creationId xmlns:p14="http://schemas.microsoft.com/office/powerpoint/2010/main" val="341770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3081-8DE8-987C-5BE6-CB60311B88DC}"/>
              </a:ext>
            </a:extLst>
          </p:cNvPr>
          <p:cNvSpPr>
            <a:spLocks noGrp="1"/>
          </p:cNvSpPr>
          <p:nvPr>
            <p:ph type="title"/>
          </p:nvPr>
        </p:nvSpPr>
        <p:spPr/>
        <p:txBody>
          <a:bodyPr/>
          <a:lstStyle/>
          <a:p>
            <a:r>
              <a:rPr lang="en-AU" dirty="0"/>
              <a:t>Object oriented modelling</a:t>
            </a:r>
            <a:endParaRPr lang="en-US" dirty="0"/>
          </a:p>
        </p:txBody>
      </p:sp>
      <p:sp>
        <p:nvSpPr>
          <p:cNvPr id="3" name="Content Placeholder 2">
            <a:extLst>
              <a:ext uri="{FF2B5EF4-FFF2-40B4-BE49-F238E27FC236}">
                <a16:creationId xmlns:a16="http://schemas.microsoft.com/office/drawing/2014/main" id="{07192AEE-E196-E6ED-7AAD-EDA256E77524}"/>
              </a:ext>
            </a:extLst>
          </p:cNvPr>
          <p:cNvSpPr>
            <a:spLocks noGrp="1"/>
          </p:cNvSpPr>
          <p:nvPr>
            <p:ph idx="1"/>
          </p:nvPr>
        </p:nvSpPr>
        <p:spPr/>
        <p:txBody>
          <a:bodyPr>
            <a:normAutofit/>
          </a:bodyPr>
          <a:lstStyle/>
          <a:p>
            <a:r>
              <a:rPr lang="en-AU" sz="3200" dirty="0"/>
              <a:t>Is the idea of representing key concepts in your problem description as objects in your software.</a:t>
            </a:r>
          </a:p>
          <a:p>
            <a:r>
              <a:rPr lang="en-AU" sz="3200" dirty="0"/>
              <a:t>Think of everything as an object even living things and inanimate things.</a:t>
            </a:r>
          </a:p>
          <a:p>
            <a:r>
              <a:rPr lang="en-US" sz="3200" dirty="0"/>
              <a:t>Each object knows and aware of its specs and have responsibilities.</a:t>
            </a:r>
          </a:p>
        </p:txBody>
      </p:sp>
    </p:spTree>
    <p:extLst>
      <p:ext uri="{BB962C8B-B14F-4D97-AF65-F5344CB8AC3E}">
        <p14:creationId xmlns:p14="http://schemas.microsoft.com/office/powerpoint/2010/main" val="315084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55C0-2BAE-BEB3-9AB7-F8C7165FE69C}"/>
              </a:ext>
            </a:extLst>
          </p:cNvPr>
          <p:cNvSpPr>
            <a:spLocks noGrp="1"/>
          </p:cNvSpPr>
          <p:nvPr>
            <p:ph type="title"/>
          </p:nvPr>
        </p:nvSpPr>
        <p:spPr/>
        <p:txBody>
          <a:bodyPr/>
          <a:lstStyle/>
          <a:p>
            <a:r>
              <a:rPr lang="en-AU" dirty="0"/>
              <a:t>Software development</a:t>
            </a:r>
            <a:endParaRPr lang="en-US" dirty="0"/>
          </a:p>
        </p:txBody>
      </p:sp>
      <p:sp>
        <p:nvSpPr>
          <p:cNvPr id="3" name="Content Placeholder 2">
            <a:extLst>
              <a:ext uri="{FF2B5EF4-FFF2-40B4-BE49-F238E27FC236}">
                <a16:creationId xmlns:a16="http://schemas.microsoft.com/office/drawing/2014/main" id="{E45478B7-8D08-4EA3-5816-35DE011F1419}"/>
              </a:ext>
            </a:extLst>
          </p:cNvPr>
          <p:cNvSpPr>
            <a:spLocks noGrp="1"/>
          </p:cNvSpPr>
          <p:nvPr>
            <p:ph idx="1"/>
          </p:nvPr>
        </p:nvSpPr>
        <p:spPr/>
        <p:txBody>
          <a:bodyPr>
            <a:normAutofit/>
          </a:bodyPr>
          <a:lstStyle/>
          <a:p>
            <a:r>
              <a:rPr lang="en-AU" sz="3200" dirty="0"/>
              <a:t>Is a process of taking a problem and solving it by creating a software</a:t>
            </a:r>
          </a:p>
          <a:p>
            <a:r>
              <a:rPr lang="en-AU" sz="3200" dirty="0"/>
              <a:t>It’s an iterative process</a:t>
            </a:r>
            <a:endParaRPr lang="en-US" sz="3200" dirty="0"/>
          </a:p>
        </p:txBody>
      </p:sp>
    </p:spTree>
    <p:extLst>
      <p:ext uri="{BB962C8B-B14F-4D97-AF65-F5344CB8AC3E}">
        <p14:creationId xmlns:p14="http://schemas.microsoft.com/office/powerpoint/2010/main" val="427377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AEE8-17E4-6D42-B12A-1C6051140138}"/>
              </a:ext>
            </a:extLst>
          </p:cNvPr>
          <p:cNvSpPr>
            <a:spLocks noGrp="1"/>
          </p:cNvSpPr>
          <p:nvPr>
            <p:ph type="title"/>
          </p:nvPr>
        </p:nvSpPr>
        <p:spPr/>
        <p:txBody>
          <a:bodyPr/>
          <a:lstStyle/>
          <a:p>
            <a:r>
              <a:rPr lang="en-AU" dirty="0"/>
              <a:t>Software dev is an iterative process</a:t>
            </a:r>
            <a:endParaRPr lang="en-US" dirty="0"/>
          </a:p>
        </p:txBody>
      </p:sp>
      <p:pic>
        <p:nvPicPr>
          <p:cNvPr id="5" name="Content Placeholder 4">
            <a:extLst>
              <a:ext uri="{FF2B5EF4-FFF2-40B4-BE49-F238E27FC236}">
                <a16:creationId xmlns:a16="http://schemas.microsoft.com/office/drawing/2014/main" id="{D7811362-A805-0FE7-610F-62C4E8861EDB}"/>
              </a:ext>
            </a:extLst>
          </p:cNvPr>
          <p:cNvPicPr>
            <a:picLocks noGrp="1" noChangeAspect="1"/>
          </p:cNvPicPr>
          <p:nvPr>
            <p:ph idx="1"/>
          </p:nvPr>
        </p:nvPicPr>
        <p:blipFill>
          <a:blip r:embed="rId2"/>
          <a:stretch>
            <a:fillRect/>
          </a:stretch>
        </p:blipFill>
        <p:spPr>
          <a:xfrm>
            <a:off x="1871673" y="2141538"/>
            <a:ext cx="7759679" cy="3649662"/>
          </a:xfrm>
        </p:spPr>
      </p:pic>
    </p:spTree>
    <p:extLst>
      <p:ext uri="{BB962C8B-B14F-4D97-AF65-F5344CB8AC3E}">
        <p14:creationId xmlns:p14="http://schemas.microsoft.com/office/powerpoint/2010/main" val="90776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43E2-E9F0-6672-D21C-295E487071D2}"/>
              </a:ext>
            </a:extLst>
          </p:cNvPr>
          <p:cNvSpPr>
            <a:spLocks noGrp="1"/>
          </p:cNvSpPr>
          <p:nvPr>
            <p:ph type="title"/>
          </p:nvPr>
        </p:nvSpPr>
        <p:spPr/>
        <p:txBody>
          <a:bodyPr/>
          <a:lstStyle/>
          <a:p>
            <a:r>
              <a:rPr lang="en-AU" dirty="0"/>
              <a:t>Software dev is an iterative process</a:t>
            </a:r>
            <a:endParaRPr lang="en-US" dirty="0"/>
          </a:p>
        </p:txBody>
      </p:sp>
      <p:sp>
        <p:nvSpPr>
          <p:cNvPr id="3" name="Content Placeholder 2">
            <a:extLst>
              <a:ext uri="{FF2B5EF4-FFF2-40B4-BE49-F238E27FC236}">
                <a16:creationId xmlns:a16="http://schemas.microsoft.com/office/drawing/2014/main" id="{90C17BEB-52E0-5D9F-9A99-5C9D6893BB1F}"/>
              </a:ext>
            </a:extLst>
          </p:cNvPr>
          <p:cNvSpPr>
            <a:spLocks noGrp="1"/>
          </p:cNvSpPr>
          <p:nvPr>
            <p:ph idx="1"/>
          </p:nvPr>
        </p:nvSpPr>
        <p:spPr/>
        <p:txBody>
          <a:bodyPr>
            <a:normAutofit/>
          </a:bodyPr>
          <a:lstStyle/>
          <a:p>
            <a:r>
              <a:rPr lang="en-US" sz="2400" dirty="0"/>
              <a:t>software development lifecycle is an iterative process because you take an item from the backlog and that item will have its own Sprint in that Sprint this feature will be implemented and then tested if it is shippable, you go ahead and ship it And pick up a new item from the backlog and start over but if it is not shippable then go ahead and fix the issues and test again and do this repeatedly until it is shippable.</a:t>
            </a:r>
          </a:p>
        </p:txBody>
      </p:sp>
    </p:spTree>
    <p:extLst>
      <p:ext uri="{BB962C8B-B14F-4D97-AF65-F5344CB8AC3E}">
        <p14:creationId xmlns:p14="http://schemas.microsoft.com/office/powerpoint/2010/main" val="46483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0200-3110-3F41-777E-E32EDAB90C7F}"/>
              </a:ext>
            </a:extLst>
          </p:cNvPr>
          <p:cNvSpPr>
            <a:spLocks noGrp="1"/>
          </p:cNvSpPr>
          <p:nvPr>
            <p:ph type="title"/>
          </p:nvPr>
        </p:nvSpPr>
        <p:spPr/>
        <p:txBody>
          <a:bodyPr/>
          <a:lstStyle/>
          <a:p>
            <a:r>
              <a:rPr lang="en-AU" dirty="0"/>
              <a:t>Steps for setting up a design for a software</a:t>
            </a:r>
            <a:endParaRPr lang="en-US" dirty="0"/>
          </a:p>
        </p:txBody>
      </p:sp>
      <p:sp>
        <p:nvSpPr>
          <p:cNvPr id="3" name="Content Placeholder 2">
            <a:extLst>
              <a:ext uri="{FF2B5EF4-FFF2-40B4-BE49-F238E27FC236}">
                <a16:creationId xmlns:a16="http://schemas.microsoft.com/office/drawing/2014/main" id="{74153C0C-9EF7-AA87-2B65-8CA3780B801B}"/>
              </a:ext>
            </a:extLst>
          </p:cNvPr>
          <p:cNvSpPr>
            <a:spLocks noGrp="1"/>
          </p:cNvSpPr>
          <p:nvPr>
            <p:ph idx="1"/>
          </p:nvPr>
        </p:nvSpPr>
        <p:spPr/>
        <p:txBody>
          <a:bodyPr>
            <a:normAutofit/>
          </a:bodyPr>
          <a:lstStyle/>
          <a:p>
            <a:r>
              <a:rPr lang="en-AU" sz="2000" dirty="0"/>
              <a:t>Gather requirements from the client and try to elicit them to come up with questions that the client might not have considered</a:t>
            </a:r>
          </a:p>
          <a:p>
            <a:r>
              <a:rPr lang="en-AU" sz="2000" dirty="0"/>
              <a:t>Once you have a basic understanding of what the system is trying to accomplish you can go ahead and create the conceptual design</a:t>
            </a:r>
          </a:p>
          <a:p>
            <a:r>
              <a:rPr lang="en-AU" sz="2000" dirty="0"/>
              <a:t>Then you can move to create the technical design diagram</a:t>
            </a:r>
          </a:p>
          <a:p>
            <a:r>
              <a:rPr lang="en-AU" sz="2000" dirty="0"/>
              <a:t>So mainly it’s divided into 2 phases gather requirements and making the design</a:t>
            </a:r>
            <a:endParaRPr lang="en-US" sz="2000" dirty="0"/>
          </a:p>
        </p:txBody>
      </p:sp>
    </p:spTree>
    <p:extLst>
      <p:ext uri="{BB962C8B-B14F-4D97-AF65-F5344CB8AC3E}">
        <p14:creationId xmlns:p14="http://schemas.microsoft.com/office/powerpoint/2010/main" val="714267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626</TotalTime>
  <Words>1221</Words>
  <Application>Microsoft Office PowerPoint</Application>
  <PresentationFormat>Widescreen</PresentationFormat>
  <Paragraphs>102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Celestial</vt:lpstr>
      <vt:lpstr>Week 1 Objectives</vt:lpstr>
      <vt:lpstr>Difference Between SD and SA</vt:lpstr>
      <vt:lpstr>Software Architecture</vt:lpstr>
      <vt:lpstr>Notes</vt:lpstr>
      <vt:lpstr>Object oriented modelling</vt:lpstr>
      <vt:lpstr>Software development</vt:lpstr>
      <vt:lpstr>Software dev is an iterative process</vt:lpstr>
      <vt:lpstr>Software dev is an iterative process</vt:lpstr>
      <vt:lpstr>Steps for setting up a design for a software</vt:lpstr>
      <vt:lpstr>Software development phases</vt:lpstr>
      <vt:lpstr>Eliciting requirements</vt:lpstr>
      <vt:lpstr>Software design</vt:lpstr>
      <vt:lpstr>Conceptual design</vt:lpstr>
      <vt:lpstr>Technical design</vt:lpstr>
      <vt:lpstr>Requirements Types</vt:lpstr>
      <vt:lpstr>Quality Attributes</vt:lpstr>
      <vt:lpstr>Object oriented programming principles</vt:lpstr>
      <vt:lpstr>Abstraction</vt:lpstr>
      <vt:lpstr>Encapsulation</vt:lpstr>
      <vt:lpstr>Abstraction and encapsulation</vt:lpstr>
      <vt:lpstr>Decomposition</vt:lpstr>
      <vt:lpstr>Decomposition</vt:lpstr>
      <vt:lpstr>Types of decomposition</vt:lpstr>
      <vt:lpstr>Association</vt:lpstr>
      <vt:lpstr>Association in UML</vt:lpstr>
      <vt:lpstr>Association in Code</vt:lpstr>
      <vt:lpstr>Aggregation </vt:lpstr>
      <vt:lpstr>Aggregation in UML</vt:lpstr>
      <vt:lpstr>Aggregation in code</vt:lpstr>
      <vt:lpstr>Composition</vt:lpstr>
      <vt:lpstr>Composition in UML</vt:lpstr>
      <vt:lpstr>Composition in Code</vt:lpstr>
      <vt:lpstr>Generalization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magdy</dc:creator>
  <cp:lastModifiedBy>ahmed magdy</cp:lastModifiedBy>
  <cp:revision>82</cp:revision>
  <dcterms:created xsi:type="dcterms:W3CDTF">2023-04-06T01:06:34Z</dcterms:created>
  <dcterms:modified xsi:type="dcterms:W3CDTF">2023-05-25T21:45:44Z</dcterms:modified>
</cp:coreProperties>
</file>