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7" roundtripDataSignature="AMtx7mg5Or5IjK7GQ9gbrV8V3GcJWD/S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Slab-bold.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3d5cb77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e3d5cb77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3d5cb77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3d5cb77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1273538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1273538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12735382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12735382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1273538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1273538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2"/>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22"/>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31"/>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3" name="Google Shape;5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32"/>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2"/>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7" name="Google Shape;57;p32"/>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8" name="Google Shape;5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23"/>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2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2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cxnSp>
        <p:nvCxnSpPr>
          <p:cNvPr id="24" name="Google Shape;24;p2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5" name="Google Shape;25;p25"/>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6" name="Google Shape;2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2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9" name="Google Shape;29;p2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26"/>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6"/>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2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28"/>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8" name="Google Shape;38;p28"/>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28"/>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2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3" name="Google Shape;4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30"/>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 name="Google Shape;46;p30"/>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7" name="Google Shape;47;p30"/>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8" name="Google Shape;48;p30"/>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9" name="Google Shape;49;p3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0" name="Google Shape;5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2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jp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jpg"/><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jpg"/><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jpg"/><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000"/>
              <a:buNone/>
            </a:pPr>
            <a:r>
              <a:rPr lang="ar" sz="3000"/>
              <a:t>Multiple Hotel System</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2400"/>
              <a:buNone/>
            </a:pPr>
            <a:r>
              <a:rPr lang="ar"/>
              <a:t>Graduation Project For Bachelor's Degree </a:t>
            </a:r>
            <a:r>
              <a:rPr lang="ar" sz="1600">
                <a:solidFill>
                  <a:srgbClr val="FF0000"/>
                </a:solidFill>
              </a:rPr>
              <a:t>June 2023</a:t>
            </a:r>
            <a:endParaRPr sz="16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ar"/>
              <a:t>Workflow of system</a:t>
            </a:r>
            <a:endParaRPr/>
          </a:p>
        </p:txBody>
      </p:sp>
      <p:pic>
        <p:nvPicPr>
          <p:cNvPr id="141" name="Google Shape;141;p10"/>
          <p:cNvPicPr preferRelativeResize="0"/>
          <p:nvPr/>
        </p:nvPicPr>
        <p:blipFill rotWithShape="1">
          <a:blip r:embed="rId3">
            <a:alphaModFix/>
          </a:blip>
          <a:srcRect b="0" l="0" r="0" t="0"/>
          <a:stretch/>
        </p:blipFill>
        <p:spPr>
          <a:xfrm>
            <a:off x="7338025" y="3142925"/>
            <a:ext cx="1418075" cy="1418075"/>
          </a:xfrm>
          <a:prstGeom prst="rect">
            <a:avLst/>
          </a:prstGeom>
          <a:noFill/>
          <a:ln>
            <a:noFill/>
          </a:ln>
        </p:spPr>
      </p:pic>
      <p:pic>
        <p:nvPicPr>
          <p:cNvPr id="142" name="Google Shape;142;p10"/>
          <p:cNvPicPr preferRelativeResize="0"/>
          <p:nvPr/>
        </p:nvPicPr>
        <p:blipFill rotWithShape="1">
          <a:blip r:embed="rId4">
            <a:alphaModFix/>
          </a:blip>
          <a:srcRect b="0" l="0" r="0" t="0"/>
          <a:stretch/>
        </p:blipFill>
        <p:spPr>
          <a:xfrm>
            <a:off x="515075" y="1648550"/>
            <a:ext cx="1846400" cy="1846400"/>
          </a:xfrm>
          <a:prstGeom prst="rect">
            <a:avLst/>
          </a:prstGeom>
          <a:noFill/>
          <a:ln>
            <a:noFill/>
          </a:ln>
        </p:spPr>
      </p:pic>
      <p:pic>
        <p:nvPicPr>
          <p:cNvPr id="143" name="Google Shape;143;p10"/>
          <p:cNvPicPr preferRelativeResize="0"/>
          <p:nvPr/>
        </p:nvPicPr>
        <p:blipFill rotWithShape="1">
          <a:blip r:embed="rId5">
            <a:alphaModFix/>
          </a:blip>
          <a:srcRect b="0" l="0" r="0" t="0"/>
          <a:stretch/>
        </p:blipFill>
        <p:spPr>
          <a:xfrm>
            <a:off x="4345600" y="2503850"/>
            <a:ext cx="918800" cy="991100"/>
          </a:xfrm>
          <a:prstGeom prst="rect">
            <a:avLst/>
          </a:prstGeom>
          <a:noFill/>
          <a:ln>
            <a:noFill/>
          </a:ln>
        </p:spPr>
      </p:pic>
      <p:sp>
        <p:nvSpPr>
          <p:cNvPr id="144" name="Google Shape;144;p10"/>
          <p:cNvSpPr/>
          <p:nvPr/>
        </p:nvSpPr>
        <p:spPr>
          <a:xfrm>
            <a:off x="5011625" y="1698825"/>
            <a:ext cx="1681500" cy="6861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0"/>
          <p:cNvSpPr/>
          <p:nvPr/>
        </p:nvSpPr>
        <p:spPr>
          <a:xfrm rot="5400000">
            <a:off x="7385525" y="2170650"/>
            <a:ext cx="802200" cy="802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0"/>
          <p:cNvSpPr txBox="1"/>
          <p:nvPr/>
        </p:nvSpPr>
        <p:spPr>
          <a:xfrm>
            <a:off x="6934950" y="1395800"/>
            <a:ext cx="1439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ar" sz="1400" u="none" cap="none" strike="noStrike">
                <a:solidFill>
                  <a:schemeClr val="dk1"/>
                </a:solidFill>
                <a:latin typeface="Roboto"/>
                <a:ea typeface="Roboto"/>
                <a:cs typeface="Roboto"/>
                <a:sym typeface="Roboto"/>
              </a:rPr>
              <a:t>System send information for user</a:t>
            </a:r>
            <a:endParaRPr b="0" i="0" sz="1400" u="none" cap="none" strike="noStrike">
              <a:solidFill>
                <a:schemeClr val="dk1"/>
              </a:solidFill>
              <a:latin typeface="Roboto"/>
              <a:ea typeface="Roboto"/>
              <a:cs typeface="Roboto"/>
              <a:sym typeface="Roboto"/>
            </a:endParaRPr>
          </a:p>
        </p:txBody>
      </p:sp>
      <p:sp>
        <p:nvSpPr>
          <p:cNvPr id="147" name="Google Shape;147;p10"/>
          <p:cNvSpPr txBox="1"/>
          <p:nvPr/>
        </p:nvSpPr>
        <p:spPr>
          <a:xfrm rot="1371455">
            <a:off x="2846385" y="1503676"/>
            <a:ext cx="1846608" cy="61562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ar" sz="1400" u="none" cap="none" strike="noStrike">
                <a:solidFill>
                  <a:schemeClr val="dk1"/>
                </a:solidFill>
                <a:latin typeface="Roboto"/>
                <a:ea typeface="Roboto"/>
                <a:cs typeface="Roboto"/>
                <a:sym typeface="Roboto"/>
              </a:rPr>
              <a:t>admin manage guest information</a:t>
            </a:r>
            <a:endParaRPr b="0" i="0" sz="1400" u="none" cap="none" strike="noStrike">
              <a:solidFill>
                <a:schemeClr val="dk1"/>
              </a:solidFill>
              <a:latin typeface="Roboto"/>
              <a:ea typeface="Roboto"/>
              <a:cs typeface="Roboto"/>
              <a:sym typeface="Roboto"/>
            </a:endParaRPr>
          </a:p>
        </p:txBody>
      </p:sp>
      <p:sp>
        <p:nvSpPr>
          <p:cNvPr id="148" name="Google Shape;148;p10"/>
          <p:cNvSpPr/>
          <p:nvPr/>
        </p:nvSpPr>
        <p:spPr>
          <a:xfrm rot="1449785">
            <a:off x="2644459" y="2122342"/>
            <a:ext cx="1418153" cy="34067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0"/>
          <p:cNvSpPr/>
          <p:nvPr/>
        </p:nvSpPr>
        <p:spPr>
          <a:xfrm rot="-5400000">
            <a:off x="5900104" y="3484110"/>
            <a:ext cx="802200" cy="5826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0"/>
          <p:cNvSpPr/>
          <p:nvPr/>
        </p:nvSpPr>
        <p:spPr>
          <a:xfrm>
            <a:off x="2894875" y="2972850"/>
            <a:ext cx="918900" cy="3243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0"/>
          <p:cNvSpPr txBox="1"/>
          <p:nvPr/>
        </p:nvSpPr>
        <p:spPr>
          <a:xfrm>
            <a:off x="5658600" y="4229850"/>
            <a:ext cx="1439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ar" sz="1400" u="none" cap="none" strike="noStrike">
                <a:solidFill>
                  <a:schemeClr val="dk1"/>
                </a:solidFill>
                <a:latin typeface="Roboto"/>
                <a:ea typeface="Roboto"/>
                <a:cs typeface="Roboto"/>
                <a:sym typeface="Roboto"/>
              </a:rPr>
              <a:t>user send request as api</a:t>
            </a:r>
            <a:endParaRPr b="0" i="0" sz="1400" u="none" cap="none" strike="noStrike">
              <a:solidFill>
                <a:schemeClr val="dk1"/>
              </a:solidFill>
              <a:latin typeface="Roboto"/>
              <a:ea typeface="Roboto"/>
              <a:cs typeface="Roboto"/>
              <a:sym typeface="Roboto"/>
            </a:endParaRPr>
          </a:p>
        </p:txBody>
      </p:sp>
      <p:sp>
        <p:nvSpPr>
          <p:cNvPr id="152" name="Google Shape;152;p10"/>
          <p:cNvSpPr txBox="1"/>
          <p:nvPr/>
        </p:nvSpPr>
        <p:spPr>
          <a:xfrm>
            <a:off x="2568875" y="3441225"/>
            <a:ext cx="14397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ar" sz="1400" u="none" cap="none" strike="noStrike">
                <a:solidFill>
                  <a:schemeClr val="dk1"/>
                </a:solidFill>
                <a:latin typeface="Roboto"/>
                <a:ea typeface="Roboto"/>
                <a:cs typeface="Roboto"/>
                <a:sym typeface="Roboto"/>
              </a:rPr>
              <a:t>System handle api from user to admin and vice versa</a:t>
            </a:r>
            <a:endParaRPr b="0" i="0" sz="14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1"/>
          <p:cNvPicPr preferRelativeResize="0"/>
          <p:nvPr/>
        </p:nvPicPr>
        <p:blipFill rotWithShape="1">
          <a:blip r:embed="rId3">
            <a:alphaModFix/>
          </a:blip>
          <a:srcRect b="0" l="0" r="0" t="0"/>
          <a:stretch/>
        </p:blipFill>
        <p:spPr>
          <a:xfrm>
            <a:off x="198763" y="312487"/>
            <a:ext cx="8746475" cy="4518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2"/>
          <p:cNvPicPr preferRelativeResize="0"/>
          <p:nvPr/>
        </p:nvPicPr>
        <p:blipFill rotWithShape="1">
          <a:blip r:embed="rId3">
            <a:alphaModFix/>
          </a:blip>
          <a:srcRect b="0" l="0" r="0" t="0"/>
          <a:stretch/>
        </p:blipFill>
        <p:spPr>
          <a:xfrm>
            <a:off x="201075" y="444375"/>
            <a:ext cx="8741850" cy="425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3"/>
          <p:cNvPicPr preferRelativeResize="0"/>
          <p:nvPr/>
        </p:nvPicPr>
        <p:blipFill rotWithShape="1">
          <a:blip r:embed="rId3">
            <a:alphaModFix/>
          </a:blip>
          <a:srcRect b="0" l="0" r="0" t="0"/>
          <a:stretch/>
        </p:blipFill>
        <p:spPr>
          <a:xfrm>
            <a:off x="145875" y="241050"/>
            <a:ext cx="8852250" cy="4661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4"/>
          <p:cNvPicPr preferRelativeResize="0"/>
          <p:nvPr/>
        </p:nvPicPr>
        <p:blipFill rotWithShape="1">
          <a:blip r:embed="rId3">
            <a:alphaModFix/>
          </a:blip>
          <a:srcRect b="0" l="0" r="0" t="0"/>
          <a:stretch/>
        </p:blipFill>
        <p:spPr>
          <a:xfrm>
            <a:off x="131600" y="263037"/>
            <a:ext cx="8880800" cy="461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5"/>
          <p:cNvPicPr preferRelativeResize="0"/>
          <p:nvPr/>
        </p:nvPicPr>
        <p:blipFill rotWithShape="1">
          <a:blip r:embed="rId3">
            <a:alphaModFix/>
          </a:blip>
          <a:srcRect b="0" l="0" r="0" t="0"/>
          <a:stretch/>
        </p:blipFill>
        <p:spPr>
          <a:xfrm>
            <a:off x="163575" y="317988"/>
            <a:ext cx="8816850" cy="450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6"/>
          <p:cNvPicPr preferRelativeResize="0"/>
          <p:nvPr/>
        </p:nvPicPr>
        <p:blipFill rotWithShape="1">
          <a:blip r:embed="rId3">
            <a:alphaModFix/>
          </a:blip>
          <a:srcRect b="0" l="0" r="0" t="0"/>
          <a:stretch/>
        </p:blipFill>
        <p:spPr>
          <a:xfrm>
            <a:off x="187375" y="241050"/>
            <a:ext cx="8769250" cy="4661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7"/>
          <p:cNvPicPr preferRelativeResize="0"/>
          <p:nvPr/>
        </p:nvPicPr>
        <p:blipFill>
          <a:blip r:embed="rId3">
            <a:alphaModFix/>
          </a:blip>
          <a:stretch>
            <a:fillRect/>
          </a:stretch>
        </p:blipFill>
        <p:spPr>
          <a:xfrm>
            <a:off x="152400" y="152400"/>
            <a:ext cx="8839199" cy="4709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g1e3d5cb77eb_0_1"/>
          <p:cNvPicPr preferRelativeResize="0"/>
          <p:nvPr/>
        </p:nvPicPr>
        <p:blipFill>
          <a:blip r:embed="rId3">
            <a:alphaModFix/>
          </a:blip>
          <a:stretch>
            <a:fillRect/>
          </a:stretch>
        </p:blipFill>
        <p:spPr>
          <a:xfrm>
            <a:off x="152400" y="152400"/>
            <a:ext cx="8839201" cy="4765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g1e3d5cb77eb_0_5"/>
          <p:cNvPicPr preferRelativeResize="0"/>
          <p:nvPr/>
        </p:nvPicPr>
        <p:blipFill>
          <a:blip r:embed="rId3">
            <a:alphaModFix/>
          </a:blip>
          <a:stretch>
            <a:fillRect/>
          </a:stretch>
        </p:blipFill>
        <p:spPr>
          <a:xfrm>
            <a:off x="928056" y="96000"/>
            <a:ext cx="2721769" cy="4838700"/>
          </a:xfrm>
          <a:prstGeom prst="rect">
            <a:avLst/>
          </a:prstGeom>
          <a:noFill/>
          <a:ln>
            <a:noFill/>
          </a:ln>
        </p:spPr>
      </p:pic>
      <p:pic>
        <p:nvPicPr>
          <p:cNvPr id="198" name="Google Shape;198;g1e3d5cb77eb_0_5"/>
          <p:cNvPicPr preferRelativeResize="0"/>
          <p:nvPr/>
        </p:nvPicPr>
        <p:blipFill>
          <a:blip r:embed="rId4">
            <a:alphaModFix/>
          </a:blip>
          <a:stretch>
            <a:fillRect/>
          </a:stretch>
        </p:blipFill>
        <p:spPr>
          <a:xfrm>
            <a:off x="5415200" y="152400"/>
            <a:ext cx="2721769"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idx="1" type="body"/>
          </p:nvPr>
        </p:nvSpPr>
        <p:spPr>
          <a:xfrm>
            <a:off x="1036350" y="1395750"/>
            <a:ext cx="4381800" cy="2241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ar"/>
              <a:t>Submitted by :</a:t>
            </a:r>
            <a:endParaRPr/>
          </a:p>
          <a:p>
            <a:pPr indent="-342900" lvl="0" marL="457200" rtl="0" algn="l">
              <a:lnSpc>
                <a:spcPct val="115000"/>
              </a:lnSpc>
              <a:spcBef>
                <a:spcPts val="1200"/>
              </a:spcBef>
              <a:spcAft>
                <a:spcPts val="0"/>
              </a:spcAft>
              <a:buSzPts val="1800"/>
              <a:buChar char="●"/>
            </a:pPr>
            <a:r>
              <a:rPr lang="ar"/>
              <a:t>Ahmed Sayed Mahfouz</a:t>
            </a:r>
            <a:endParaRPr/>
          </a:p>
          <a:p>
            <a:pPr indent="-342900" lvl="0" marL="457200" rtl="0" algn="l">
              <a:lnSpc>
                <a:spcPct val="115000"/>
              </a:lnSpc>
              <a:spcBef>
                <a:spcPts val="0"/>
              </a:spcBef>
              <a:spcAft>
                <a:spcPts val="0"/>
              </a:spcAft>
              <a:buSzPts val="1800"/>
              <a:buChar char="●"/>
            </a:pPr>
            <a:r>
              <a:rPr lang="ar"/>
              <a:t>Mahmoud Mohammed Roz </a:t>
            </a:r>
            <a:endParaRPr/>
          </a:p>
          <a:p>
            <a:pPr indent="-342900" lvl="0" marL="457200" rtl="0" algn="l">
              <a:lnSpc>
                <a:spcPct val="115000"/>
              </a:lnSpc>
              <a:spcBef>
                <a:spcPts val="0"/>
              </a:spcBef>
              <a:spcAft>
                <a:spcPts val="0"/>
              </a:spcAft>
              <a:buSzPts val="1800"/>
              <a:buChar char="●"/>
            </a:pPr>
            <a:r>
              <a:rPr lang="ar"/>
              <a:t>Ahmed Samir Ahmed</a:t>
            </a:r>
            <a:endParaRPr/>
          </a:p>
          <a:p>
            <a:pPr indent="-342900" lvl="0" marL="457200" rtl="0" algn="l">
              <a:lnSpc>
                <a:spcPct val="115000"/>
              </a:lnSpc>
              <a:spcBef>
                <a:spcPts val="0"/>
              </a:spcBef>
              <a:spcAft>
                <a:spcPts val="0"/>
              </a:spcAft>
              <a:buSzPts val="1800"/>
              <a:buChar char="●"/>
            </a:pPr>
            <a:r>
              <a:rPr lang="ar"/>
              <a:t>Sofian Gamal Ali</a:t>
            </a:r>
            <a:endParaRPr/>
          </a:p>
          <a:p>
            <a:pPr indent="-342900" lvl="0" marL="457200" rtl="0" algn="l">
              <a:lnSpc>
                <a:spcPct val="115000"/>
              </a:lnSpc>
              <a:spcBef>
                <a:spcPts val="0"/>
              </a:spcBef>
              <a:spcAft>
                <a:spcPts val="0"/>
              </a:spcAft>
              <a:buSzPts val="1800"/>
              <a:buChar char="●"/>
            </a:pPr>
            <a:r>
              <a:rPr lang="ar"/>
              <a:t>Tarek Hesham El-said</a:t>
            </a:r>
            <a:endParaRPr/>
          </a:p>
          <a:p>
            <a:pPr indent="-342900" lvl="0" marL="457200" rtl="0" algn="l">
              <a:lnSpc>
                <a:spcPct val="115000"/>
              </a:lnSpc>
              <a:spcBef>
                <a:spcPts val="0"/>
              </a:spcBef>
              <a:spcAft>
                <a:spcPts val="0"/>
              </a:spcAft>
              <a:buSzPts val="1800"/>
              <a:buChar char="●"/>
            </a:pPr>
            <a:r>
              <a:rPr lang="ar"/>
              <a:t>Ahmed Shawkat ahmed</a:t>
            </a:r>
            <a:endParaRPr/>
          </a:p>
        </p:txBody>
      </p:sp>
      <p:sp>
        <p:nvSpPr>
          <p:cNvPr id="70" name="Google Shape;70;p2"/>
          <p:cNvSpPr txBox="1"/>
          <p:nvPr/>
        </p:nvSpPr>
        <p:spPr>
          <a:xfrm>
            <a:off x="152400" y="152400"/>
            <a:ext cx="3000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ar" sz="3000" u="none" cap="none" strike="noStrike">
                <a:solidFill>
                  <a:schemeClr val="dk1"/>
                </a:solidFill>
                <a:latin typeface="Roboto Slab"/>
                <a:ea typeface="Roboto Slab"/>
                <a:cs typeface="Roboto Slab"/>
                <a:sym typeface="Roboto Slab"/>
              </a:rPr>
              <a:t>Multiple Hotel System</a:t>
            </a:r>
            <a:endParaRPr b="0" i="0" sz="1400" u="none" cap="none" strike="noStrike">
              <a:solidFill>
                <a:srgbClr val="000000"/>
              </a:solidFill>
              <a:latin typeface="Arial"/>
              <a:ea typeface="Arial"/>
              <a:cs typeface="Arial"/>
              <a:sym typeface="Arial"/>
            </a:endParaRPr>
          </a:p>
        </p:txBody>
      </p:sp>
      <p:sp>
        <p:nvSpPr>
          <p:cNvPr id="71" name="Google Shape;71;p2"/>
          <p:cNvSpPr txBox="1"/>
          <p:nvPr/>
        </p:nvSpPr>
        <p:spPr>
          <a:xfrm>
            <a:off x="2923450" y="3772800"/>
            <a:ext cx="3791700" cy="7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ar" sz="1800" u="none" cap="none" strike="noStrike">
                <a:solidFill>
                  <a:schemeClr val="dk1"/>
                </a:solidFill>
                <a:latin typeface="Roboto"/>
                <a:ea typeface="Roboto"/>
                <a:cs typeface="Roboto"/>
                <a:sym typeface="Roboto"/>
              </a:rPr>
              <a:t>Supervised by:</a:t>
            </a:r>
            <a:endParaRPr b="0" i="0" sz="180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800"/>
              <a:buFont typeface="Arial"/>
              <a:buNone/>
            </a:pPr>
            <a:r>
              <a:rPr b="0" i="0" lang="ar" sz="1800" u="none" cap="none" strike="noStrike">
                <a:solidFill>
                  <a:schemeClr val="dk1"/>
                </a:solidFill>
                <a:latin typeface="Roboto"/>
                <a:ea typeface="Roboto"/>
                <a:cs typeface="Roboto"/>
                <a:sym typeface="Roboto"/>
              </a:rPr>
              <a:t>[Dr.Laila Abdelhamid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g2512735382c_0_0"/>
          <p:cNvPicPr preferRelativeResize="0"/>
          <p:nvPr/>
        </p:nvPicPr>
        <p:blipFill>
          <a:blip r:embed="rId3">
            <a:alphaModFix/>
          </a:blip>
          <a:stretch>
            <a:fillRect/>
          </a:stretch>
        </p:blipFill>
        <p:spPr>
          <a:xfrm>
            <a:off x="1596200" y="152400"/>
            <a:ext cx="2721769" cy="4838700"/>
          </a:xfrm>
          <a:prstGeom prst="rect">
            <a:avLst/>
          </a:prstGeom>
          <a:noFill/>
          <a:ln>
            <a:noFill/>
          </a:ln>
        </p:spPr>
      </p:pic>
      <p:pic>
        <p:nvPicPr>
          <p:cNvPr id="204" name="Google Shape;204;g2512735382c_0_0"/>
          <p:cNvPicPr preferRelativeResize="0"/>
          <p:nvPr/>
        </p:nvPicPr>
        <p:blipFill>
          <a:blip r:embed="rId4">
            <a:alphaModFix/>
          </a:blip>
          <a:stretch>
            <a:fillRect/>
          </a:stretch>
        </p:blipFill>
        <p:spPr>
          <a:xfrm>
            <a:off x="5395294" y="152400"/>
            <a:ext cx="2721769"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g2512735382c_0_3"/>
          <p:cNvPicPr preferRelativeResize="0"/>
          <p:nvPr/>
        </p:nvPicPr>
        <p:blipFill>
          <a:blip r:embed="rId3">
            <a:alphaModFix/>
          </a:blip>
          <a:stretch>
            <a:fillRect/>
          </a:stretch>
        </p:blipFill>
        <p:spPr>
          <a:xfrm>
            <a:off x="1551075" y="62175"/>
            <a:ext cx="2721769" cy="4838700"/>
          </a:xfrm>
          <a:prstGeom prst="rect">
            <a:avLst/>
          </a:prstGeom>
          <a:noFill/>
          <a:ln>
            <a:noFill/>
          </a:ln>
        </p:spPr>
      </p:pic>
      <p:pic>
        <p:nvPicPr>
          <p:cNvPr id="210" name="Google Shape;210;g2512735382c_0_3"/>
          <p:cNvPicPr preferRelativeResize="0"/>
          <p:nvPr/>
        </p:nvPicPr>
        <p:blipFill>
          <a:blip r:embed="rId4">
            <a:alphaModFix/>
          </a:blip>
          <a:stretch>
            <a:fillRect/>
          </a:stretch>
        </p:blipFill>
        <p:spPr>
          <a:xfrm>
            <a:off x="5395269" y="62175"/>
            <a:ext cx="2721769"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g2512735382c_0_12"/>
          <p:cNvPicPr preferRelativeResize="0"/>
          <p:nvPr/>
        </p:nvPicPr>
        <p:blipFill>
          <a:blip r:embed="rId3">
            <a:alphaModFix/>
          </a:blip>
          <a:stretch>
            <a:fillRect/>
          </a:stretch>
        </p:blipFill>
        <p:spPr>
          <a:xfrm>
            <a:off x="1269075" y="152400"/>
            <a:ext cx="2721769" cy="4838700"/>
          </a:xfrm>
          <a:prstGeom prst="rect">
            <a:avLst/>
          </a:prstGeom>
          <a:noFill/>
          <a:ln>
            <a:noFill/>
          </a:ln>
        </p:spPr>
      </p:pic>
      <p:pic>
        <p:nvPicPr>
          <p:cNvPr id="216" name="Google Shape;216;g2512735382c_0_12"/>
          <p:cNvPicPr preferRelativeResize="0"/>
          <p:nvPr/>
        </p:nvPicPr>
        <p:blipFill>
          <a:blip r:embed="rId4">
            <a:alphaModFix/>
          </a:blip>
          <a:stretch>
            <a:fillRect/>
          </a:stretch>
        </p:blipFill>
        <p:spPr>
          <a:xfrm>
            <a:off x="4887694" y="152400"/>
            <a:ext cx="2721769"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ar"/>
              <a:t>Future work</a:t>
            </a:r>
            <a:endParaRPr/>
          </a:p>
        </p:txBody>
      </p:sp>
      <p:sp>
        <p:nvSpPr>
          <p:cNvPr id="222" name="Google Shape;222;p18"/>
          <p:cNvSpPr txBox="1"/>
          <p:nvPr/>
        </p:nvSpPr>
        <p:spPr>
          <a:xfrm>
            <a:off x="474850" y="1658925"/>
            <a:ext cx="7968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ar" sz="1800" u="none" cap="none" strike="noStrike">
                <a:solidFill>
                  <a:schemeClr val="dk1"/>
                </a:solidFill>
                <a:latin typeface="Roboto"/>
                <a:ea typeface="Roboto"/>
                <a:cs typeface="Roboto"/>
                <a:sym typeface="Roboto"/>
              </a:rPr>
              <a:t>Here is our plan for the coming versions of Multiple hotel System:</a:t>
            </a:r>
            <a:endParaRPr b="0" i="0" sz="1400" u="none" cap="none" strike="noStrike">
              <a:solidFill>
                <a:srgbClr val="000000"/>
              </a:solidFill>
              <a:latin typeface="Roboto"/>
              <a:ea typeface="Roboto"/>
              <a:cs typeface="Roboto"/>
              <a:sym typeface="Roboto"/>
            </a:endParaRPr>
          </a:p>
        </p:txBody>
      </p:sp>
      <p:sp>
        <p:nvSpPr>
          <p:cNvPr id="223" name="Google Shape;223;p18"/>
          <p:cNvSpPr txBox="1"/>
          <p:nvPr/>
        </p:nvSpPr>
        <p:spPr>
          <a:xfrm>
            <a:off x="673650" y="3681525"/>
            <a:ext cx="7968000" cy="73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Roboto"/>
              <a:buChar char="❖"/>
            </a:pPr>
            <a:r>
              <a:rPr b="0" i="0" lang="ar" sz="1800" u="none" cap="none" strike="noStrike">
                <a:solidFill>
                  <a:schemeClr val="dk1"/>
                </a:solidFill>
                <a:latin typeface="Roboto"/>
                <a:ea typeface="Roboto"/>
                <a:cs typeface="Roboto"/>
                <a:sym typeface="Roboto"/>
              </a:rPr>
              <a:t>Globalize the app and make and add features Suit the opinions of the guests.</a:t>
            </a:r>
            <a:endParaRPr b="0" i="0" sz="1400" u="none" cap="none" strike="noStrike">
              <a:solidFill>
                <a:srgbClr val="000000"/>
              </a:solidFill>
              <a:latin typeface="Roboto"/>
              <a:ea typeface="Roboto"/>
              <a:cs typeface="Roboto"/>
              <a:sym typeface="Roboto"/>
            </a:endParaRPr>
          </a:p>
        </p:txBody>
      </p:sp>
      <p:sp>
        <p:nvSpPr>
          <p:cNvPr id="224" name="Google Shape;224;p18"/>
          <p:cNvSpPr txBox="1"/>
          <p:nvPr/>
        </p:nvSpPr>
        <p:spPr>
          <a:xfrm>
            <a:off x="788100" y="2175750"/>
            <a:ext cx="7968000" cy="1015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Roboto"/>
              <a:buChar char="❖"/>
            </a:pPr>
            <a:r>
              <a:rPr b="0" i="0" lang="ar" sz="1800" u="none" cap="none" strike="noStrike">
                <a:solidFill>
                  <a:schemeClr val="dk1"/>
                </a:solidFill>
                <a:latin typeface="Roboto"/>
                <a:ea typeface="Roboto"/>
                <a:cs typeface="Roboto"/>
                <a:sym typeface="Roboto"/>
              </a:rPr>
              <a:t>Develop a machine learning model to manage inventory resource and suggest the optimal solutions as we studied in the subject of operation research.</a:t>
            </a:r>
            <a:endParaRPr b="0" i="0" sz="1400" u="none" cap="none" strike="noStrike">
              <a:solidFill>
                <a:srgbClr val="000000"/>
              </a:solidFill>
              <a:latin typeface="Roboto"/>
              <a:ea typeface="Roboto"/>
              <a:cs typeface="Roboto"/>
              <a:sym typeface="Roboto"/>
            </a:endParaRPr>
          </a:p>
        </p:txBody>
      </p:sp>
      <p:sp>
        <p:nvSpPr>
          <p:cNvPr id="225" name="Google Shape;225;p18"/>
          <p:cNvSpPr txBox="1"/>
          <p:nvPr/>
        </p:nvSpPr>
        <p:spPr>
          <a:xfrm>
            <a:off x="717625" y="3191550"/>
            <a:ext cx="7968000" cy="677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Roboto"/>
              <a:buChar char="❖"/>
            </a:pPr>
            <a:r>
              <a:rPr b="0" i="0" lang="ar" sz="1800" u="none" cap="none" strike="noStrike">
                <a:solidFill>
                  <a:schemeClr val="dk1"/>
                </a:solidFill>
                <a:latin typeface="Roboto"/>
                <a:ea typeface="Roboto"/>
                <a:cs typeface="Roboto"/>
                <a:sym typeface="Roboto"/>
              </a:rPr>
              <a:t>Make the authentication easier using social media’s api</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19"/>
          <p:cNvPicPr preferRelativeResize="0"/>
          <p:nvPr/>
        </p:nvPicPr>
        <p:blipFill rotWithShape="1">
          <a:blip r:embed="rId3">
            <a:alphaModFix/>
          </a:blip>
          <a:srcRect b="0" l="0" r="0" t="0"/>
          <a:stretch/>
        </p:blipFill>
        <p:spPr>
          <a:xfrm>
            <a:off x="2141837" y="141600"/>
            <a:ext cx="4860325" cy="486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nvSpPr>
        <p:spPr>
          <a:xfrm>
            <a:off x="1618350" y="1758450"/>
            <a:ext cx="5907300" cy="1626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ar" sz="9600" u="none" cap="none" strike="noStrike">
                <a:solidFill>
                  <a:schemeClr val="dk1"/>
                </a:solidFill>
                <a:latin typeface="Comic Sans MS"/>
                <a:ea typeface="Comic Sans MS"/>
                <a:cs typeface="Comic Sans MS"/>
                <a:sym typeface="Comic Sans MS"/>
              </a:rPr>
              <a:t>Thanks</a:t>
            </a:r>
            <a:endParaRPr b="0" i="0" sz="9600" u="none" cap="none" strike="noStrike">
              <a:solidFill>
                <a:schemeClr val="dk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ar"/>
              <a:t>Introduction</a:t>
            </a:r>
            <a:endParaRPr/>
          </a:p>
        </p:txBody>
      </p:sp>
      <p:sp>
        <p:nvSpPr>
          <p:cNvPr id="77" name="Google Shape;77;p3"/>
          <p:cNvSpPr txBox="1"/>
          <p:nvPr>
            <p:ph idx="1" type="body"/>
          </p:nvPr>
        </p:nvSpPr>
        <p:spPr>
          <a:xfrm>
            <a:off x="387900" y="1786575"/>
            <a:ext cx="8368200" cy="1169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ar"/>
              <a:t>we have tried our best to make the complicated process of Design and Development of web and mobile app based Multiple Hotel system as simple as possible using structured and modular technique and menu oriented interface</a:t>
            </a:r>
            <a:endParaRPr/>
          </a:p>
        </p:txBody>
      </p:sp>
      <p:sp>
        <p:nvSpPr>
          <p:cNvPr id="78" name="Google Shape;78;p3"/>
          <p:cNvSpPr txBox="1"/>
          <p:nvPr/>
        </p:nvSpPr>
        <p:spPr>
          <a:xfrm>
            <a:off x="945175" y="3341075"/>
            <a:ext cx="5385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ar" sz="1800" u="none" cap="none" strike="noStrike">
                <a:solidFill>
                  <a:schemeClr val="dk1"/>
                </a:solidFill>
                <a:latin typeface="Roboto"/>
                <a:ea typeface="Roboto"/>
                <a:cs typeface="Roboto"/>
                <a:sym typeface="Roboto"/>
              </a:rPr>
              <a:t>This project is used by two types of users</a:t>
            </a:r>
            <a:endParaRPr b="0" i="0" sz="1800" u="none" cap="none" strike="noStrike">
              <a:solidFill>
                <a:schemeClr val="dk1"/>
              </a:solidFill>
              <a:latin typeface="Roboto"/>
              <a:ea typeface="Roboto"/>
              <a:cs typeface="Roboto"/>
              <a:sym typeface="Roboto"/>
            </a:endParaRPr>
          </a:p>
        </p:txBody>
      </p:sp>
      <p:sp>
        <p:nvSpPr>
          <p:cNvPr id="79" name="Google Shape;79;p3"/>
          <p:cNvSpPr txBox="1"/>
          <p:nvPr/>
        </p:nvSpPr>
        <p:spPr>
          <a:xfrm>
            <a:off x="1241900" y="3758700"/>
            <a:ext cx="6330600" cy="73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Roboto"/>
              <a:buAutoNum type="arabicPeriod"/>
            </a:pPr>
            <a:r>
              <a:rPr b="0" i="0" lang="ar" sz="1800" u="none" cap="none" strike="noStrike">
                <a:solidFill>
                  <a:schemeClr val="dk1"/>
                </a:solidFill>
                <a:latin typeface="Roboto"/>
                <a:ea typeface="Roboto"/>
                <a:cs typeface="Roboto"/>
                <a:sym typeface="Roboto"/>
              </a:rPr>
              <a:t>Admin of system &amp; other admins with different permissions</a:t>
            </a:r>
            <a:endParaRPr b="0" i="0" sz="1800" u="none" cap="none" strike="noStrike">
              <a:solidFill>
                <a:schemeClr val="dk1"/>
              </a:solidFill>
              <a:latin typeface="Roboto"/>
              <a:ea typeface="Roboto"/>
              <a:cs typeface="Roboto"/>
              <a:sym typeface="Roboto"/>
            </a:endParaRPr>
          </a:p>
        </p:txBody>
      </p:sp>
      <p:sp>
        <p:nvSpPr>
          <p:cNvPr id="80" name="Google Shape;80;p3"/>
          <p:cNvSpPr txBox="1"/>
          <p:nvPr/>
        </p:nvSpPr>
        <p:spPr>
          <a:xfrm>
            <a:off x="1296875" y="4350700"/>
            <a:ext cx="6440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ar" sz="1800" u="none" cap="none" strike="noStrike">
                <a:solidFill>
                  <a:schemeClr val="dk1"/>
                </a:solidFill>
                <a:latin typeface="Roboto"/>
                <a:ea typeface="Roboto"/>
                <a:cs typeface="Roboto"/>
                <a:sym typeface="Roboto"/>
              </a:rPr>
              <a:t>2. Guest</a:t>
            </a:r>
            <a:endParaRPr b="0" i="0" sz="18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ar"/>
              <a:t>Purpose</a:t>
            </a:r>
            <a:endParaRPr/>
          </a:p>
        </p:txBody>
      </p:sp>
      <p:sp>
        <p:nvSpPr>
          <p:cNvPr id="86" name="Google Shape;86;p4"/>
          <p:cNvSpPr txBox="1"/>
          <p:nvPr>
            <p:ph idx="1" type="body"/>
          </p:nvPr>
        </p:nvSpPr>
        <p:spPr>
          <a:xfrm>
            <a:off x="387900" y="1489825"/>
            <a:ext cx="8368200" cy="1521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ar"/>
              <a:t>The main purpose of system is perform each employee’s activity in computerized  way rather than manually which is time consuming.</a:t>
            </a:r>
            <a:endParaRPr/>
          </a:p>
          <a:p>
            <a:pPr indent="0" lvl="0" marL="0" rtl="0" algn="l">
              <a:lnSpc>
                <a:spcPct val="115000"/>
              </a:lnSpc>
              <a:spcBef>
                <a:spcPts val="1200"/>
              </a:spcBef>
              <a:spcAft>
                <a:spcPts val="1200"/>
              </a:spcAft>
              <a:buSzPts val="1800"/>
              <a:buNone/>
            </a:pPr>
            <a:r>
              <a:rPr lang="ar"/>
              <a:t>The entire activity is to automate  the process of day to day activities </a:t>
            </a:r>
            <a:br>
              <a:rPr lang="ar"/>
            </a:br>
            <a:r>
              <a:rPr lang="ar"/>
              <a:t>of hotel like :</a:t>
            </a:r>
            <a:endParaRPr/>
          </a:p>
        </p:txBody>
      </p:sp>
      <p:sp>
        <p:nvSpPr>
          <p:cNvPr id="87" name="Google Shape;87;p4"/>
          <p:cNvSpPr txBox="1"/>
          <p:nvPr/>
        </p:nvSpPr>
        <p:spPr>
          <a:xfrm>
            <a:off x="890225" y="3011425"/>
            <a:ext cx="63306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dk1"/>
              </a:buClr>
              <a:buSzPts val="1800"/>
              <a:buFont typeface="Roboto"/>
              <a:buChar char="❏"/>
            </a:pPr>
            <a:r>
              <a:rPr b="0" i="0" lang="ar" sz="1800" u="none" cap="none" strike="noStrike">
                <a:solidFill>
                  <a:schemeClr val="dk1"/>
                </a:solidFill>
                <a:latin typeface="Roboto"/>
                <a:ea typeface="Roboto"/>
                <a:cs typeface="Roboto"/>
                <a:sym typeface="Roboto"/>
              </a:rPr>
              <a:t>Assign a room to customer’s checkout on app</a:t>
            </a:r>
            <a:endParaRPr b="0" i="0" sz="1400" u="none" cap="none" strike="noStrike">
              <a:solidFill>
                <a:srgbClr val="000000"/>
              </a:solidFill>
              <a:latin typeface="Roboto"/>
              <a:ea typeface="Roboto"/>
              <a:cs typeface="Roboto"/>
              <a:sym typeface="Roboto"/>
            </a:endParaRPr>
          </a:p>
        </p:txBody>
      </p:sp>
      <p:sp>
        <p:nvSpPr>
          <p:cNvPr id="88" name="Google Shape;88;p4"/>
          <p:cNvSpPr txBox="1"/>
          <p:nvPr/>
        </p:nvSpPr>
        <p:spPr>
          <a:xfrm>
            <a:off x="890225" y="3526500"/>
            <a:ext cx="63306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dk1"/>
              </a:buClr>
              <a:buSzPts val="1800"/>
              <a:buFont typeface="Roboto"/>
              <a:buChar char="❏"/>
            </a:pPr>
            <a:r>
              <a:rPr b="0" i="0" lang="ar" sz="1800" u="none" cap="none" strike="noStrike">
                <a:solidFill>
                  <a:schemeClr val="dk1"/>
                </a:solidFill>
                <a:latin typeface="Roboto"/>
                <a:ea typeface="Roboto"/>
                <a:cs typeface="Roboto"/>
                <a:sym typeface="Roboto"/>
              </a:rPr>
              <a:t>Releasing the bill of room in short time</a:t>
            </a:r>
            <a:endParaRPr b="0" i="0" sz="1400" u="none" cap="none" strike="noStrike">
              <a:solidFill>
                <a:srgbClr val="000000"/>
              </a:solidFill>
              <a:latin typeface="Roboto"/>
              <a:ea typeface="Roboto"/>
              <a:cs typeface="Roboto"/>
              <a:sym typeface="Roboto"/>
            </a:endParaRPr>
          </a:p>
        </p:txBody>
      </p:sp>
      <p:sp>
        <p:nvSpPr>
          <p:cNvPr id="89" name="Google Shape;89;p4"/>
          <p:cNvSpPr txBox="1"/>
          <p:nvPr/>
        </p:nvSpPr>
        <p:spPr>
          <a:xfrm>
            <a:off x="832325" y="3988200"/>
            <a:ext cx="63306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dk1"/>
              </a:buClr>
              <a:buSzPts val="1800"/>
              <a:buFont typeface="Roboto"/>
              <a:buChar char="❏"/>
            </a:pPr>
            <a:r>
              <a:rPr b="0" i="0" lang="ar" sz="1800" u="none" cap="none" strike="noStrike">
                <a:solidFill>
                  <a:schemeClr val="dk1"/>
                </a:solidFill>
                <a:latin typeface="Roboto"/>
                <a:ea typeface="Roboto"/>
                <a:cs typeface="Roboto"/>
                <a:sym typeface="Roboto"/>
              </a:rPr>
              <a:t>room activities very safe</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ar"/>
              <a:t>Existing Features</a:t>
            </a:r>
            <a:endParaRPr/>
          </a:p>
        </p:txBody>
      </p:sp>
      <p:sp>
        <p:nvSpPr>
          <p:cNvPr id="95" name="Google Shape;95;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ar"/>
              <a:t>The “Multiple Hotel System” has been designed to computerized the following functions :-</a:t>
            </a:r>
            <a:endParaRPr/>
          </a:p>
          <a:p>
            <a:pPr indent="-342900" lvl="0" marL="457200" rtl="0" algn="l">
              <a:lnSpc>
                <a:spcPct val="115000"/>
              </a:lnSpc>
              <a:spcBef>
                <a:spcPts val="1200"/>
              </a:spcBef>
              <a:spcAft>
                <a:spcPts val="0"/>
              </a:spcAft>
              <a:buSzPts val="1800"/>
              <a:buChar char="◄"/>
            </a:pPr>
            <a:r>
              <a:rPr lang="ar"/>
              <a:t>manage rooms functions &amp; details.</a:t>
            </a:r>
            <a:endParaRPr/>
          </a:p>
          <a:p>
            <a:pPr indent="-342900" lvl="0" marL="457200" rtl="0" algn="l">
              <a:lnSpc>
                <a:spcPct val="115000"/>
              </a:lnSpc>
              <a:spcBef>
                <a:spcPts val="0"/>
              </a:spcBef>
              <a:spcAft>
                <a:spcPts val="0"/>
              </a:spcAft>
              <a:buSzPts val="1800"/>
              <a:buChar char="◄"/>
            </a:pPr>
            <a:r>
              <a:rPr lang="ar"/>
              <a:t>manage guest profile with sending passcode with e-mail.</a:t>
            </a:r>
            <a:endParaRPr/>
          </a:p>
          <a:p>
            <a:pPr indent="-342900" lvl="0" marL="457200" rtl="0" algn="l">
              <a:lnSpc>
                <a:spcPct val="115000"/>
              </a:lnSpc>
              <a:spcBef>
                <a:spcPts val="0"/>
              </a:spcBef>
              <a:spcAft>
                <a:spcPts val="0"/>
              </a:spcAft>
              <a:buSzPts val="1800"/>
              <a:buChar char="◄"/>
            </a:pPr>
            <a:r>
              <a:rPr lang="ar"/>
              <a:t>manage orders from guests as (new - processing - end).</a:t>
            </a:r>
            <a:endParaRPr/>
          </a:p>
          <a:p>
            <a:pPr indent="-342900" lvl="0" marL="457200" rtl="0" algn="l">
              <a:lnSpc>
                <a:spcPct val="115000"/>
              </a:lnSpc>
              <a:spcBef>
                <a:spcPts val="0"/>
              </a:spcBef>
              <a:spcAft>
                <a:spcPts val="0"/>
              </a:spcAft>
              <a:buSzPts val="1800"/>
              <a:buChar char="◄"/>
            </a:pPr>
            <a:r>
              <a:rPr lang="ar"/>
              <a:t>manage hotel branches from centerized place (master hotel).</a:t>
            </a:r>
            <a:endParaRPr/>
          </a:p>
          <a:p>
            <a:pPr indent="-342900" lvl="0" marL="457200" rtl="0" algn="l">
              <a:lnSpc>
                <a:spcPct val="115000"/>
              </a:lnSpc>
              <a:spcBef>
                <a:spcPts val="0"/>
              </a:spcBef>
              <a:spcAft>
                <a:spcPts val="0"/>
              </a:spcAft>
              <a:buSzPts val="1800"/>
              <a:buChar char="◄"/>
            </a:pPr>
            <a:r>
              <a:rPr lang="ar"/>
              <a:t>Room assigning related to guest’s need.</a:t>
            </a:r>
            <a:endParaRPr/>
          </a:p>
          <a:p>
            <a:pPr indent="-342900" lvl="0" marL="457200" rtl="0" algn="l">
              <a:lnSpc>
                <a:spcPct val="115000"/>
              </a:lnSpc>
              <a:spcBef>
                <a:spcPts val="0"/>
              </a:spcBef>
              <a:spcAft>
                <a:spcPts val="0"/>
              </a:spcAft>
              <a:buSzPts val="1800"/>
              <a:buChar char="◄"/>
            </a:pPr>
            <a:r>
              <a:rPr lang="ar"/>
              <a:t>mange category of services provided by the hotel.</a:t>
            </a:r>
            <a:endParaRPr/>
          </a:p>
          <a:p>
            <a:pPr indent="-342900" lvl="0" marL="457200" rtl="0" algn="l">
              <a:lnSpc>
                <a:spcPct val="115000"/>
              </a:lnSpc>
              <a:spcBef>
                <a:spcPts val="0"/>
              </a:spcBef>
              <a:spcAft>
                <a:spcPts val="0"/>
              </a:spcAft>
              <a:buSzPts val="1800"/>
              <a:buChar char="◄"/>
            </a:pPr>
            <a:r>
              <a:rPr lang="ar"/>
              <a:t>manage the payment gateway provided by guest.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ar"/>
              <a:t>System facilities</a:t>
            </a:r>
            <a:endParaRPr/>
          </a:p>
        </p:txBody>
      </p:sp>
      <p:sp>
        <p:nvSpPr>
          <p:cNvPr id="101" name="Google Shape;101;p6"/>
          <p:cNvSpPr txBox="1"/>
          <p:nvPr>
            <p:ph idx="1" type="body"/>
          </p:nvPr>
        </p:nvSpPr>
        <p:spPr>
          <a:xfrm>
            <a:off x="387900" y="1731600"/>
            <a:ext cx="8368200" cy="1653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ar"/>
              <a:t>guests can order a service with app</a:t>
            </a:r>
            <a:endParaRPr/>
          </a:p>
          <a:p>
            <a:pPr indent="-342900" lvl="0" marL="457200" rtl="0" algn="l">
              <a:lnSpc>
                <a:spcPct val="115000"/>
              </a:lnSpc>
              <a:spcBef>
                <a:spcPts val="0"/>
              </a:spcBef>
              <a:spcAft>
                <a:spcPts val="0"/>
              </a:spcAft>
              <a:buSzPts val="1800"/>
              <a:buChar char="◄"/>
            </a:pPr>
            <a:r>
              <a:rPr lang="ar"/>
              <a:t>guests can review the bill all the time</a:t>
            </a:r>
            <a:endParaRPr/>
          </a:p>
          <a:p>
            <a:pPr indent="-342900" lvl="0" marL="457200" rtl="0" algn="l">
              <a:lnSpc>
                <a:spcPct val="115000"/>
              </a:lnSpc>
              <a:spcBef>
                <a:spcPts val="0"/>
              </a:spcBef>
              <a:spcAft>
                <a:spcPts val="0"/>
              </a:spcAft>
              <a:buSzPts val="1800"/>
              <a:buChar char="◄"/>
            </a:pPr>
            <a:r>
              <a:rPr lang="ar"/>
              <a:t>admin can manage rooms services with computerized way without manually which is exhausting way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ar"/>
              <a:t>Software Requirements </a:t>
            </a:r>
            <a:endParaRPr/>
          </a:p>
        </p:txBody>
      </p:sp>
      <p:sp>
        <p:nvSpPr>
          <p:cNvPr id="107" name="Google Shape;107;p7"/>
          <p:cNvSpPr txBox="1"/>
          <p:nvPr>
            <p:ph idx="1" type="body"/>
          </p:nvPr>
        </p:nvSpPr>
        <p:spPr>
          <a:xfrm>
            <a:off x="387900" y="1335950"/>
            <a:ext cx="8368200" cy="1906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ar" u="sng"/>
              <a:t>System Development Software</a:t>
            </a:r>
            <a:endParaRPr u="sng"/>
          </a:p>
          <a:p>
            <a:pPr indent="-342900" lvl="0" marL="457200" rtl="0" algn="l">
              <a:lnSpc>
                <a:spcPct val="115000"/>
              </a:lnSpc>
              <a:spcBef>
                <a:spcPts val="1200"/>
              </a:spcBef>
              <a:spcAft>
                <a:spcPts val="0"/>
              </a:spcAft>
              <a:buSzPts val="1800"/>
              <a:buChar char="❖"/>
            </a:pPr>
            <a:r>
              <a:rPr lang="ar"/>
              <a:t>Operating System : Windows</a:t>
            </a:r>
            <a:endParaRPr/>
          </a:p>
          <a:p>
            <a:pPr indent="-342900" lvl="0" marL="457200" rtl="0" algn="l">
              <a:lnSpc>
                <a:spcPct val="115000"/>
              </a:lnSpc>
              <a:spcBef>
                <a:spcPts val="0"/>
              </a:spcBef>
              <a:spcAft>
                <a:spcPts val="0"/>
              </a:spcAft>
              <a:buSzPts val="1800"/>
              <a:buChar char="❖"/>
            </a:pPr>
            <a:r>
              <a:rPr lang="ar"/>
              <a:t>Language and Frameworks : PHP ,Laravel , Bootstrap ,Mysql</a:t>
            </a:r>
            <a:endParaRPr/>
          </a:p>
          <a:p>
            <a:pPr indent="-342900" lvl="0" marL="457200" rtl="0" algn="l">
              <a:lnSpc>
                <a:spcPct val="115000"/>
              </a:lnSpc>
              <a:spcBef>
                <a:spcPts val="0"/>
              </a:spcBef>
              <a:spcAft>
                <a:spcPts val="0"/>
              </a:spcAft>
              <a:buSzPts val="1800"/>
              <a:buChar char="❖"/>
            </a:pPr>
            <a:r>
              <a:rPr lang="ar"/>
              <a:t>Server : Apache Xampp</a:t>
            </a:r>
            <a:endParaRPr/>
          </a:p>
          <a:p>
            <a:pPr indent="-342900" lvl="0" marL="457200" rtl="0" algn="l">
              <a:lnSpc>
                <a:spcPct val="115000"/>
              </a:lnSpc>
              <a:spcBef>
                <a:spcPts val="0"/>
              </a:spcBef>
              <a:spcAft>
                <a:spcPts val="0"/>
              </a:spcAft>
              <a:buSzPts val="1800"/>
              <a:buChar char="❖"/>
            </a:pPr>
            <a:r>
              <a:rPr lang="ar"/>
              <a:t>Browser : Mozilla Firefox</a:t>
            </a:r>
            <a:endParaRPr/>
          </a:p>
          <a:p>
            <a:pPr indent="-342900" lvl="0" marL="457200" rtl="0" algn="l">
              <a:lnSpc>
                <a:spcPct val="115000"/>
              </a:lnSpc>
              <a:spcBef>
                <a:spcPts val="0"/>
              </a:spcBef>
              <a:spcAft>
                <a:spcPts val="0"/>
              </a:spcAft>
              <a:buSzPts val="1800"/>
              <a:buChar char="❖"/>
            </a:pPr>
            <a:r>
              <a:rPr lang="ar"/>
              <a:t>Platform : VScode,PHPStorem and Android studio (flutter)</a:t>
            </a:r>
            <a:endParaRPr/>
          </a:p>
        </p:txBody>
      </p:sp>
      <p:sp>
        <p:nvSpPr>
          <p:cNvPr id="108" name="Google Shape;108;p7"/>
          <p:cNvSpPr txBox="1"/>
          <p:nvPr>
            <p:ph idx="1" type="body"/>
          </p:nvPr>
        </p:nvSpPr>
        <p:spPr>
          <a:xfrm>
            <a:off x="331500" y="3505925"/>
            <a:ext cx="8368200" cy="1219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ar" u="sng"/>
              <a:t>User Required Software</a:t>
            </a:r>
            <a:endParaRPr u="sng"/>
          </a:p>
          <a:p>
            <a:pPr indent="-342900" lvl="0" marL="457200" rtl="0" algn="l">
              <a:lnSpc>
                <a:spcPct val="115000"/>
              </a:lnSpc>
              <a:spcBef>
                <a:spcPts val="1200"/>
              </a:spcBef>
              <a:spcAft>
                <a:spcPts val="0"/>
              </a:spcAft>
              <a:buSzPts val="1800"/>
              <a:buChar char="❖"/>
            </a:pPr>
            <a:r>
              <a:rPr lang="ar"/>
              <a:t>Browser for admin</a:t>
            </a:r>
            <a:endParaRPr/>
          </a:p>
          <a:p>
            <a:pPr indent="-342900" lvl="0" marL="457200" rtl="0" algn="l">
              <a:lnSpc>
                <a:spcPct val="115000"/>
              </a:lnSpc>
              <a:spcBef>
                <a:spcPts val="0"/>
              </a:spcBef>
              <a:spcAft>
                <a:spcPts val="0"/>
              </a:spcAft>
              <a:buSzPts val="1800"/>
              <a:buChar char="❖"/>
            </a:pPr>
            <a:r>
              <a:rPr lang="ar"/>
              <a:t>Android or ios phone for guest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ar"/>
              <a:t>Hardware Requirements</a:t>
            </a:r>
            <a:endParaRPr/>
          </a:p>
        </p:txBody>
      </p:sp>
      <p:sp>
        <p:nvSpPr>
          <p:cNvPr id="114" name="Google Shape;114;p8"/>
          <p:cNvSpPr txBox="1"/>
          <p:nvPr>
            <p:ph idx="1" type="body"/>
          </p:nvPr>
        </p:nvSpPr>
        <p:spPr>
          <a:xfrm>
            <a:off x="387900" y="1335950"/>
            <a:ext cx="8368200" cy="1840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ar" u="sng"/>
              <a:t>System Development Software</a:t>
            </a:r>
            <a:endParaRPr u="sng"/>
          </a:p>
          <a:p>
            <a:pPr indent="-342900" lvl="0" marL="457200" rtl="0" algn="l">
              <a:lnSpc>
                <a:spcPct val="115000"/>
              </a:lnSpc>
              <a:spcBef>
                <a:spcPts val="1200"/>
              </a:spcBef>
              <a:spcAft>
                <a:spcPts val="0"/>
              </a:spcAft>
              <a:buSzPts val="1800"/>
              <a:buChar char="❖"/>
            </a:pPr>
            <a:r>
              <a:rPr lang="ar"/>
              <a:t>CPU : Intel core i5 g5, 2,67 GHz</a:t>
            </a:r>
            <a:endParaRPr/>
          </a:p>
          <a:p>
            <a:pPr indent="-342900" lvl="0" marL="457200" rtl="0" algn="l">
              <a:lnSpc>
                <a:spcPct val="115000"/>
              </a:lnSpc>
              <a:spcBef>
                <a:spcPts val="0"/>
              </a:spcBef>
              <a:spcAft>
                <a:spcPts val="0"/>
              </a:spcAft>
              <a:buSzPts val="1800"/>
              <a:buChar char="❖"/>
            </a:pPr>
            <a:r>
              <a:rPr lang="ar"/>
              <a:t>RAM : DDR4 8GB</a:t>
            </a:r>
            <a:endParaRPr/>
          </a:p>
          <a:p>
            <a:pPr indent="-342900" lvl="0" marL="457200" rtl="0" algn="l">
              <a:lnSpc>
                <a:spcPct val="115000"/>
              </a:lnSpc>
              <a:spcBef>
                <a:spcPts val="0"/>
              </a:spcBef>
              <a:spcAft>
                <a:spcPts val="0"/>
              </a:spcAft>
              <a:buSzPts val="1800"/>
              <a:buChar char="❖"/>
            </a:pPr>
            <a:r>
              <a:rPr lang="ar"/>
              <a:t>HDD : 1TB</a:t>
            </a:r>
            <a:endParaRPr/>
          </a:p>
          <a:p>
            <a:pPr indent="-342900" lvl="0" marL="457200" rtl="0" algn="l">
              <a:lnSpc>
                <a:spcPct val="115000"/>
              </a:lnSpc>
              <a:spcBef>
                <a:spcPts val="0"/>
              </a:spcBef>
              <a:spcAft>
                <a:spcPts val="0"/>
              </a:spcAft>
              <a:buSzPts val="1800"/>
              <a:buChar char="❖"/>
            </a:pPr>
            <a:r>
              <a:rPr lang="ar"/>
              <a:t>Monitor : Color Monitor</a:t>
            </a:r>
            <a:endParaRPr/>
          </a:p>
        </p:txBody>
      </p:sp>
      <p:sp>
        <p:nvSpPr>
          <p:cNvPr id="115" name="Google Shape;115;p8"/>
          <p:cNvSpPr txBox="1"/>
          <p:nvPr>
            <p:ph idx="1" type="body"/>
          </p:nvPr>
        </p:nvSpPr>
        <p:spPr>
          <a:xfrm>
            <a:off x="387900" y="3253075"/>
            <a:ext cx="8368200" cy="1593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ar" u="sng"/>
              <a:t>User Required Hardware</a:t>
            </a:r>
            <a:endParaRPr/>
          </a:p>
          <a:p>
            <a:pPr indent="-342900" lvl="0" marL="457200" rtl="0" algn="l">
              <a:lnSpc>
                <a:spcPct val="115000"/>
              </a:lnSpc>
              <a:spcBef>
                <a:spcPts val="1200"/>
              </a:spcBef>
              <a:spcAft>
                <a:spcPts val="0"/>
              </a:spcAft>
              <a:buSzPts val="1800"/>
              <a:buChar char="❖"/>
            </a:pPr>
            <a:r>
              <a:rPr lang="ar"/>
              <a:t>RAM : 1GB</a:t>
            </a:r>
            <a:endParaRPr/>
          </a:p>
          <a:p>
            <a:pPr indent="-342900" lvl="0" marL="457200" rtl="0" algn="l">
              <a:lnSpc>
                <a:spcPct val="115000"/>
              </a:lnSpc>
              <a:spcBef>
                <a:spcPts val="0"/>
              </a:spcBef>
              <a:spcAft>
                <a:spcPts val="0"/>
              </a:spcAft>
              <a:buSzPts val="1800"/>
              <a:buChar char="❖"/>
            </a:pPr>
            <a:r>
              <a:rPr lang="ar"/>
              <a:t>HDD : 16 GB</a:t>
            </a:r>
            <a:endParaRPr/>
          </a:p>
          <a:p>
            <a:pPr indent="-342900" lvl="0" marL="457200" rtl="0" algn="l">
              <a:lnSpc>
                <a:spcPct val="115000"/>
              </a:lnSpc>
              <a:spcBef>
                <a:spcPts val="0"/>
              </a:spcBef>
              <a:spcAft>
                <a:spcPts val="0"/>
              </a:spcAft>
              <a:buSzPts val="1800"/>
              <a:buChar char="❖"/>
            </a:pPr>
            <a:r>
              <a:rPr lang="ar"/>
              <a:t>Monitor : Color Monitor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ar"/>
              <a:t>Software Development Process(waterfall model)</a:t>
            </a:r>
            <a:endParaRPr/>
          </a:p>
        </p:txBody>
      </p:sp>
      <p:sp>
        <p:nvSpPr>
          <p:cNvPr id="121" name="Google Shape;121;p9"/>
          <p:cNvSpPr/>
          <p:nvPr/>
        </p:nvSpPr>
        <p:spPr>
          <a:xfrm>
            <a:off x="1011125" y="1450725"/>
            <a:ext cx="1857384" cy="43961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ar" sz="1400" u="none" cap="none" strike="noStrike">
                <a:solidFill>
                  <a:srgbClr val="000000"/>
                </a:solidFill>
                <a:latin typeface="Arial"/>
                <a:ea typeface="Arial"/>
                <a:cs typeface="Arial"/>
                <a:sym typeface="Arial"/>
              </a:rPr>
              <a:t>Analysis</a:t>
            </a:r>
            <a:endParaRPr b="0" i="0" sz="1400" u="none" cap="none" strike="noStrike">
              <a:solidFill>
                <a:srgbClr val="000000"/>
              </a:solidFill>
              <a:latin typeface="Arial"/>
              <a:ea typeface="Arial"/>
              <a:cs typeface="Arial"/>
              <a:sym typeface="Arial"/>
            </a:endParaRPr>
          </a:p>
        </p:txBody>
      </p:sp>
      <p:sp>
        <p:nvSpPr>
          <p:cNvPr id="122" name="Google Shape;122;p9"/>
          <p:cNvSpPr/>
          <p:nvPr/>
        </p:nvSpPr>
        <p:spPr>
          <a:xfrm>
            <a:off x="2308000" y="4301250"/>
            <a:ext cx="1857384" cy="43961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ar" sz="1400" u="none" cap="none" strike="noStrike">
                <a:solidFill>
                  <a:srgbClr val="000000"/>
                </a:solidFill>
                <a:latin typeface="Arial"/>
                <a:ea typeface="Arial"/>
                <a:cs typeface="Arial"/>
                <a:sym typeface="Arial"/>
              </a:rPr>
              <a:t>Maintenance</a:t>
            </a:r>
            <a:endParaRPr b="0" i="0" sz="1400" u="none" cap="none" strike="noStrike">
              <a:solidFill>
                <a:srgbClr val="000000"/>
              </a:solidFill>
              <a:latin typeface="Arial"/>
              <a:ea typeface="Arial"/>
              <a:cs typeface="Arial"/>
              <a:sym typeface="Arial"/>
            </a:endParaRPr>
          </a:p>
        </p:txBody>
      </p:sp>
      <p:sp>
        <p:nvSpPr>
          <p:cNvPr id="123" name="Google Shape;123;p9"/>
          <p:cNvSpPr/>
          <p:nvPr/>
        </p:nvSpPr>
        <p:spPr>
          <a:xfrm>
            <a:off x="1736488" y="2903863"/>
            <a:ext cx="1857384" cy="43961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ar" sz="1400" u="none" cap="none" strike="noStrike">
                <a:solidFill>
                  <a:srgbClr val="000000"/>
                </a:solidFill>
                <a:latin typeface="Arial"/>
                <a:ea typeface="Arial"/>
                <a:cs typeface="Arial"/>
                <a:sym typeface="Arial"/>
              </a:rPr>
              <a:t>Implementation</a:t>
            </a:r>
            <a:endParaRPr b="0" i="0" sz="1400" u="none" cap="none" strike="noStrike">
              <a:solidFill>
                <a:srgbClr val="000000"/>
              </a:solidFill>
              <a:latin typeface="Arial"/>
              <a:ea typeface="Arial"/>
              <a:cs typeface="Arial"/>
              <a:sym typeface="Arial"/>
            </a:endParaRPr>
          </a:p>
        </p:txBody>
      </p:sp>
      <p:sp>
        <p:nvSpPr>
          <p:cNvPr id="124" name="Google Shape;124;p9"/>
          <p:cNvSpPr/>
          <p:nvPr/>
        </p:nvSpPr>
        <p:spPr>
          <a:xfrm>
            <a:off x="2027713" y="3632550"/>
            <a:ext cx="1857384" cy="43961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ar" sz="1400" u="none" cap="none" strike="noStrike">
                <a:solidFill>
                  <a:srgbClr val="000000"/>
                </a:solidFill>
                <a:latin typeface="Arial"/>
                <a:ea typeface="Arial"/>
                <a:cs typeface="Arial"/>
                <a:sym typeface="Arial"/>
              </a:rPr>
              <a:t>Verification</a:t>
            </a:r>
            <a:endParaRPr b="0" i="0" sz="1400" u="none" cap="none" strike="noStrike">
              <a:solidFill>
                <a:srgbClr val="000000"/>
              </a:solidFill>
              <a:latin typeface="Arial"/>
              <a:ea typeface="Arial"/>
              <a:cs typeface="Arial"/>
              <a:sym typeface="Arial"/>
            </a:endParaRPr>
          </a:p>
        </p:txBody>
      </p:sp>
      <p:sp>
        <p:nvSpPr>
          <p:cNvPr id="125" name="Google Shape;125;p9"/>
          <p:cNvSpPr/>
          <p:nvPr/>
        </p:nvSpPr>
        <p:spPr>
          <a:xfrm>
            <a:off x="1324025" y="2175188"/>
            <a:ext cx="1857384" cy="43961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ar" sz="1400" u="none" cap="none" strike="noStrike">
                <a:solidFill>
                  <a:srgbClr val="000000"/>
                </a:solidFill>
                <a:latin typeface="Arial"/>
                <a:ea typeface="Arial"/>
                <a:cs typeface="Arial"/>
                <a:sym typeface="Arial"/>
              </a:rPr>
              <a:t>Design</a:t>
            </a:r>
            <a:endParaRPr b="0" i="0" sz="1400" u="none" cap="none" strike="noStrike">
              <a:solidFill>
                <a:srgbClr val="000000"/>
              </a:solidFill>
              <a:latin typeface="Arial"/>
              <a:ea typeface="Arial"/>
              <a:cs typeface="Arial"/>
              <a:sym typeface="Arial"/>
            </a:endParaRPr>
          </a:p>
        </p:txBody>
      </p:sp>
      <p:sp>
        <p:nvSpPr>
          <p:cNvPr id="126" name="Google Shape;126;p9"/>
          <p:cNvSpPr/>
          <p:nvPr/>
        </p:nvSpPr>
        <p:spPr>
          <a:xfrm>
            <a:off x="3401225" y="1640900"/>
            <a:ext cx="1692600" cy="7662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9"/>
          <p:cNvSpPr/>
          <p:nvPr/>
        </p:nvSpPr>
        <p:spPr>
          <a:xfrm>
            <a:off x="3885100" y="2339588"/>
            <a:ext cx="1692600" cy="7662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9"/>
          <p:cNvSpPr/>
          <p:nvPr/>
        </p:nvSpPr>
        <p:spPr>
          <a:xfrm>
            <a:off x="4266525" y="3105800"/>
            <a:ext cx="1692600" cy="7662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9"/>
          <p:cNvSpPr/>
          <p:nvPr/>
        </p:nvSpPr>
        <p:spPr>
          <a:xfrm>
            <a:off x="4396950" y="3872000"/>
            <a:ext cx="1692600" cy="7662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a:off x="725350" y="2239538"/>
            <a:ext cx="494700" cy="373800"/>
          </a:xfrm>
          <a:prstGeom prst="chevron">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chemeClr val="lt1"/>
              </a:highlight>
              <a:latin typeface="Arial"/>
              <a:ea typeface="Arial"/>
              <a:cs typeface="Arial"/>
              <a:sym typeface="Arial"/>
            </a:endParaRPr>
          </a:p>
        </p:txBody>
      </p:sp>
      <p:sp>
        <p:nvSpPr>
          <p:cNvPr id="131" name="Google Shape;131;p9"/>
          <p:cNvSpPr/>
          <p:nvPr/>
        </p:nvSpPr>
        <p:spPr>
          <a:xfrm>
            <a:off x="1416300" y="3698363"/>
            <a:ext cx="494700" cy="373800"/>
          </a:xfrm>
          <a:prstGeom prst="chevron">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chemeClr val="lt1"/>
              </a:highlight>
              <a:latin typeface="Arial"/>
              <a:ea typeface="Arial"/>
              <a:cs typeface="Arial"/>
              <a:sym typeface="Arial"/>
            </a:endParaRPr>
          </a:p>
        </p:txBody>
      </p:sp>
      <p:sp>
        <p:nvSpPr>
          <p:cNvPr id="132" name="Google Shape;132;p9"/>
          <p:cNvSpPr/>
          <p:nvPr/>
        </p:nvSpPr>
        <p:spPr>
          <a:xfrm>
            <a:off x="1165100" y="2962513"/>
            <a:ext cx="494700" cy="373800"/>
          </a:xfrm>
          <a:prstGeom prst="chevron">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chemeClr val="lt1"/>
              </a:highlight>
              <a:latin typeface="Arial"/>
              <a:ea typeface="Arial"/>
              <a:cs typeface="Arial"/>
              <a:sym typeface="Arial"/>
            </a:endParaRPr>
          </a:p>
        </p:txBody>
      </p:sp>
      <p:sp>
        <p:nvSpPr>
          <p:cNvPr id="133" name="Google Shape;133;p9"/>
          <p:cNvSpPr/>
          <p:nvPr/>
        </p:nvSpPr>
        <p:spPr>
          <a:xfrm>
            <a:off x="1692463" y="4361238"/>
            <a:ext cx="494700" cy="373800"/>
          </a:xfrm>
          <a:prstGeom prst="chevron">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chemeClr val="lt1"/>
              </a:highlight>
              <a:latin typeface="Arial"/>
              <a:ea typeface="Arial"/>
              <a:cs typeface="Arial"/>
              <a:sym typeface="Arial"/>
            </a:endParaRPr>
          </a:p>
        </p:txBody>
      </p:sp>
      <p:sp>
        <p:nvSpPr>
          <p:cNvPr id="134" name="Google Shape;134;p9"/>
          <p:cNvSpPr/>
          <p:nvPr/>
        </p:nvSpPr>
        <p:spPr>
          <a:xfrm>
            <a:off x="387900" y="1504925"/>
            <a:ext cx="494700" cy="373800"/>
          </a:xfrm>
          <a:prstGeom prst="chevron">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chemeClr val="lt1"/>
              </a:highlight>
              <a:latin typeface="Arial"/>
              <a:ea typeface="Arial"/>
              <a:cs typeface="Arial"/>
              <a:sym typeface="Arial"/>
            </a:endParaRPr>
          </a:p>
        </p:txBody>
      </p:sp>
      <p:sp>
        <p:nvSpPr>
          <p:cNvPr id="135" name="Google Shape;135;p9"/>
          <p:cNvSpPr/>
          <p:nvPr/>
        </p:nvSpPr>
        <p:spPr>
          <a:xfrm>
            <a:off x="7704275" y="1321400"/>
            <a:ext cx="527400" cy="3514500"/>
          </a:xfrm>
          <a:prstGeom prst="down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