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Slab" panose="020B0604020202020204" charset="0"/>
      <p:regular r:id="rId28"/>
      <p:bold r:id="rId29"/>
    </p:embeddedFont>
    <p:embeddedFont>
      <p:font typeface="Comic Sans MS" panose="030F0702030302020204" pitchFamily="66" charset="0"/>
      <p:regular r:id="rId30"/>
      <p:bold r:id="rId31"/>
      <p:italic r:id="rId32"/>
      <p:boldItalic r:id="rId33"/>
    </p:embeddedFont>
    <p:embeddedFont>
      <p:font typeface="Roboto"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g5Or5IjK7GQ9gbrV8V3GcJWD/S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4" y="5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7890273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40241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43266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0414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5955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9229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2776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6098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6411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8822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e3d5cb77e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1e3d5cb77e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420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3d5cb77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3d5cb77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368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34618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51273538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51273538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85139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12735382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12735382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738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512735382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512735382c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20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4733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47422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16900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2880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71590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4465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19645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728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07693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1521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2"/>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14" name="Google Shape;14;p22"/>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31"/>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3" name="Google Shape;53;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32"/>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2"/>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7" name="Google Shape;57;p32"/>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8" name="Google Shape;58;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cxnSp>
        <p:nvCxnSpPr>
          <p:cNvPr id="17" name="Google Shape;17;p23"/>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2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9" name="Google Shape;19;p2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cxnSp>
        <p:nvCxnSpPr>
          <p:cNvPr id="24" name="Google Shape;24;p25"/>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5" name="Google Shape;25;p25"/>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6" name="Google Shape;26;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2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p2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p26"/>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6"/>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28"/>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8" name="Google Shape;38;p28"/>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9" name="Google Shape;39;p28"/>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0" name="Google Shape;40;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29"/>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3" name="Google Shape;43;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30"/>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6" name="Google Shape;46;p30"/>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7" name="Google Shape;47;p30"/>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48" name="Google Shape;48;p30"/>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9" name="Google Shape;49;p3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0" name="Google Shape;50;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p2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a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4000"/>
              <a:buNone/>
            </a:pPr>
            <a:r>
              <a:rPr lang="ar" sz="3000"/>
              <a:t>Multiple Hotel System</a:t>
            </a:r>
            <a:endParaRPr/>
          </a:p>
        </p:txBody>
      </p:sp>
      <p:sp>
        <p:nvSpPr>
          <p:cNvPr id="64" name="Google Shape;64;p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rmAutofit lnSpcReduction="10000"/>
          </a:bodyPr>
          <a:lstStyle/>
          <a:p>
            <a:pPr marL="0" lvl="0" indent="0" algn="ctr" rtl="0">
              <a:lnSpc>
                <a:spcPct val="100000"/>
              </a:lnSpc>
              <a:spcBef>
                <a:spcPts val="0"/>
              </a:spcBef>
              <a:spcAft>
                <a:spcPts val="0"/>
              </a:spcAft>
              <a:buSzPts val="2400"/>
              <a:buNone/>
            </a:pPr>
            <a:r>
              <a:rPr lang="ar"/>
              <a:t>Graduation Project For Bachelor's Degree </a:t>
            </a:r>
            <a:r>
              <a:rPr lang="ar" sz="1600">
                <a:solidFill>
                  <a:srgbClr val="FF0000"/>
                </a:solidFill>
              </a:rPr>
              <a:t>June 2023</a:t>
            </a:r>
            <a:endParaRPr sz="16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ar"/>
              <a:t>Workflow of system</a:t>
            </a:r>
            <a:endParaRPr/>
          </a:p>
        </p:txBody>
      </p:sp>
      <p:pic>
        <p:nvPicPr>
          <p:cNvPr id="141" name="Google Shape;141;p10"/>
          <p:cNvPicPr preferRelativeResize="0"/>
          <p:nvPr/>
        </p:nvPicPr>
        <p:blipFill rotWithShape="1">
          <a:blip r:embed="rId3">
            <a:alphaModFix/>
          </a:blip>
          <a:srcRect/>
          <a:stretch/>
        </p:blipFill>
        <p:spPr>
          <a:xfrm>
            <a:off x="7338025" y="3142925"/>
            <a:ext cx="1418075" cy="1418075"/>
          </a:xfrm>
          <a:prstGeom prst="rect">
            <a:avLst/>
          </a:prstGeom>
          <a:noFill/>
          <a:ln>
            <a:noFill/>
          </a:ln>
        </p:spPr>
      </p:pic>
      <p:pic>
        <p:nvPicPr>
          <p:cNvPr id="142" name="Google Shape;142;p10"/>
          <p:cNvPicPr preferRelativeResize="0"/>
          <p:nvPr/>
        </p:nvPicPr>
        <p:blipFill rotWithShape="1">
          <a:blip r:embed="rId4">
            <a:alphaModFix/>
          </a:blip>
          <a:srcRect/>
          <a:stretch/>
        </p:blipFill>
        <p:spPr>
          <a:xfrm>
            <a:off x="515075" y="1648550"/>
            <a:ext cx="1846400" cy="1846400"/>
          </a:xfrm>
          <a:prstGeom prst="rect">
            <a:avLst/>
          </a:prstGeom>
          <a:noFill/>
          <a:ln>
            <a:noFill/>
          </a:ln>
        </p:spPr>
      </p:pic>
      <p:pic>
        <p:nvPicPr>
          <p:cNvPr id="143" name="Google Shape;143;p10"/>
          <p:cNvPicPr preferRelativeResize="0"/>
          <p:nvPr/>
        </p:nvPicPr>
        <p:blipFill rotWithShape="1">
          <a:blip r:embed="rId5">
            <a:alphaModFix/>
          </a:blip>
          <a:srcRect/>
          <a:stretch/>
        </p:blipFill>
        <p:spPr>
          <a:xfrm>
            <a:off x="4345600" y="2503850"/>
            <a:ext cx="918800" cy="991100"/>
          </a:xfrm>
          <a:prstGeom prst="rect">
            <a:avLst/>
          </a:prstGeom>
          <a:noFill/>
          <a:ln>
            <a:noFill/>
          </a:ln>
        </p:spPr>
      </p:pic>
      <p:sp>
        <p:nvSpPr>
          <p:cNvPr id="144" name="Google Shape;144;p10"/>
          <p:cNvSpPr/>
          <p:nvPr/>
        </p:nvSpPr>
        <p:spPr>
          <a:xfrm>
            <a:off x="5011625" y="1698825"/>
            <a:ext cx="1681500" cy="6861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0"/>
          <p:cNvSpPr/>
          <p:nvPr/>
        </p:nvSpPr>
        <p:spPr>
          <a:xfrm rot="5400000">
            <a:off x="7385525" y="2170650"/>
            <a:ext cx="802200" cy="802200"/>
          </a:xfrm>
          <a:prstGeom prst="striped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0"/>
          <p:cNvSpPr txBox="1"/>
          <p:nvPr/>
        </p:nvSpPr>
        <p:spPr>
          <a:xfrm>
            <a:off x="6934950" y="1395800"/>
            <a:ext cx="14397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 sz="1400" b="0" i="0" u="none" strike="noStrike" cap="none">
                <a:solidFill>
                  <a:schemeClr val="dk1"/>
                </a:solidFill>
                <a:latin typeface="Roboto"/>
                <a:ea typeface="Roboto"/>
                <a:cs typeface="Roboto"/>
                <a:sym typeface="Roboto"/>
              </a:rPr>
              <a:t>System send information for user</a:t>
            </a:r>
            <a:endParaRPr sz="1400" b="0" i="0" u="none" strike="noStrike" cap="none">
              <a:solidFill>
                <a:schemeClr val="dk1"/>
              </a:solidFill>
              <a:latin typeface="Roboto"/>
              <a:ea typeface="Roboto"/>
              <a:cs typeface="Roboto"/>
              <a:sym typeface="Roboto"/>
            </a:endParaRPr>
          </a:p>
        </p:txBody>
      </p:sp>
      <p:sp>
        <p:nvSpPr>
          <p:cNvPr id="147" name="Google Shape;147;p10"/>
          <p:cNvSpPr txBox="1"/>
          <p:nvPr/>
        </p:nvSpPr>
        <p:spPr>
          <a:xfrm rot="1371455">
            <a:off x="2846385" y="1503676"/>
            <a:ext cx="1846608" cy="615628"/>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 sz="1400" b="0" i="0" u="none" strike="noStrike" cap="none">
                <a:solidFill>
                  <a:schemeClr val="dk1"/>
                </a:solidFill>
                <a:latin typeface="Roboto"/>
                <a:ea typeface="Roboto"/>
                <a:cs typeface="Roboto"/>
                <a:sym typeface="Roboto"/>
              </a:rPr>
              <a:t>admin manage guest information</a:t>
            </a:r>
            <a:endParaRPr sz="1400" b="0" i="0" u="none" strike="noStrike" cap="none">
              <a:solidFill>
                <a:schemeClr val="dk1"/>
              </a:solidFill>
              <a:latin typeface="Roboto"/>
              <a:ea typeface="Roboto"/>
              <a:cs typeface="Roboto"/>
              <a:sym typeface="Roboto"/>
            </a:endParaRPr>
          </a:p>
        </p:txBody>
      </p:sp>
      <p:sp>
        <p:nvSpPr>
          <p:cNvPr id="148" name="Google Shape;148;p10"/>
          <p:cNvSpPr/>
          <p:nvPr/>
        </p:nvSpPr>
        <p:spPr>
          <a:xfrm rot="1449785">
            <a:off x="2644459" y="2122342"/>
            <a:ext cx="1418153" cy="34067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0"/>
          <p:cNvSpPr/>
          <p:nvPr/>
        </p:nvSpPr>
        <p:spPr>
          <a:xfrm rot="-5400000">
            <a:off x="5900104" y="3484110"/>
            <a:ext cx="802200" cy="582600"/>
          </a:xfrm>
          <a:prstGeom prst="bentUpArrow">
            <a:avLst>
              <a:gd name="adj1" fmla="val 25000"/>
              <a:gd name="adj2" fmla="val 25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0"/>
          <p:cNvSpPr/>
          <p:nvPr/>
        </p:nvSpPr>
        <p:spPr>
          <a:xfrm>
            <a:off x="2894875" y="2972850"/>
            <a:ext cx="918900" cy="3243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0"/>
          <p:cNvSpPr txBox="1"/>
          <p:nvPr/>
        </p:nvSpPr>
        <p:spPr>
          <a:xfrm>
            <a:off x="5658600" y="4229850"/>
            <a:ext cx="14397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 sz="1400" b="0" i="0" u="none" strike="noStrike" cap="none">
                <a:solidFill>
                  <a:schemeClr val="dk1"/>
                </a:solidFill>
                <a:latin typeface="Roboto"/>
                <a:ea typeface="Roboto"/>
                <a:cs typeface="Roboto"/>
                <a:sym typeface="Roboto"/>
              </a:rPr>
              <a:t>user send request as api</a:t>
            </a:r>
            <a:endParaRPr sz="1400" b="0" i="0" u="none" strike="noStrike" cap="none">
              <a:solidFill>
                <a:schemeClr val="dk1"/>
              </a:solidFill>
              <a:latin typeface="Roboto"/>
              <a:ea typeface="Roboto"/>
              <a:cs typeface="Roboto"/>
              <a:sym typeface="Roboto"/>
            </a:endParaRPr>
          </a:p>
        </p:txBody>
      </p:sp>
      <p:sp>
        <p:nvSpPr>
          <p:cNvPr id="152" name="Google Shape;152;p10"/>
          <p:cNvSpPr txBox="1"/>
          <p:nvPr/>
        </p:nvSpPr>
        <p:spPr>
          <a:xfrm>
            <a:off x="2568875" y="3441225"/>
            <a:ext cx="14397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ar" sz="1400" b="0" i="0" u="none" strike="noStrike" cap="none">
                <a:solidFill>
                  <a:schemeClr val="dk1"/>
                </a:solidFill>
                <a:latin typeface="Roboto"/>
                <a:ea typeface="Roboto"/>
                <a:cs typeface="Roboto"/>
                <a:sym typeface="Roboto"/>
              </a:rPr>
              <a:t>System handle api from user to admin and vice versa</a:t>
            </a:r>
            <a:endParaRPr sz="1400" b="0" i="0" u="none" strike="noStrike" cap="none">
              <a:solidFill>
                <a:schemeClr val="dk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11"/>
          <p:cNvPicPr preferRelativeResize="0"/>
          <p:nvPr/>
        </p:nvPicPr>
        <p:blipFill rotWithShape="1">
          <a:blip r:embed="rId3">
            <a:alphaModFix/>
          </a:blip>
          <a:srcRect/>
          <a:stretch/>
        </p:blipFill>
        <p:spPr>
          <a:xfrm>
            <a:off x="198763" y="312487"/>
            <a:ext cx="8746475" cy="4518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12"/>
          <p:cNvPicPr preferRelativeResize="0"/>
          <p:nvPr/>
        </p:nvPicPr>
        <p:blipFill rotWithShape="1">
          <a:blip r:embed="rId3">
            <a:alphaModFix/>
          </a:blip>
          <a:srcRect/>
          <a:stretch/>
        </p:blipFill>
        <p:spPr>
          <a:xfrm>
            <a:off x="201075" y="444375"/>
            <a:ext cx="8741850" cy="4254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13"/>
          <p:cNvPicPr preferRelativeResize="0"/>
          <p:nvPr/>
        </p:nvPicPr>
        <p:blipFill rotWithShape="1">
          <a:blip r:embed="rId3">
            <a:alphaModFix/>
          </a:blip>
          <a:srcRect/>
          <a:stretch/>
        </p:blipFill>
        <p:spPr>
          <a:xfrm>
            <a:off x="145875" y="241050"/>
            <a:ext cx="8852250" cy="4661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14"/>
          <p:cNvPicPr preferRelativeResize="0"/>
          <p:nvPr/>
        </p:nvPicPr>
        <p:blipFill rotWithShape="1">
          <a:blip r:embed="rId3">
            <a:alphaModFix/>
          </a:blip>
          <a:srcRect/>
          <a:stretch/>
        </p:blipFill>
        <p:spPr>
          <a:xfrm>
            <a:off x="131600" y="263037"/>
            <a:ext cx="8880800" cy="4617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15"/>
          <p:cNvPicPr preferRelativeResize="0"/>
          <p:nvPr/>
        </p:nvPicPr>
        <p:blipFill rotWithShape="1">
          <a:blip r:embed="rId3">
            <a:alphaModFix/>
          </a:blip>
          <a:srcRect/>
          <a:stretch/>
        </p:blipFill>
        <p:spPr>
          <a:xfrm>
            <a:off x="163575" y="317988"/>
            <a:ext cx="8816850" cy="450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16"/>
          <p:cNvPicPr preferRelativeResize="0"/>
          <p:nvPr/>
        </p:nvPicPr>
        <p:blipFill rotWithShape="1">
          <a:blip r:embed="rId3">
            <a:alphaModFix/>
          </a:blip>
          <a:srcRect/>
          <a:stretch/>
        </p:blipFill>
        <p:spPr>
          <a:xfrm>
            <a:off x="187375" y="241050"/>
            <a:ext cx="8769250" cy="4661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17"/>
          <p:cNvPicPr preferRelativeResize="0"/>
          <p:nvPr/>
        </p:nvPicPr>
        <p:blipFill>
          <a:blip r:embed="rId3">
            <a:alphaModFix/>
          </a:blip>
          <a:stretch>
            <a:fillRect/>
          </a:stretch>
        </p:blipFill>
        <p:spPr>
          <a:xfrm>
            <a:off x="152400" y="152400"/>
            <a:ext cx="8839199" cy="4709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g1e3d5cb77eb_0_1"/>
          <p:cNvPicPr preferRelativeResize="0"/>
          <p:nvPr/>
        </p:nvPicPr>
        <p:blipFill>
          <a:blip r:embed="rId3">
            <a:alphaModFix/>
          </a:blip>
          <a:stretch>
            <a:fillRect/>
          </a:stretch>
        </p:blipFill>
        <p:spPr>
          <a:xfrm>
            <a:off x="152400" y="152400"/>
            <a:ext cx="8839201" cy="4765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g1e3d5cb77eb_0_5"/>
          <p:cNvPicPr preferRelativeResize="0"/>
          <p:nvPr/>
        </p:nvPicPr>
        <p:blipFill>
          <a:blip r:embed="rId3">
            <a:alphaModFix/>
          </a:blip>
          <a:stretch>
            <a:fillRect/>
          </a:stretch>
        </p:blipFill>
        <p:spPr>
          <a:xfrm>
            <a:off x="928056" y="96000"/>
            <a:ext cx="2721769" cy="4838700"/>
          </a:xfrm>
          <a:prstGeom prst="rect">
            <a:avLst/>
          </a:prstGeom>
          <a:noFill/>
          <a:ln>
            <a:noFill/>
          </a:ln>
        </p:spPr>
      </p:pic>
      <p:pic>
        <p:nvPicPr>
          <p:cNvPr id="198" name="Google Shape;198;g1e3d5cb77eb_0_5"/>
          <p:cNvPicPr preferRelativeResize="0"/>
          <p:nvPr/>
        </p:nvPicPr>
        <p:blipFill>
          <a:blip r:embed="rId4">
            <a:alphaModFix/>
          </a:blip>
          <a:stretch>
            <a:fillRect/>
          </a:stretch>
        </p:blipFill>
        <p:spPr>
          <a:xfrm>
            <a:off x="5415200" y="152400"/>
            <a:ext cx="2721769" cy="4838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body" idx="1"/>
          </p:nvPr>
        </p:nvSpPr>
        <p:spPr>
          <a:xfrm>
            <a:off x="1036350" y="1395750"/>
            <a:ext cx="4381800" cy="22419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SzPts val="1800"/>
              <a:buNone/>
            </a:pPr>
            <a:r>
              <a:rPr lang="ar"/>
              <a:t>Submitted by :</a:t>
            </a:r>
            <a:endParaRPr/>
          </a:p>
          <a:p>
            <a:pPr marL="457200" lvl="0" indent="-342900" algn="l" rtl="0">
              <a:lnSpc>
                <a:spcPct val="115000"/>
              </a:lnSpc>
              <a:spcBef>
                <a:spcPts val="1200"/>
              </a:spcBef>
              <a:spcAft>
                <a:spcPts val="0"/>
              </a:spcAft>
              <a:buSzPts val="1800"/>
              <a:buChar char="●"/>
            </a:pPr>
            <a:r>
              <a:rPr lang="ar"/>
              <a:t>Ahmed Sayed Mahfouz</a:t>
            </a:r>
            <a:endParaRPr/>
          </a:p>
          <a:p>
            <a:pPr marL="457200" lvl="0" indent="-342900" algn="l" rtl="0">
              <a:lnSpc>
                <a:spcPct val="115000"/>
              </a:lnSpc>
              <a:spcBef>
                <a:spcPts val="0"/>
              </a:spcBef>
              <a:spcAft>
                <a:spcPts val="0"/>
              </a:spcAft>
              <a:buSzPts val="1800"/>
              <a:buChar char="●"/>
            </a:pPr>
            <a:r>
              <a:rPr lang="ar"/>
              <a:t>Mahmoud Mohammed Roz </a:t>
            </a:r>
            <a:endParaRPr/>
          </a:p>
          <a:p>
            <a:pPr marL="457200" lvl="0" indent="-342900" algn="l" rtl="0">
              <a:lnSpc>
                <a:spcPct val="115000"/>
              </a:lnSpc>
              <a:spcBef>
                <a:spcPts val="0"/>
              </a:spcBef>
              <a:spcAft>
                <a:spcPts val="0"/>
              </a:spcAft>
              <a:buSzPts val="1800"/>
              <a:buChar char="●"/>
            </a:pPr>
            <a:r>
              <a:rPr lang="ar"/>
              <a:t>Ahmed Samir Ahmed</a:t>
            </a:r>
            <a:endParaRPr/>
          </a:p>
          <a:p>
            <a:pPr marL="457200" lvl="0" indent="-342900" algn="l" rtl="0">
              <a:lnSpc>
                <a:spcPct val="115000"/>
              </a:lnSpc>
              <a:spcBef>
                <a:spcPts val="0"/>
              </a:spcBef>
              <a:spcAft>
                <a:spcPts val="0"/>
              </a:spcAft>
              <a:buSzPts val="1800"/>
              <a:buChar char="●"/>
            </a:pPr>
            <a:r>
              <a:rPr lang="ar"/>
              <a:t>Sofian Gamal Ali</a:t>
            </a:r>
            <a:endParaRPr/>
          </a:p>
          <a:p>
            <a:pPr marL="457200" lvl="0" indent="-342900" algn="l" rtl="0">
              <a:lnSpc>
                <a:spcPct val="115000"/>
              </a:lnSpc>
              <a:spcBef>
                <a:spcPts val="0"/>
              </a:spcBef>
              <a:spcAft>
                <a:spcPts val="0"/>
              </a:spcAft>
              <a:buSzPts val="1800"/>
              <a:buChar char="●"/>
            </a:pPr>
            <a:r>
              <a:rPr lang="ar"/>
              <a:t>Tarek Hesham El-said</a:t>
            </a:r>
            <a:endParaRPr/>
          </a:p>
          <a:p>
            <a:pPr marL="457200" lvl="0" indent="-342900" algn="l" rtl="0">
              <a:lnSpc>
                <a:spcPct val="115000"/>
              </a:lnSpc>
              <a:spcBef>
                <a:spcPts val="0"/>
              </a:spcBef>
              <a:spcAft>
                <a:spcPts val="0"/>
              </a:spcAft>
              <a:buSzPts val="1800"/>
              <a:buChar char="●"/>
            </a:pPr>
            <a:r>
              <a:rPr lang="ar"/>
              <a:t>Ahmed Shawkat ahmed</a:t>
            </a:r>
            <a:endParaRPr/>
          </a:p>
        </p:txBody>
      </p:sp>
      <p:sp>
        <p:nvSpPr>
          <p:cNvPr id="70" name="Google Shape;70;p2"/>
          <p:cNvSpPr txBox="1"/>
          <p:nvPr/>
        </p:nvSpPr>
        <p:spPr>
          <a:xfrm>
            <a:off x="152400" y="152400"/>
            <a:ext cx="30000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ar" sz="3000" b="0" i="0" u="none" strike="noStrike" cap="none">
                <a:solidFill>
                  <a:schemeClr val="dk1"/>
                </a:solidFill>
                <a:latin typeface="Roboto Slab"/>
                <a:ea typeface="Roboto Slab"/>
                <a:cs typeface="Roboto Slab"/>
                <a:sym typeface="Roboto Slab"/>
              </a:rPr>
              <a:t>Multiple Hotel System</a:t>
            </a:r>
            <a:endParaRPr sz="1400" b="0" i="0" u="none" strike="noStrike" cap="none">
              <a:solidFill>
                <a:srgbClr val="000000"/>
              </a:solidFill>
              <a:latin typeface="Arial"/>
              <a:ea typeface="Arial"/>
              <a:cs typeface="Arial"/>
              <a:sym typeface="Arial"/>
            </a:endParaRPr>
          </a:p>
        </p:txBody>
      </p:sp>
      <p:sp>
        <p:nvSpPr>
          <p:cNvPr id="71" name="Google Shape;71;p2"/>
          <p:cNvSpPr txBox="1"/>
          <p:nvPr/>
        </p:nvSpPr>
        <p:spPr>
          <a:xfrm>
            <a:off x="2923450" y="3772800"/>
            <a:ext cx="3791700" cy="738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ar" sz="1800" b="0" i="0" u="none" strike="noStrike" cap="none">
                <a:solidFill>
                  <a:schemeClr val="dk1"/>
                </a:solidFill>
                <a:latin typeface="Roboto"/>
                <a:ea typeface="Roboto"/>
                <a:cs typeface="Roboto"/>
                <a:sym typeface="Roboto"/>
              </a:rPr>
              <a:t>Supervised by:</a:t>
            </a:r>
            <a:endParaRPr sz="1800" b="0" i="0" u="none" strike="noStrike" cap="none">
              <a:solidFill>
                <a:schemeClr val="dk1"/>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800"/>
              <a:buFont typeface="Arial"/>
              <a:buNone/>
            </a:pPr>
            <a:r>
              <a:rPr lang="ar" sz="1800" b="0" i="0" u="none" strike="noStrike" cap="none">
                <a:solidFill>
                  <a:schemeClr val="dk1"/>
                </a:solidFill>
                <a:latin typeface="Roboto"/>
                <a:ea typeface="Roboto"/>
                <a:cs typeface="Roboto"/>
                <a:sym typeface="Roboto"/>
              </a:rPr>
              <a:t>[Dr.Laila Abdelhamid ]</a:t>
            </a:r>
            <a:endParaRPr sz="18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g2512735382c_0_0"/>
          <p:cNvPicPr preferRelativeResize="0"/>
          <p:nvPr/>
        </p:nvPicPr>
        <p:blipFill>
          <a:blip r:embed="rId3">
            <a:alphaModFix/>
          </a:blip>
          <a:stretch>
            <a:fillRect/>
          </a:stretch>
        </p:blipFill>
        <p:spPr>
          <a:xfrm>
            <a:off x="1596200" y="152400"/>
            <a:ext cx="2721769" cy="4838700"/>
          </a:xfrm>
          <a:prstGeom prst="rect">
            <a:avLst/>
          </a:prstGeom>
          <a:noFill/>
          <a:ln>
            <a:noFill/>
          </a:ln>
        </p:spPr>
      </p:pic>
      <p:pic>
        <p:nvPicPr>
          <p:cNvPr id="204" name="Google Shape;204;g2512735382c_0_0"/>
          <p:cNvPicPr preferRelativeResize="0"/>
          <p:nvPr/>
        </p:nvPicPr>
        <p:blipFill>
          <a:blip r:embed="rId4">
            <a:alphaModFix/>
          </a:blip>
          <a:stretch>
            <a:fillRect/>
          </a:stretch>
        </p:blipFill>
        <p:spPr>
          <a:xfrm>
            <a:off x="5395294" y="152400"/>
            <a:ext cx="2721769" cy="4838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g2512735382c_0_3"/>
          <p:cNvPicPr preferRelativeResize="0"/>
          <p:nvPr/>
        </p:nvPicPr>
        <p:blipFill>
          <a:blip r:embed="rId3">
            <a:alphaModFix/>
          </a:blip>
          <a:stretch>
            <a:fillRect/>
          </a:stretch>
        </p:blipFill>
        <p:spPr>
          <a:xfrm>
            <a:off x="1551075" y="62175"/>
            <a:ext cx="2721769" cy="4838700"/>
          </a:xfrm>
          <a:prstGeom prst="rect">
            <a:avLst/>
          </a:prstGeom>
          <a:noFill/>
          <a:ln>
            <a:noFill/>
          </a:ln>
        </p:spPr>
      </p:pic>
      <p:pic>
        <p:nvPicPr>
          <p:cNvPr id="210" name="Google Shape;210;g2512735382c_0_3"/>
          <p:cNvPicPr preferRelativeResize="0"/>
          <p:nvPr/>
        </p:nvPicPr>
        <p:blipFill>
          <a:blip r:embed="rId4">
            <a:alphaModFix/>
          </a:blip>
          <a:stretch>
            <a:fillRect/>
          </a:stretch>
        </p:blipFill>
        <p:spPr>
          <a:xfrm>
            <a:off x="5395269" y="62175"/>
            <a:ext cx="2721769" cy="4838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g2512735382c_0_12"/>
          <p:cNvPicPr preferRelativeResize="0"/>
          <p:nvPr/>
        </p:nvPicPr>
        <p:blipFill>
          <a:blip r:embed="rId3">
            <a:alphaModFix/>
          </a:blip>
          <a:stretch>
            <a:fillRect/>
          </a:stretch>
        </p:blipFill>
        <p:spPr>
          <a:xfrm>
            <a:off x="1269075" y="152400"/>
            <a:ext cx="2721769" cy="4838700"/>
          </a:xfrm>
          <a:prstGeom prst="rect">
            <a:avLst/>
          </a:prstGeom>
          <a:noFill/>
          <a:ln>
            <a:noFill/>
          </a:ln>
        </p:spPr>
      </p:pic>
      <p:pic>
        <p:nvPicPr>
          <p:cNvPr id="216" name="Google Shape;216;g2512735382c_0_12"/>
          <p:cNvPicPr preferRelativeResize="0"/>
          <p:nvPr/>
        </p:nvPicPr>
        <p:blipFill>
          <a:blip r:embed="rId4">
            <a:alphaModFix/>
          </a:blip>
          <a:stretch>
            <a:fillRect/>
          </a:stretch>
        </p:blipFill>
        <p:spPr>
          <a:xfrm>
            <a:off x="4887694" y="152400"/>
            <a:ext cx="2721769" cy="4838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ar"/>
              <a:t>Future work</a:t>
            </a:r>
            <a:endParaRPr/>
          </a:p>
        </p:txBody>
      </p:sp>
      <p:sp>
        <p:nvSpPr>
          <p:cNvPr id="222" name="Google Shape;222;p18"/>
          <p:cNvSpPr txBox="1"/>
          <p:nvPr/>
        </p:nvSpPr>
        <p:spPr>
          <a:xfrm>
            <a:off x="474850" y="1658925"/>
            <a:ext cx="79680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ar" sz="1800" b="0" i="0" u="none" strike="noStrike" cap="none">
                <a:solidFill>
                  <a:schemeClr val="dk1"/>
                </a:solidFill>
                <a:latin typeface="Roboto"/>
                <a:ea typeface="Roboto"/>
                <a:cs typeface="Roboto"/>
                <a:sym typeface="Roboto"/>
              </a:rPr>
              <a:t>Here is our plan for the coming versions of Multiple hotel System:</a:t>
            </a:r>
            <a:endParaRPr sz="1400" b="0" i="0" u="none" strike="noStrike" cap="none">
              <a:solidFill>
                <a:srgbClr val="000000"/>
              </a:solidFill>
              <a:latin typeface="Roboto"/>
              <a:ea typeface="Roboto"/>
              <a:cs typeface="Roboto"/>
              <a:sym typeface="Roboto"/>
            </a:endParaRPr>
          </a:p>
        </p:txBody>
      </p:sp>
      <p:sp>
        <p:nvSpPr>
          <p:cNvPr id="223" name="Google Shape;223;p18"/>
          <p:cNvSpPr txBox="1"/>
          <p:nvPr/>
        </p:nvSpPr>
        <p:spPr>
          <a:xfrm>
            <a:off x="673650" y="3681525"/>
            <a:ext cx="7968000" cy="7389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dk1"/>
              </a:buClr>
              <a:buSzPts val="1800"/>
              <a:buFont typeface="Roboto"/>
              <a:buChar char="❖"/>
            </a:pPr>
            <a:r>
              <a:rPr lang="ar" sz="1800" b="0" i="0" u="none" strike="noStrike" cap="none">
                <a:solidFill>
                  <a:schemeClr val="dk1"/>
                </a:solidFill>
                <a:latin typeface="Roboto"/>
                <a:ea typeface="Roboto"/>
                <a:cs typeface="Roboto"/>
                <a:sym typeface="Roboto"/>
              </a:rPr>
              <a:t>Globalize the app and make and add features Suit the opinions of the guests.</a:t>
            </a:r>
            <a:endParaRPr sz="1400" b="0" i="0" u="none" strike="noStrike" cap="none">
              <a:solidFill>
                <a:srgbClr val="000000"/>
              </a:solidFill>
              <a:latin typeface="Roboto"/>
              <a:ea typeface="Roboto"/>
              <a:cs typeface="Roboto"/>
              <a:sym typeface="Roboto"/>
            </a:endParaRPr>
          </a:p>
        </p:txBody>
      </p:sp>
      <p:sp>
        <p:nvSpPr>
          <p:cNvPr id="224" name="Google Shape;224;p18"/>
          <p:cNvSpPr txBox="1"/>
          <p:nvPr/>
        </p:nvSpPr>
        <p:spPr>
          <a:xfrm>
            <a:off x="788100" y="2175750"/>
            <a:ext cx="7968000" cy="1015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dk1"/>
              </a:buClr>
              <a:buSzPts val="1800"/>
              <a:buFont typeface="Roboto"/>
              <a:buChar char="❖"/>
            </a:pPr>
            <a:r>
              <a:rPr lang="ar" sz="1800" b="0" i="0" u="none" strike="noStrike" cap="none">
                <a:solidFill>
                  <a:schemeClr val="dk1"/>
                </a:solidFill>
                <a:latin typeface="Roboto"/>
                <a:ea typeface="Roboto"/>
                <a:cs typeface="Roboto"/>
                <a:sym typeface="Roboto"/>
              </a:rPr>
              <a:t>Develop a machine learning model to manage inventory resource and suggest the optimal solutions as we studied in the subject of operation research.</a:t>
            </a:r>
            <a:endParaRPr sz="1400" b="0" i="0" u="none" strike="noStrike" cap="none">
              <a:solidFill>
                <a:srgbClr val="000000"/>
              </a:solidFill>
              <a:latin typeface="Roboto"/>
              <a:ea typeface="Roboto"/>
              <a:cs typeface="Roboto"/>
              <a:sym typeface="Roboto"/>
            </a:endParaRPr>
          </a:p>
        </p:txBody>
      </p:sp>
      <p:sp>
        <p:nvSpPr>
          <p:cNvPr id="225" name="Google Shape;225;p18"/>
          <p:cNvSpPr txBox="1"/>
          <p:nvPr/>
        </p:nvSpPr>
        <p:spPr>
          <a:xfrm>
            <a:off x="717625" y="3191550"/>
            <a:ext cx="7968000" cy="6771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dk1"/>
              </a:buClr>
              <a:buSzPts val="1800"/>
              <a:buFont typeface="Roboto"/>
              <a:buChar char="❖"/>
            </a:pPr>
            <a:r>
              <a:rPr lang="ar" sz="1800" b="0" i="0" u="none" strike="noStrike" cap="none">
                <a:solidFill>
                  <a:schemeClr val="dk1"/>
                </a:solidFill>
                <a:latin typeface="Roboto"/>
                <a:ea typeface="Roboto"/>
                <a:cs typeface="Roboto"/>
                <a:sym typeface="Roboto"/>
              </a:rPr>
              <a:t>Make the authentication easier using social media’s api</a:t>
            </a:r>
            <a:endParaRPr sz="18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19"/>
          <p:cNvPicPr preferRelativeResize="0"/>
          <p:nvPr/>
        </p:nvPicPr>
        <p:blipFill rotWithShape="1">
          <a:blip r:embed="rId3">
            <a:alphaModFix/>
          </a:blip>
          <a:srcRect/>
          <a:stretch/>
        </p:blipFill>
        <p:spPr>
          <a:xfrm>
            <a:off x="2141837" y="141600"/>
            <a:ext cx="4860325" cy="4860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0"/>
          <p:cNvSpPr txBox="1"/>
          <p:nvPr/>
        </p:nvSpPr>
        <p:spPr>
          <a:xfrm>
            <a:off x="1618350" y="1758450"/>
            <a:ext cx="5907300" cy="162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600"/>
              <a:buFont typeface="Arial"/>
              <a:buNone/>
            </a:pPr>
            <a:r>
              <a:rPr lang="ar" sz="9600" b="0" i="0" u="none" strike="noStrike" cap="none">
                <a:solidFill>
                  <a:schemeClr val="dk1"/>
                </a:solidFill>
                <a:latin typeface="Comic Sans MS"/>
                <a:ea typeface="Comic Sans MS"/>
                <a:cs typeface="Comic Sans MS"/>
                <a:sym typeface="Comic Sans MS"/>
              </a:rPr>
              <a:t>Thanks</a:t>
            </a:r>
            <a:endParaRPr sz="9600" b="0" i="0" u="none" strike="noStrike" cap="none">
              <a:solidFill>
                <a:schemeClr val="dk1"/>
              </a:solidFill>
              <a:latin typeface="Comic Sans MS"/>
              <a:ea typeface="Comic Sans MS"/>
              <a:cs typeface="Comic Sans MS"/>
              <a:sym typeface="Comic Sans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ar"/>
              <a:t>Introduction</a:t>
            </a:r>
            <a:endParaRPr/>
          </a:p>
        </p:txBody>
      </p:sp>
      <p:sp>
        <p:nvSpPr>
          <p:cNvPr id="77" name="Google Shape;77;p3"/>
          <p:cNvSpPr txBox="1">
            <a:spLocks noGrp="1"/>
          </p:cNvSpPr>
          <p:nvPr>
            <p:ph type="body" idx="1"/>
          </p:nvPr>
        </p:nvSpPr>
        <p:spPr>
          <a:xfrm>
            <a:off x="387900" y="1786575"/>
            <a:ext cx="8368200" cy="11697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1200"/>
              </a:spcAft>
              <a:buSzPts val="1800"/>
              <a:buNone/>
            </a:pPr>
            <a:r>
              <a:rPr lang="ar"/>
              <a:t>we have tried our best to make the complicated process of Design and Development of web and mobile app based Multiple Hotel system as simple as possible using structured and modular technique and menu oriented interface</a:t>
            </a:r>
            <a:endParaRPr/>
          </a:p>
        </p:txBody>
      </p:sp>
      <p:sp>
        <p:nvSpPr>
          <p:cNvPr id="78" name="Google Shape;78;p3"/>
          <p:cNvSpPr txBox="1"/>
          <p:nvPr/>
        </p:nvSpPr>
        <p:spPr>
          <a:xfrm>
            <a:off x="945175" y="3341075"/>
            <a:ext cx="53853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ar" sz="1800" b="0" i="0" u="none" strike="noStrike" cap="none">
                <a:solidFill>
                  <a:schemeClr val="dk1"/>
                </a:solidFill>
                <a:latin typeface="Roboto"/>
                <a:ea typeface="Roboto"/>
                <a:cs typeface="Roboto"/>
                <a:sym typeface="Roboto"/>
              </a:rPr>
              <a:t>This project is used by two types of users</a:t>
            </a:r>
            <a:endParaRPr sz="1800" b="0" i="0" u="none" strike="noStrike" cap="none">
              <a:solidFill>
                <a:schemeClr val="dk1"/>
              </a:solidFill>
              <a:latin typeface="Roboto"/>
              <a:ea typeface="Roboto"/>
              <a:cs typeface="Roboto"/>
              <a:sym typeface="Roboto"/>
            </a:endParaRPr>
          </a:p>
        </p:txBody>
      </p:sp>
      <p:sp>
        <p:nvSpPr>
          <p:cNvPr id="79" name="Google Shape;79;p3"/>
          <p:cNvSpPr txBox="1"/>
          <p:nvPr/>
        </p:nvSpPr>
        <p:spPr>
          <a:xfrm>
            <a:off x="1241900" y="3758700"/>
            <a:ext cx="6330600" cy="7389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dk1"/>
              </a:buClr>
              <a:buSzPts val="1800"/>
              <a:buFont typeface="Roboto"/>
              <a:buAutoNum type="arabicPeriod"/>
            </a:pPr>
            <a:r>
              <a:rPr lang="ar" sz="1800" b="0" i="0" u="none" strike="noStrike" cap="none">
                <a:solidFill>
                  <a:schemeClr val="dk1"/>
                </a:solidFill>
                <a:latin typeface="Roboto"/>
                <a:ea typeface="Roboto"/>
                <a:cs typeface="Roboto"/>
                <a:sym typeface="Roboto"/>
              </a:rPr>
              <a:t>Admin of system &amp; other admins with different permissions</a:t>
            </a:r>
            <a:endParaRPr sz="1800" b="0" i="0" u="none" strike="noStrike" cap="none">
              <a:solidFill>
                <a:schemeClr val="dk1"/>
              </a:solidFill>
              <a:latin typeface="Roboto"/>
              <a:ea typeface="Roboto"/>
              <a:cs typeface="Roboto"/>
              <a:sym typeface="Roboto"/>
            </a:endParaRPr>
          </a:p>
        </p:txBody>
      </p:sp>
      <p:sp>
        <p:nvSpPr>
          <p:cNvPr id="80" name="Google Shape;80;p3"/>
          <p:cNvSpPr txBox="1"/>
          <p:nvPr/>
        </p:nvSpPr>
        <p:spPr>
          <a:xfrm>
            <a:off x="1351800" y="4374350"/>
            <a:ext cx="6440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dirty="0" smtClean="0">
                <a:solidFill>
                  <a:schemeClr val="dk1"/>
                </a:solidFill>
                <a:latin typeface="Roboto"/>
                <a:ea typeface="Roboto"/>
                <a:cs typeface="Roboto"/>
                <a:sym typeface="Roboto"/>
              </a:rPr>
              <a:t>2.</a:t>
            </a:r>
            <a:r>
              <a:rPr lang="ar" sz="1800" b="0" i="0" u="none" strike="noStrike" cap="none" dirty="0" smtClean="0">
                <a:solidFill>
                  <a:schemeClr val="dk1"/>
                </a:solidFill>
                <a:latin typeface="Roboto"/>
                <a:ea typeface="Roboto"/>
                <a:cs typeface="Roboto"/>
                <a:sym typeface="Roboto"/>
              </a:rPr>
              <a:t> </a:t>
            </a:r>
            <a:r>
              <a:rPr lang="ar" sz="1800" b="0" i="0" u="none" strike="noStrike" cap="none" dirty="0">
                <a:solidFill>
                  <a:schemeClr val="dk1"/>
                </a:solidFill>
                <a:latin typeface="Roboto"/>
                <a:ea typeface="Roboto"/>
                <a:cs typeface="Roboto"/>
                <a:sym typeface="Roboto"/>
              </a:rPr>
              <a:t>Guest</a:t>
            </a:r>
            <a:endParaRPr sz="1800" b="0" i="0" u="none" strike="noStrike" cap="none" dirty="0">
              <a:solidFill>
                <a:schemeClr val="dk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ar"/>
              <a:t>Purpose</a:t>
            </a:r>
            <a:endParaRPr/>
          </a:p>
        </p:txBody>
      </p:sp>
      <p:sp>
        <p:nvSpPr>
          <p:cNvPr id="86" name="Google Shape;86;p4"/>
          <p:cNvSpPr txBox="1">
            <a:spLocks noGrp="1"/>
          </p:cNvSpPr>
          <p:nvPr>
            <p:ph type="body" idx="1"/>
          </p:nvPr>
        </p:nvSpPr>
        <p:spPr>
          <a:xfrm>
            <a:off x="387900" y="1489825"/>
            <a:ext cx="8368200" cy="15216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ts val="1800"/>
              <a:buNone/>
            </a:pPr>
            <a:r>
              <a:rPr lang="ar"/>
              <a:t>The main purpose of system is perform each employee’s activity in computerized  way rather than manually which is time consuming.</a:t>
            </a:r>
            <a:endParaRPr/>
          </a:p>
          <a:p>
            <a:pPr marL="0" lvl="0" indent="0" algn="l" rtl="0">
              <a:lnSpc>
                <a:spcPct val="115000"/>
              </a:lnSpc>
              <a:spcBef>
                <a:spcPts val="1200"/>
              </a:spcBef>
              <a:spcAft>
                <a:spcPts val="1200"/>
              </a:spcAft>
              <a:buSzPts val="1800"/>
              <a:buNone/>
            </a:pPr>
            <a:r>
              <a:rPr lang="ar"/>
              <a:t>The entire activity is to automate  the process of day to day activities </a:t>
            </a:r>
            <a:br>
              <a:rPr lang="ar"/>
            </a:br>
            <a:r>
              <a:rPr lang="ar"/>
              <a:t>of hotel like :</a:t>
            </a:r>
            <a:endParaRPr/>
          </a:p>
        </p:txBody>
      </p:sp>
      <p:sp>
        <p:nvSpPr>
          <p:cNvPr id="87" name="Google Shape;87;p4"/>
          <p:cNvSpPr txBox="1"/>
          <p:nvPr/>
        </p:nvSpPr>
        <p:spPr>
          <a:xfrm>
            <a:off x="890225" y="3011425"/>
            <a:ext cx="6330600" cy="4617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1"/>
              </a:buClr>
              <a:buSzPts val="1800"/>
              <a:buFont typeface="Roboto"/>
              <a:buChar char="❏"/>
            </a:pPr>
            <a:r>
              <a:rPr lang="ar" sz="1800" b="0" i="0" u="none" strike="noStrike" cap="none">
                <a:solidFill>
                  <a:schemeClr val="dk1"/>
                </a:solidFill>
                <a:latin typeface="Roboto"/>
                <a:ea typeface="Roboto"/>
                <a:cs typeface="Roboto"/>
                <a:sym typeface="Roboto"/>
              </a:rPr>
              <a:t>Assign a room to customer’s checkout on app</a:t>
            </a:r>
            <a:endParaRPr sz="1400" b="0" i="0" u="none" strike="noStrike" cap="none">
              <a:solidFill>
                <a:srgbClr val="000000"/>
              </a:solidFill>
              <a:latin typeface="Roboto"/>
              <a:ea typeface="Roboto"/>
              <a:cs typeface="Roboto"/>
              <a:sym typeface="Roboto"/>
            </a:endParaRPr>
          </a:p>
        </p:txBody>
      </p:sp>
      <p:sp>
        <p:nvSpPr>
          <p:cNvPr id="88" name="Google Shape;88;p4"/>
          <p:cNvSpPr txBox="1"/>
          <p:nvPr/>
        </p:nvSpPr>
        <p:spPr>
          <a:xfrm>
            <a:off x="890225" y="3526500"/>
            <a:ext cx="6330600" cy="4617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1"/>
              </a:buClr>
              <a:buSzPts val="1800"/>
              <a:buFont typeface="Roboto"/>
              <a:buChar char="❏"/>
            </a:pPr>
            <a:r>
              <a:rPr lang="ar" sz="1800" b="0" i="0" u="none" strike="noStrike" cap="none" dirty="0">
                <a:solidFill>
                  <a:schemeClr val="dk1"/>
                </a:solidFill>
                <a:latin typeface="Roboto"/>
                <a:ea typeface="Roboto"/>
                <a:cs typeface="Roboto"/>
                <a:sym typeface="Roboto"/>
              </a:rPr>
              <a:t>Releasing the bill of room in short time</a:t>
            </a:r>
            <a:endParaRPr sz="1400" b="0" i="0" u="none" strike="noStrike" cap="none" dirty="0">
              <a:solidFill>
                <a:srgbClr val="000000"/>
              </a:solidFill>
              <a:latin typeface="Roboto"/>
              <a:ea typeface="Roboto"/>
              <a:cs typeface="Roboto"/>
              <a:sym typeface="Roboto"/>
            </a:endParaRPr>
          </a:p>
        </p:txBody>
      </p:sp>
      <p:sp>
        <p:nvSpPr>
          <p:cNvPr id="89" name="Google Shape;89;p4"/>
          <p:cNvSpPr txBox="1"/>
          <p:nvPr/>
        </p:nvSpPr>
        <p:spPr>
          <a:xfrm>
            <a:off x="890225" y="3988200"/>
            <a:ext cx="6330600" cy="4617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1"/>
              </a:buClr>
              <a:buSzPts val="1800"/>
              <a:buFont typeface="Roboto"/>
              <a:buChar char="❏"/>
            </a:pPr>
            <a:r>
              <a:rPr lang="ar" sz="1800" b="0" i="0" u="none" strike="noStrike" cap="none" dirty="0">
                <a:solidFill>
                  <a:schemeClr val="dk1"/>
                </a:solidFill>
                <a:latin typeface="Roboto"/>
                <a:ea typeface="Roboto"/>
                <a:cs typeface="Roboto"/>
                <a:sym typeface="Roboto"/>
              </a:rPr>
              <a:t>room activities very safe</a:t>
            </a:r>
            <a:endParaRPr sz="1400" b="0" i="0" u="none" strike="noStrike" cap="none" dirty="0">
              <a:solidFill>
                <a:srgbClr val="000000"/>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5"/>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ar"/>
              <a:t>Existing Features</a:t>
            </a:r>
            <a:endParaRPr/>
          </a:p>
        </p:txBody>
      </p:sp>
      <p:sp>
        <p:nvSpPr>
          <p:cNvPr id="95" name="Google Shape;95;p5"/>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ar"/>
              <a:t>The “Multiple Hotel System” has been designed to computerized the following functions :-</a:t>
            </a:r>
            <a:endParaRPr/>
          </a:p>
          <a:p>
            <a:pPr marL="457200" lvl="0" indent="-342900" algn="l" rtl="0">
              <a:lnSpc>
                <a:spcPct val="115000"/>
              </a:lnSpc>
              <a:spcBef>
                <a:spcPts val="1200"/>
              </a:spcBef>
              <a:spcAft>
                <a:spcPts val="0"/>
              </a:spcAft>
              <a:buSzPts val="1800"/>
              <a:buChar char="◄"/>
            </a:pPr>
            <a:r>
              <a:rPr lang="ar"/>
              <a:t>manage rooms functions &amp; details.</a:t>
            </a:r>
            <a:endParaRPr/>
          </a:p>
          <a:p>
            <a:pPr marL="457200" lvl="0" indent="-342900" algn="l" rtl="0">
              <a:lnSpc>
                <a:spcPct val="115000"/>
              </a:lnSpc>
              <a:spcBef>
                <a:spcPts val="0"/>
              </a:spcBef>
              <a:spcAft>
                <a:spcPts val="0"/>
              </a:spcAft>
              <a:buSzPts val="1800"/>
              <a:buChar char="◄"/>
            </a:pPr>
            <a:r>
              <a:rPr lang="ar"/>
              <a:t>manage guest profile with sending passcode with e-mail.</a:t>
            </a:r>
            <a:endParaRPr/>
          </a:p>
          <a:p>
            <a:pPr marL="457200" lvl="0" indent="-342900" algn="l" rtl="0">
              <a:lnSpc>
                <a:spcPct val="115000"/>
              </a:lnSpc>
              <a:spcBef>
                <a:spcPts val="0"/>
              </a:spcBef>
              <a:spcAft>
                <a:spcPts val="0"/>
              </a:spcAft>
              <a:buSzPts val="1800"/>
              <a:buChar char="◄"/>
            </a:pPr>
            <a:r>
              <a:rPr lang="ar"/>
              <a:t>manage orders from guests as (new - processing - end).</a:t>
            </a:r>
            <a:endParaRPr/>
          </a:p>
          <a:p>
            <a:pPr marL="457200" lvl="0" indent="-342900" algn="l" rtl="0">
              <a:lnSpc>
                <a:spcPct val="115000"/>
              </a:lnSpc>
              <a:spcBef>
                <a:spcPts val="0"/>
              </a:spcBef>
              <a:spcAft>
                <a:spcPts val="0"/>
              </a:spcAft>
              <a:buSzPts val="1800"/>
              <a:buChar char="◄"/>
            </a:pPr>
            <a:r>
              <a:rPr lang="ar"/>
              <a:t>manage hotel branches from centerized place (master hotel).</a:t>
            </a:r>
            <a:endParaRPr/>
          </a:p>
          <a:p>
            <a:pPr marL="457200" lvl="0" indent="-342900" algn="l" rtl="0">
              <a:lnSpc>
                <a:spcPct val="115000"/>
              </a:lnSpc>
              <a:spcBef>
                <a:spcPts val="0"/>
              </a:spcBef>
              <a:spcAft>
                <a:spcPts val="0"/>
              </a:spcAft>
              <a:buSzPts val="1800"/>
              <a:buChar char="◄"/>
            </a:pPr>
            <a:r>
              <a:rPr lang="ar"/>
              <a:t>Room assigning related to guest’s need.</a:t>
            </a:r>
            <a:endParaRPr/>
          </a:p>
          <a:p>
            <a:pPr marL="457200" lvl="0" indent="-342900" algn="l" rtl="0">
              <a:lnSpc>
                <a:spcPct val="115000"/>
              </a:lnSpc>
              <a:spcBef>
                <a:spcPts val="0"/>
              </a:spcBef>
              <a:spcAft>
                <a:spcPts val="0"/>
              </a:spcAft>
              <a:buSzPts val="1800"/>
              <a:buChar char="◄"/>
            </a:pPr>
            <a:r>
              <a:rPr lang="ar"/>
              <a:t>mange category of services provided by the hotel.</a:t>
            </a:r>
            <a:endParaRPr/>
          </a:p>
          <a:p>
            <a:pPr marL="457200" lvl="0" indent="-342900" algn="l" rtl="0">
              <a:lnSpc>
                <a:spcPct val="115000"/>
              </a:lnSpc>
              <a:spcBef>
                <a:spcPts val="0"/>
              </a:spcBef>
              <a:spcAft>
                <a:spcPts val="0"/>
              </a:spcAft>
              <a:buSzPts val="1800"/>
              <a:buChar char="◄"/>
            </a:pPr>
            <a:r>
              <a:rPr lang="ar"/>
              <a:t>manage the payment gateway provided by guest.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ar"/>
              <a:t>System facilities</a:t>
            </a:r>
            <a:endParaRPr/>
          </a:p>
        </p:txBody>
      </p:sp>
      <p:sp>
        <p:nvSpPr>
          <p:cNvPr id="101" name="Google Shape;101;p6"/>
          <p:cNvSpPr txBox="1">
            <a:spLocks noGrp="1"/>
          </p:cNvSpPr>
          <p:nvPr>
            <p:ph type="body" idx="1"/>
          </p:nvPr>
        </p:nvSpPr>
        <p:spPr>
          <a:xfrm>
            <a:off x="387900" y="1731600"/>
            <a:ext cx="8368200" cy="16533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ar"/>
              <a:t>guests can order a service with app</a:t>
            </a:r>
            <a:endParaRPr/>
          </a:p>
          <a:p>
            <a:pPr marL="457200" lvl="0" indent="-342900" algn="l" rtl="0">
              <a:lnSpc>
                <a:spcPct val="115000"/>
              </a:lnSpc>
              <a:spcBef>
                <a:spcPts val="0"/>
              </a:spcBef>
              <a:spcAft>
                <a:spcPts val="0"/>
              </a:spcAft>
              <a:buSzPts val="1800"/>
              <a:buChar char="◄"/>
            </a:pPr>
            <a:r>
              <a:rPr lang="ar"/>
              <a:t>guests can review the bill all the time</a:t>
            </a:r>
            <a:endParaRPr/>
          </a:p>
          <a:p>
            <a:pPr marL="457200" lvl="0" indent="-342900" algn="l" rtl="0">
              <a:lnSpc>
                <a:spcPct val="115000"/>
              </a:lnSpc>
              <a:spcBef>
                <a:spcPts val="0"/>
              </a:spcBef>
              <a:spcAft>
                <a:spcPts val="0"/>
              </a:spcAft>
              <a:buSzPts val="1800"/>
              <a:buChar char="◄"/>
            </a:pPr>
            <a:r>
              <a:rPr lang="ar"/>
              <a:t>admin can manage rooms services with computerized way without manually which is exhausting way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ar"/>
              <a:t>Software Requirements </a:t>
            </a:r>
            <a:endParaRPr/>
          </a:p>
        </p:txBody>
      </p:sp>
      <p:sp>
        <p:nvSpPr>
          <p:cNvPr id="107" name="Google Shape;107;p7"/>
          <p:cNvSpPr txBox="1">
            <a:spLocks noGrp="1"/>
          </p:cNvSpPr>
          <p:nvPr>
            <p:ph type="body" idx="1"/>
          </p:nvPr>
        </p:nvSpPr>
        <p:spPr>
          <a:xfrm>
            <a:off x="387900" y="1335950"/>
            <a:ext cx="8368200" cy="19062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SzPts val="1800"/>
              <a:buNone/>
            </a:pPr>
            <a:r>
              <a:rPr lang="ar" u="sng"/>
              <a:t>System Development Software</a:t>
            </a:r>
            <a:endParaRPr u="sng"/>
          </a:p>
          <a:p>
            <a:pPr marL="457200" lvl="0" indent="-342900" algn="l" rtl="0">
              <a:lnSpc>
                <a:spcPct val="115000"/>
              </a:lnSpc>
              <a:spcBef>
                <a:spcPts val="1200"/>
              </a:spcBef>
              <a:spcAft>
                <a:spcPts val="0"/>
              </a:spcAft>
              <a:buSzPts val="1800"/>
              <a:buChar char="❖"/>
            </a:pPr>
            <a:r>
              <a:rPr lang="ar"/>
              <a:t>Operating System : Windows</a:t>
            </a:r>
            <a:endParaRPr/>
          </a:p>
          <a:p>
            <a:pPr marL="457200" lvl="0" indent="-342900" algn="l" rtl="0">
              <a:lnSpc>
                <a:spcPct val="115000"/>
              </a:lnSpc>
              <a:spcBef>
                <a:spcPts val="0"/>
              </a:spcBef>
              <a:spcAft>
                <a:spcPts val="0"/>
              </a:spcAft>
              <a:buSzPts val="1800"/>
              <a:buChar char="❖"/>
            </a:pPr>
            <a:r>
              <a:rPr lang="ar"/>
              <a:t>Language and Frameworks : PHP ,Laravel , Bootstrap ,Mysql</a:t>
            </a:r>
            <a:endParaRPr/>
          </a:p>
          <a:p>
            <a:pPr marL="457200" lvl="0" indent="-342900" algn="l" rtl="0">
              <a:lnSpc>
                <a:spcPct val="115000"/>
              </a:lnSpc>
              <a:spcBef>
                <a:spcPts val="0"/>
              </a:spcBef>
              <a:spcAft>
                <a:spcPts val="0"/>
              </a:spcAft>
              <a:buSzPts val="1800"/>
              <a:buChar char="❖"/>
            </a:pPr>
            <a:r>
              <a:rPr lang="ar"/>
              <a:t>Server : Apache Xampp</a:t>
            </a:r>
            <a:endParaRPr/>
          </a:p>
          <a:p>
            <a:pPr marL="457200" lvl="0" indent="-342900" algn="l" rtl="0">
              <a:lnSpc>
                <a:spcPct val="115000"/>
              </a:lnSpc>
              <a:spcBef>
                <a:spcPts val="0"/>
              </a:spcBef>
              <a:spcAft>
                <a:spcPts val="0"/>
              </a:spcAft>
              <a:buSzPts val="1800"/>
              <a:buChar char="❖"/>
            </a:pPr>
            <a:r>
              <a:rPr lang="ar"/>
              <a:t>Browser : Mozilla Firefox</a:t>
            </a:r>
            <a:endParaRPr/>
          </a:p>
          <a:p>
            <a:pPr marL="457200" lvl="0" indent="-342900" algn="l" rtl="0">
              <a:lnSpc>
                <a:spcPct val="115000"/>
              </a:lnSpc>
              <a:spcBef>
                <a:spcPts val="0"/>
              </a:spcBef>
              <a:spcAft>
                <a:spcPts val="0"/>
              </a:spcAft>
              <a:buSzPts val="1800"/>
              <a:buChar char="❖"/>
            </a:pPr>
            <a:r>
              <a:rPr lang="ar"/>
              <a:t>Platform : VScode,PHPStorem and Android studio (flutter)</a:t>
            </a:r>
            <a:endParaRPr/>
          </a:p>
        </p:txBody>
      </p:sp>
      <p:sp>
        <p:nvSpPr>
          <p:cNvPr id="108" name="Google Shape;108;p7"/>
          <p:cNvSpPr txBox="1">
            <a:spLocks noGrp="1"/>
          </p:cNvSpPr>
          <p:nvPr>
            <p:ph type="body" idx="1"/>
          </p:nvPr>
        </p:nvSpPr>
        <p:spPr>
          <a:xfrm>
            <a:off x="331500" y="3505925"/>
            <a:ext cx="8368200" cy="12198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ar" u="sng"/>
              <a:t>User Required Software</a:t>
            </a:r>
            <a:endParaRPr u="sng"/>
          </a:p>
          <a:p>
            <a:pPr marL="457200" lvl="0" indent="-342900" algn="l" rtl="0">
              <a:lnSpc>
                <a:spcPct val="115000"/>
              </a:lnSpc>
              <a:spcBef>
                <a:spcPts val="1200"/>
              </a:spcBef>
              <a:spcAft>
                <a:spcPts val="0"/>
              </a:spcAft>
              <a:buSzPts val="1800"/>
              <a:buChar char="❖"/>
            </a:pPr>
            <a:r>
              <a:rPr lang="ar"/>
              <a:t>Browser for admin</a:t>
            </a:r>
            <a:endParaRPr/>
          </a:p>
          <a:p>
            <a:pPr marL="457200" lvl="0" indent="-342900" algn="l" rtl="0">
              <a:lnSpc>
                <a:spcPct val="115000"/>
              </a:lnSpc>
              <a:spcBef>
                <a:spcPts val="0"/>
              </a:spcBef>
              <a:spcAft>
                <a:spcPts val="0"/>
              </a:spcAft>
              <a:buSzPts val="1800"/>
              <a:buChar char="❖"/>
            </a:pPr>
            <a:r>
              <a:rPr lang="ar"/>
              <a:t>Android or ios phone for guest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3000"/>
              <a:buNone/>
            </a:pPr>
            <a:r>
              <a:rPr lang="ar"/>
              <a:t>Hardware Requirements</a:t>
            </a:r>
            <a:endParaRPr/>
          </a:p>
        </p:txBody>
      </p:sp>
      <p:sp>
        <p:nvSpPr>
          <p:cNvPr id="114" name="Google Shape;114;p8"/>
          <p:cNvSpPr txBox="1">
            <a:spLocks noGrp="1"/>
          </p:cNvSpPr>
          <p:nvPr>
            <p:ph type="body" idx="1"/>
          </p:nvPr>
        </p:nvSpPr>
        <p:spPr>
          <a:xfrm>
            <a:off x="387900" y="1335950"/>
            <a:ext cx="8368200" cy="18402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ar" u="sng"/>
              <a:t>System Development Software</a:t>
            </a:r>
            <a:endParaRPr u="sng"/>
          </a:p>
          <a:p>
            <a:pPr marL="457200" lvl="0" indent="-342900" algn="l" rtl="0">
              <a:lnSpc>
                <a:spcPct val="115000"/>
              </a:lnSpc>
              <a:spcBef>
                <a:spcPts val="1200"/>
              </a:spcBef>
              <a:spcAft>
                <a:spcPts val="0"/>
              </a:spcAft>
              <a:buSzPts val="1800"/>
              <a:buChar char="❖"/>
            </a:pPr>
            <a:r>
              <a:rPr lang="ar"/>
              <a:t>CPU : Intel core i5 g5, 2,67 GHz</a:t>
            </a:r>
            <a:endParaRPr/>
          </a:p>
          <a:p>
            <a:pPr marL="457200" lvl="0" indent="-342900" algn="l" rtl="0">
              <a:lnSpc>
                <a:spcPct val="115000"/>
              </a:lnSpc>
              <a:spcBef>
                <a:spcPts val="0"/>
              </a:spcBef>
              <a:spcAft>
                <a:spcPts val="0"/>
              </a:spcAft>
              <a:buSzPts val="1800"/>
              <a:buChar char="❖"/>
            </a:pPr>
            <a:r>
              <a:rPr lang="ar"/>
              <a:t>RAM : DDR4 8GB</a:t>
            </a:r>
            <a:endParaRPr/>
          </a:p>
          <a:p>
            <a:pPr marL="457200" lvl="0" indent="-342900" algn="l" rtl="0">
              <a:lnSpc>
                <a:spcPct val="115000"/>
              </a:lnSpc>
              <a:spcBef>
                <a:spcPts val="0"/>
              </a:spcBef>
              <a:spcAft>
                <a:spcPts val="0"/>
              </a:spcAft>
              <a:buSzPts val="1800"/>
              <a:buChar char="❖"/>
            </a:pPr>
            <a:r>
              <a:rPr lang="ar"/>
              <a:t>HDD : 1TB</a:t>
            </a:r>
            <a:endParaRPr/>
          </a:p>
          <a:p>
            <a:pPr marL="457200" lvl="0" indent="-342900" algn="l" rtl="0">
              <a:lnSpc>
                <a:spcPct val="115000"/>
              </a:lnSpc>
              <a:spcBef>
                <a:spcPts val="0"/>
              </a:spcBef>
              <a:spcAft>
                <a:spcPts val="0"/>
              </a:spcAft>
              <a:buSzPts val="1800"/>
              <a:buChar char="❖"/>
            </a:pPr>
            <a:r>
              <a:rPr lang="ar"/>
              <a:t>Monitor : Color Monitor</a:t>
            </a:r>
            <a:endParaRPr/>
          </a:p>
        </p:txBody>
      </p:sp>
      <p:sp>
        <p:nvSpPr>
          <p:cNvPr id="115" name="Google Shape;115;p8"/>
          <p:cNvSpPr txBox="1">
            <a:spLocks noGrp="1"/>
          </p:cNvSpPr>
          <p:nvPr>
            <p:ph type="body" idx="1"/>
          </p:nvPr>
        </p:nvSpPr>
        <p:spPr>
          <a:xfrm>
            <a:off x="387900" y="3253075"/>
            <a:ext cx="8368200" cy="15936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ar" u="sng"/>
              <a:t>User Required Hardware</a:t>
            </a:r>
            <a:endParaRPr/>
          </a:p>
          <a:p>
            <a:pPr marL="457200" lvl="0" indent="-342900" algn="l" rtl="0">
              <a:lnSpc>
                <a:spcPct val="115000"/>
              </a:lnSpc>
              <a:spcBef>
                <a:spcPts val="1200"/>
              </a:spcBef>
              <a:spcAft>
                <a:spcPts val="0"/>
              </a:spcAft>
              <a:buSzPts val="1800"/>
              <a:buChar char="❖"/>
            </a:pPr>
            <a:r>
              <a:rPr lang="ar"/>
              <a:t>RAM : 1GB</a:t>
            </a:r>
            <a:endParaRPr/>
          </a:p>
          <a:p>
            <a:pPr marL="457200" lvl="0" indent="-342900" algn="l" rtl="0">
              <a:lnSpc>
                <a:spcPct val="115000"/>
              </a:lnSpc>
              <a:spcBef>
                <a:spcPts val="0"/>
              </a:spcBef>
              <a:spcAft>
                <a:spcPts val="0"/>
              </a:spcAft>
              <a:buSzPts val="1800"/>
              <a:buChar char="❖"/>
            </a:pPr>
            <a:r>
              <a:rPr lang="ar"/>
              <a:t>HDD : 16 GB</a:t>
            </a:r>
            <a:endParaRPr/>
          </a:p>
          <a:p>
            <a:pPr marL="457200" lvl="0" indent="-342900" algn="l" rtl="0">
              <a:lnSpc>
                <a:spcPct val="115000"/>
              </a:lnSpc>
              <a:spcBef>
                <a:spcPts val="0"/>
              </a:spcBef>
              <a:spcAft>
                <a:spcPts val="0"/>
              </a:spcAft>
              <a:buSzPts val="1800"/>
              <a:buChar char="❖"/>
            </a:pPr>
            <a:r>
              <a:rPr lang="ar"/>
              <a:t>Monitor : Color Monitor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9"/>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fontScale="90000"/>
          </a:bodyPr>
          <a:lstStyle/>
          <a:p>
            <a:pPr marL="0" lvl="0" indent="0" algn="l" rtl="0">
              <a:lnSpc>
                <a:spcPct val="100000"/>
              </a:lnSpc>
              <a:spcBef>
                <a:spcPts val="0"/>
              </a:spcBef>
              <a:spcAft>
                <a:spcPts val="0"/>
              </a:spcAft>
              <a:buSzPct val="111111"/>
              <a:buNone/>
            </a:pPr>
            <a:r>
              <a:rPr lang="ar"/>
              <a:t>Software Development Process(waterfall model)</a:t>
            </a:r>
            <a:endParaRPr/>
          </a:p>
        </p:txBody>
      </p:sp>
      <p:sp>
        <p:nvSpPr>
          <p:cNvPr id="121" name="Google Shape;121;p9"/>
          <p:cNvSpPr/>
          <p:nvPr/>
        </p:nvSpPr>
        <p:spPr>
          <a:xfrm>
            <a:off x="1011125" y="1450725"/>
            <a:ext cx="1857384" cy="439614"/>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ar" sz="1400" b="0" i="0" u="none" strike="noStrike" cap="none">
                <a:solidFill>
                  <a:srgbClr val="000000"/>
                </a:solidFill>
                <a:latin typeface="Arial"/>
                <a:ea typeface="Arial"/>
                <a:cs typeface="Arial"/>
                <a:sym typeface="Arial"/>
              </a:rPr>
              <a:t>Analysis</a:t>
            </a:r>
            <a:endParaRPr sz="1400" b="0" i="0" u="none" strike="noStrike" cap="none">
              <a:solidFill>
                <a:srgbClr val="000000"/>
              </a:solidFill>
              <a:latin typeface="Arial"/>
              <a:ea typeface="Arial"/>
              <a:cs typeface="Arial"/>
              <a:sym typeface="Arial"/>
            </a:endParaRPr>
          </a:p>
        </p:txBody>
      </p:sp>
      <p:sp>
        <p:nvSpPr>
          <p:cNvPr id="122" name="Google Shape;122;p9"/>
          <p:cNvSpPr/>
          <p:nvPr/>
        </p:nvSpPr>
        <p:spPr>
          <a:xfrm>
            <a:off x="2308000" y="4301250"/>
            <a:ext cx="1857384" cy="439614"/>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ar" sz="1400" b="0" i="0" u="none" strike="noStrike" cap="none">
                <a:solidFill>
                  <a:srgbClr val="000000"/>
                </a:solidFill>
                <a:latin typeface="Arial"/>
                <a:ea typeface="Arial"/>
                <a:cs typeface="Arial"/>
                <a:sym typeface="Arial"/>
              </a:rPr>
              <a:t>Maintenance</a:t>
            </a:r>
            <a:endParaRPr sz="1400" b="0" i="0" u="none" strike="noStrike" cap="none">
              <a:solidFill>
                <a:srgbClr val="000000"/>
              </a:solidFill>
              <a:latin typeface="Arial"/>
              <a:ea typeface="Arial"/>
              <a:cs typeface="Arial"/>
              <a:sym typeface="Arial"/>
            </a:endParaRPr>
          </a:p>
        </p:txBody>
      </p:sp>
      <p:sp>
        <p:nvSpPr>
          <p:cNvPr id="123" name="Google Shape;123;p9"/>
          <p:cNvSpPr/>
          <p:nvPr/>
        </p:nvSpPr>
        <p:spPr>
          <a:xfrm>
            <a:off x="1736488" y="2903863"/>
            <a:ext cx="1857384" cy="439614"/>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ar" sz="1400" b="0" i="0" u="none" strike="noStrike" cap="none">
                <a:solidFill>
                  <a:srgbClr val="000000"/>
                </a:solidFill>
                <a:latin typeface="Arial"/>
                <a:ea typeface="Arial"/>
                <a:cs typeface="Arial"/>
                <a:sym typeface="Arial"/>
              </a:rPr>
              <a:t>Implementation</a:t>
            </a:r>
            <a:endParaRPr sz="1400" b="0" i="0" u="none" strike="noStrike" cap="none">
              <a:solidFill>
                <a:srgbClr val="000000"/>
              </a:solidFill>
              <a:latin typeface="Arial"/>
              <a:ea typeface="Arial"/>
              <a:cs typeface="Arial"/>
              <a:sym typeface="Arial"/>
            </a:endParaRPr>
          </a:p>
        </p:txBody>
      </p:sp>
      <p:sp>
        <p:nvSpPr>
          <p:cNvPr id="124" name="Google Shape;124;p9"/>
          <p:cNvSpPr/>
          <p:nvPr/>
        </p:nvSpPr>
        <p:spPr>
          <a:xfrm>
            <a:off x="2027713" y="3632550"/>
            <a:ext cx="1857384" cy="439614"/>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ar" sz="1400" b="0" i="0" u="none" strike="noStrike" cap="none">
                <a:solidFill>
                  <a:srgbClr val="000000"/>
                </a:solidFill>
                <a:latin typeface="Arial"/>
                <a:ea typeface="Arial"/>
                <a:cs typeface="Arial"/>
                <a:sym typeface="Arial"/>
              </a:rPr>
              <a:t>Verification</a:t>
            </a:r>
            <a:endParaRPr sz="1400" b="0" i="0" u="none" strike="noStrike" cap="none">
              <a:solidFill>
                <a:srgbClr val="000000"/>
              </a:solidFill>
              <a:latin typeface="Arial"/>
              <a:ea typeface="Arial"/>
              <a:cs typeface="Arial"/>
              <a:sym typeface="Arial"/>
            </a:endParaRPr>
          </a:p>
        </p:txBody>
      </p:sp>
      <p:sp>
        <p:nvSpPr>
          <p:cNvPr id="125" name="Google Shape;125;p9"/>
          <p:cNvSpPr/>
          <p:nvPr/>
        </p:nvSpPr>
        <p:spPr>
          <a:xfrm>
            <a:off x="1324025" y="2175188"/>
            <a:ext cx="1857384" cy="439614"/>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ar" sz="1400" b="0" i="0" u="none" strike="noStrike" cap="none">
                <a:solidFill>
                  <a:srgbClr val="000000"/>
                </a:solidFill>
                <a:latin typeface="Arial"/>
                <a:ea typeface="Arial"/>
                <a:cs typeface="Arial"/>
                <a:sym typeface="Arial"/>
              </a:rPr>
              <a:t>Design</a:t>
            </a:r>
            <a:endParaRPr sz="1400" b="0" i="0" u="none" strike="noStrike" cap="none">
              <a:solidFill>
                <a:srgbClr val="000000"/>
              </a:solidFill>
              <a:latin typeface="Arial"/>
              <a:ea typeface="Arial"/>
              <a:cs typeface="Arial"/>
              <a:sym typeface="Arial"/>
            </a:endParaRPr>
          </a:p>
        </p:txBody>
      </p:sp>
      <p:sp>
        <p:nvSpPr>
          <p:cNvPr id="126" name="Google Shape;126;p9"/>
          <p:cNvSpPr/>
          <p:nvPr/>
        </p:nvSpPr>
        <p:spPr>
          <a:xfrm>
            <a:off x="3401225" y="1640900"/>
            <a:ext cx="1692600" cy="7662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9"/>
          <p:cNvSpPr/>
          <p:nvPr/>
        </p:nvSpPr>
        <p:spPr>
          <a:xfrm>
            <a:off x="3885100" y="2339588"/>
            <a:ext cx="1692600" cy="7662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9"/>
          <p:cNvSpPr/>
          <p:nvPr/>
        </p:nvSpPr>
        <p:spPr>
          <a:xfrm>
            <a:off x="4266525" y="3105800"/>
            <a:ext cx="1692600" cy="7662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9"/>
          <p:cNvSpPr/>
          <p:nvPr/>
        </p:nvSpPr>
        <p:spPr>
          <a:xfrm>
            <a:off x="4396950" y="3872000"/>
            <a:ext cx="1692600" cy="7662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9"/>
          <p:cNvSpPr/>
          <p:nvPr/>
        </p:nvSpPr>
        <p:spPr>
          <a:xfrm>
            <a:off x="725350" y="2239538"/>
            <a:ext cx="494700" cy="373800"/>
          </a:xfrm>
          <a:prstGeom prst="chevron">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chemeClr val="lt1"/>
              </a:highlight>
              <a:latin typeface="Arial"/>
              <a:ea typeface="Arial"/>
              <a:cs typeface="Arial"/>
              <a:sym typeface="Arial"/>
            </a:endParaRPr>
          </a:p>
        </p:txBody>
      </p:sp>
      <p:sp>
        <p:nvSpPr>
          <p:cNvPr id="131" name="Google Shape;131;p9"/>
          <p:cNvSpPr/>
          <p:nvPr/>
        </p:nvSpPr>
        <p:spPr>
          <a:xfrm>
            <a:off x="1416300" y="3698363"/>
            <a:ext cx="494700" cy="373800"/>
          </a:xfrm>
          <a:prstGeom prst="chevron">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chemeClr val="lt1"/>
              </a:highlight>
              <a:latin typeface="Arial"/>
              <a:ea typeface="Arial"/>
              <a:cs typeface="Arial"/>
              <a:sym typeface="Arial"/>
            </a:endParaRPr>
          </a:p>
        </p:txBody>
      </p:sp>
      <p:sp>
        <p:nvSpPr>
          <p:cNvPr id="132" name="Google Shape;132;p9"/>
          <p:cNvSpPr/>
          <p:nvPr/>
        </p:nvSpPr>
        <p:spPr>
          <a:xfrm>
            <a:off x="1165100" y="2962513"/>
            <a:ext cx="494700" cy="373800"/>
          </a:xfrm>
          <a:prstGeom prst="chevron">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chemeClr val="lt1"/>
              </a:highlight>
              <a:latin typeface="Arial"/>
              <a:ea typeface="Arial"/>
              <a:cs typeface="Arial"/>
              <a:sym typeface="Arial"/>
            </a:endParaRPr>
          </a:p>
        </p:txBody>
      </p:sp>
      <p:sp>
        <p:nvSpPr>
          <p:cNvPr id="133" name="Google Shape;133;p9"/>
          <p:cNvSpPr/>
          <p:nvPr/>
        </p:nvSpPr>
        <p:spPr>
          <a:xfrm>
            <a:off x="1692463" y="4361238"/>
            <a:ext cx="494700" cy="373800"/>
          </a:xfrm>
          <a:prstGeom prst="chevron">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chemeClr val="lt1"/>
              </a:highlight>
              <a:latin typeface="Arial"/>
              <a:ea typeface="Arial"/>
              <a:cs typeface="Arial"/>
              <a:sym typeface="Arial"/>
            </a:endParaRPr>
          </a:p>
        </p:txBody>
      </p:sp>
      <p:sp>
        <p:nvSpPr>
          <p:cNvPr id="134" name="Google Shape;134;p9"/>
          <p:cNvSpPr/>
          <p:nvPr/>
        </p:nvSpPr>
        <p:spPr>
          <a:xfrm>
            <a:off x="387900" y="1504925"/>
            <a:ext cx="494700" cy="373800"/>
          </a:xfrm>
          <a:prstGeom prst="chevron">
            <a:avLst>
              <a:gd name="adj"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highlight>
                <a:schemeClr val="lt1"/>
              </a:highlight>
              <a:latin typeface="Arial"/>
              <a:ea typeface="Arial"/>
              <a:cs typeface="Arial"/>
              <a:sym typeface="Arial"/>
            </a:endParaRPr>
          </a:p>
        </p:txBody>
      </p:sp>
      <p:sp>
        <p:nvSpPr>
          <p:cNvPr id="135" name="Google Shape;135;p9"/>
          <p:cNvSpPr/>
          <p:nvPr/>
        </p:nvSpPr>
        <p:spPr>
          <a:xfrm>
            <a:off x="7704275" y="1321400"/>
            <a:ext cx="527400" cy="3514500"/>
          </a:xfrm>
          <a:prstGeom prst="downArrow">
            <a:avLst>
              <a:gd name="adj1" fmla="val 50000"/>
              <a:gd name="adj2" fmla="val 5000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451</Words>
  <Application>Microsoft Office PowerPoint</Application>
  <PresentationFormat>On-screen Show (16:9)</PresentationFormat>
  <Paragraphs>73</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Roboto Slab</vt:lpstr>
      <vt:lpstr>Comic Sans MS</vt:lpstr>
      <vt:lpstr>Roboto</vt:lpstr>
      <vt:lpstr>Marina</vt:lpstr>
      <vt:lpstr>Multiple Hotel System</vt:lpstr>
      <vt:lpstr>PowerPoint Presentation</vt:lpstr>
      <vt:lpstr>Introduction</vt:lpstr>
      <vt:lpstr>Purpose</vt:lpstr>
      <vt:lpstr>Existing Features</vt:lpstr>
      <vt:lpstr>System facilities</vt:lpstr>
      <vt:lpstr>Software Requirements </vt:lpstr>
      <vt:lpstr>Hardware Requirements</vt:lpstr>
      <vt:lpstr>Software Development Process(waterfall model)</vt:lpstr>
      <vt:lpstr>Workflow of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work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Hotel System</dc:title>
  <cp:lastModifiedBy>user</cp:lastModifiedBy>
  <cp:revision>1</cp:revision>
  <dcterms:modified xsi:type="dcterms:W3CDTF">2024-12-29T12:25:39Z</dcterms:modified>
</cp:coreProperties>
</file>