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93675" cy="8001000"/>
  <p:notesSz cx="6858000" cy="9144000"/>
  <p:defaultTextStyle>
    <a:defPPr>
      <a:defRPr lang="en-US"/>
    </a:defPPr>
    <a:lvl1pPr marL="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131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62635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43952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2527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40658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87906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969224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25054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0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998" y="-91"/>
      </p:cViewPr>
      <p:guideLst>
        <p:guide orient="horz" pos="2520"/>
        <p:guide pos="40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7026" y="2485504"/>
            <a:ext cx="10959624" cy="1715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051" y="4533900"/>
            <a:ext cx="9025573" cy="20447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4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0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8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69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5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021878" y="320418"/>
            <a:ext cx="4351616" cy="68267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7035" y="320418"/>
            <a:ext cx="12839952" cy="68267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511" y="5141391"/>
            <a:ext cx="10959624" cy="1589090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8511" y="3391171"/>
            <a:ext cx="10959624" cy="1750219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13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626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439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25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065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879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692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505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027" y="1866912"/>
            <a:ext cx="8595783" cy="5280289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7705" y="1866912"/>
            <a:ext cx="8595783" cy="5280289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84" y="320415"/>
            <a:ext cx="11604308" cy="133350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688" y="1790971"/>
            <a:ext cx="5696945" cy="74638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688" y="2537357"/>
            <a:ext cx="5696945" cy="460983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9815" y="1790971"/>
            <a:ext cx="5699184" cy="74638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49815" y="2537357"/>
            <a:ext cx="5699184" cy="4609838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92" y="318565"/>
            <a:ext cx="4241930" cy="135572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1080" y="318571"/>
            <a:ext cx="7207923" cy="6828631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692" y="1674292"/>
            <a:ext cx="4241930" cy="5472906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7250" y="5600708"/>
            <a:ext cx="7736205" cy="66119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27250" y="714906"/>
            <a:ext cx="7736205" cy="4800600"/>
          </a:xfrm>
        </p:spPr>
        <p:txBody>
          <a:bodyPr/>
          <a:lstStyle>
            <a:lvl1pPr marL="0" indent="0">
              <a:buNone/>
              <a:defRPr sz="2000"/>
            </a:lvl1pPr>
            <a:lvl2pPr marL="281318" indent="0">
              <a:buNone/>
              <a:defRPr sz="1700"/>
            </a:lvl2pPr>
            <a:lvl3pPr marL="562635" indent="0">
              <a:buNone/>
              <a:defRPr sz="1500"/>
            </a:lvl3pPr>
            <a:lvl4pPr marL="843952" indent="0">
              <a:buNone/>
              <a:defRPr sz="1200"/>
            </a:lvl4pPr>
            <a:lvl5pPr marL="1125270" indent="0">
              <a:buNone/>
              <a:defRPr sz="1200"/>
            </a:lvl5pPr>
            <a:lvl6pPr marL="1406588" indent="0">
              <a:buNone/>
              <a:defRPr sz="1200"/>
            </a:lvl6pPr>
            <a:lvl7pPr marL="1687906" indent="0">
              <a:buNone/>
              <a:defRPr sz="1200"/>
            </a:lvl7pPr>
            <a:lvl8pPr marL="1969224" indent="0">
              <a:buNone/>
              <a:defRPr sz="1200"/>
            </a:lvl8pPr>
            <a:lvl9pPr marL="225054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7250" y="6261903"/>
            <a:ext cx="7736205" cy="939005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4684" y="320415"/>
            <a:ext cx="11604308" cy="1333502"/>
          </a:xfrm>
          <a:prstGeom prst="rect">
            <a:avLst/>
          </a:prstGeom>
        </p:spPr>
        <p:txBody>
          <a:bodyPr vert="horz" lIns="56263" tIns="28131" rIns="56263" bIns="28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684" y="1866912"/>
            <a:ext cx="11604308" cy="5280289"/>
          </a:xfrm>
          <a:prstGeom prst="rect">
            <a:avLst/>
          </a:prstGeom>
        </p:spPr>
        <p:txBody>
          <a:bodyPr vert="horz" lIns="56263" tIns="28131" rIns="56263" bIns="28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4684" y="7415751"/>
            <a:ext cx="3008524" cy="425980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05339" y="7415751"/>
            <a:ext cx="4082997" cy="425980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40467" y="7415751"/>
            <a:ext cx="3008524" cy="425980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2635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988" indent="-210988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indent="-175823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03295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84611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929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7246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64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09882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1200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8131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62635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43952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527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0658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87906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69224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5054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" y="7508186"/>
            <a:ext cx="11125200" cy="3785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  <a:cs typeface="Arial" panose="020B0604020202020204" pitchFamily="34" charset="0"/>
              </a:rPr>
              <a:t>* 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CI denotes Confidence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Interval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. H. C-index and U. C-index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denote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 the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Harrell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 and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Uno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 concordance indexes, </a:t>
            </a:r>
            <a:r>
              <a:rPr lang="fr-FR" sz="14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respectively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Cambria" panose="02040503050406030204" pitchFamily="18" charset="0"/>
              </a:rPr>
              <a:t>. 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Cambria" panose="020405030504060302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6288"/>
              </p:ext>
            </p:extLst>
          </p:nvPr>
        </p:nvGraphicFramePr>
        <p:xfrm>
          <a:off x="114300" y="190500"/>
          <a:ext cx="12649200" cy="725424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85800"/>
                <a:gridCol w="1371600"/>
                <a:gridCol w="381000"/>
                <a:gridCol w="1143000"/>
                <a:gridCol w="1143000"/>
                <a:gridCol w="1295400"/>
                <a:gridCol w="1295400"/>
                <a:gridCol w="457200"/>
                <a:gridCol w="1143000"/>
                <a:gridCol w="1219200"/>
                <a:gridCol w="1219200"/>
                <a:gridCol w="1295400"/>
              </a:tblGrid>
              <a:tr h="9358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Horizon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vert="vert27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Metric </a:t>
                      </a:r>
                    </a:p>
                    <a:p>
                      <a:pPr algn="ctr"/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(95%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CI</a:t>
                      </a: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algn="ctr"/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Adjutorium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Cox PH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NPI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i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Adjutorium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Cox PH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PREDICT 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NPI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62139">
                <a:tc rowSpan="3"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years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C-index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All-cause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Mortality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0.781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(0.780–0.782)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(0.753–0.759)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(0.747–0.749)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0.707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(0.705–0.709)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 cancer-specific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Mortality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0.808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(0.807–0.809)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0.772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(0.770–0.774)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(0.739–0.741)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0.759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(0.757–0.761)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858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 C-index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(0.751–0.755)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(0.730–0.736)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(0.704–0.708)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(0.658–0.662)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(0.761–0.765)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(0.726–0.734)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0.702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(0.700–0.704)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(0.728–0.732)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3152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AUC-ROC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0.819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(0.817–0.821)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(0.793–0.799)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(0.783–0.787)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(0.743–0.747)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(0.845–0.849)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(0.812–0.820)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(0.763–0.767)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(0.783–0.787)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23362">
                <a:tc rowSpan="3"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years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C-index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(0.786–0.788)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(0.755–0.759)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(0.757–0.759)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(0.705–0.709)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(0.806–0.808)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(0.772–0.778)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0.748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(0.747–0.749)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(0.758–0.762)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5693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 C-index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(0.754–0.758)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0.734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(0.731–0.737)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0.718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(0.716–0.720)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(0.658–0.662)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(0.764–0.768)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(0.732–0.740)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0.708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(0.706–0.710)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(0.728–0.732)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AUC-ROC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0.814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(0.812–0.816)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(0.772–0.778)</a:t>
                      </a: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(0.771–0.775)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0.729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(0.727–0.731)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0.834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(0.832–0.836)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(0.792–0.798)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(0.751–0.755)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(0.773–0.777)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91404">
                <a:tc rowSpan="3"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="1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years</a:t>
                      </a:r>
                      <a:endParaRPr lang="en-US" sz="1400" b="1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C-index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 </a:t>
                      </a:r>
                    </a:p>
                    <a:p>
                      <a:pPr marL="0" marR="0" indent="0" algn="ctr" defTabSz="83119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(0.817–0.821)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0.758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(0.756–0.760)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(0.770–0.772)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0.707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(0.705–0.709)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0.791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(0.790–0.792)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(0.774–0.780)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(0.748–0.752)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0.759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(0.757–0.761)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0E4A">
                          <a:alpha val="4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43840">
                <a:tc vMerge="1"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31190" rtl="0" eaLnBrk="1" fontAlgn="auto" latinLnBrk="0" hangingPunct="1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U. C-index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(0.745–0.749)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(0.733–0.741)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0.734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(0.732–0.736)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(0.655–0.659)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0.755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(0.753–0.757)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(0.731–0.741)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0.714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(0.712–0.716)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0.730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(0.728–0.732)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41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US" sz="1400" b="1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AUC-ROC</a:t>
                      </a:r>
                      <a:endParaRPr lang="en-US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(0.811–0.815)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0.773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(0.769–0.777)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0.771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(0.769–0.773)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0.687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(0.685–0.689)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0.824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(0.821–0.827) 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0.784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(0.780–0.788)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0.729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(0.726–0.732)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4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0.756 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(0.754–0.758)</a:t>
                      </a:r>
                      <a:endParaRPr lang="en-US" sz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190499" y="7886700"/>
            <a:ext cx="906780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4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361</Words>
  <Application>Microsoft Office PowerPoint</Application>
  <PresentationFormat>Custom</PresentationFormat>
  <Paragraphs>180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ahmedmalaa</dc:creator>
  <cp:lastModifiedBy>ahmedmalaa</cp:lastModifiedBy>
  <cp:revision>37</cp:revision>
  <dcterms:created xsi:type="dcterms:W3CDTF">2019-08-28T06:36:51Z</dcterms:created>
  <dcterms:modified xsi:type="dcterms:W3CDTF">2019-11-20T02:03:52Z</dcterms:modified>
</cp:coreProperties>
</file>