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893675" cy="8001000"/>
  <p:notesSz cx="6858000" cy="9144000"/>
  <p:defaultTextStyle>
    <a:defPPr>
      <a:defRPr lang="en-US"/>
    </a:defPPr>
    <a:lvl1pPr marL="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1318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62635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43952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2527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406588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687906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969224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25054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98" y="-91"/>
      </p:cViewPr>
      <p:guideLst>
        <p:guide orient="horz" pos="2520"/>
        <p:guide pos="4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5C694-1C34-4BAC-8FE3-FC6B10C15CE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685800"/>
            <a:ext cx="5524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F739-FAA5-41C2-92B2-F03BEC1E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0" y="685800"/>
            <a:ext cx="5524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CF739-FAA5-41C2-92B2-F03BEC1EF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026" y="2485505"/>
            <a:ext cx="10959624" cy="1715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051" y="4533900"/>
            <a:ext cx="9025573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1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4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0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8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69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5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21878" y="320420"/>
            <a:ext cx="4351616" cy="68267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035" y="320420"/>
            <a:ext cx="12839952" cy="68267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5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11" y="5141392"/>
            <a:ext cx="10959624" cy="1589089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8511" y="3391175"/>
            <a:ext cx="10959624" cy="17502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13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626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439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25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065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6879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692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505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033" y="1866914"/>
            <a:ext cx="8595783" cy="528029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7706" y="1866914"/>
            <a:ext cx="8595783" cy="528029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84" y="320414"/>
            <a:ext cx="11604308" cy="13335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694" y="1790971"/>
            <a:ext cx="5696945" cy="74638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1318" indent="0">
              <a:buNone/>
              <a:defRPr sz="1200" b="1"/>
            </a:lvl2pPr>
            <a:lvl3pPr marL="562635" indent="0">
              <a:buNone/>
              <a:defRPr sz="1000" b="1"/>
            </a:lvl3pPr>
            <a:lvl4pPr marL="843952" indent="0">
              <a:buNone/>
              <a:defRPr sz="1000" b="1"/>
            </a:lvl4pPr>
            <a:lvl5pPr marL="1125270" indent="0">
              <a:buNone/>
              <a:defRPr sz="1000" b="1"/>
            </a:lvl5pPr>
            <a:lvl6pPr marL="1406588" indent="0">
              <a:buNone/>
              <a:defRPr sz="1000" b="1"/>
            </a:lvl6pPr>
            <a:lvl7pPr marL="1687906" indent="0">
              <a:buNone/>
              <a:defRPr sz="1000" b="1"/>
            </a:lvl7pPr>
            <a:lvl8pPr marL="1969224" indent="0">
              <a:buNone/>
              <a:defRPr sz="1000" b="1"/>
            </a:lvl8pPr>
            <a:lvl9pPr marL="225054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694" y="2537360"/>
            <a:ext cx="5696945" cy="4609837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9815" y="1790971"/>
            <a:ext cx="5699184" cy="74638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1318" indent="0">
              <a:buNone/>
              <a:defRPr sz="1200" b="1"/>
            </a:lvl2pPr>
            <a:lvl3pPr marL="562635" indent="0">
              <a:buNone/>
              <a:defRPr sz="1000" b="1"/>
            </a:lvl3pPr>
            <a:lvl4pPr marL="843952" indent="0">
              <a:buNone/>
              <a:defRPr sz="1000" b="1"/>
            </a:lvl4pPr>
            <a:lvl5pPr marL="1125270" indent="0">
              <a:buNone/>
              <a:defRPr sz="1000" b="1"/>
            </a:lvl5pPr>
            <a:lvl6pPr marL="1406588" indent="0">
              <a:buNone/>
              <a:defRPr sz="1000" b="1"/>
            </a:lvl6pPr>
            <a:lvl7pPr marL="1687906" indent="0">
              <a:buNone/>
              <a:defRPr sz="1000" b="1"/>
            </a:lvl7pPr>
            <a:lvl8pPr marL="1969224" indent="0">
              <a:buNone/>
              <a:defRPr sz="1000" b="1"/>
            </a:lvl8pPr>
            <a:lvl9pPr marL="225054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49815" y="2537360"/>
            <a:ext cx="5699184" cy="4609837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92" y="318565"/>
            <a:ext cx="4241930" cy="135572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086" y="318573"/>
            <a:ext cx="7207923" cy="682863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692" y="1674294"/>
            <a:ext cx="4241930" cy="5472907"/>
          </a:xfrm>
        </p:spPr>
        <p:txBody>
          <a:bodyPr/>
          <a:lstStyle>
            <a:lvl1pPr marL="0" indent="0">
              <a:buNone/>
              <a:defRPr sz="900"/>
            </a:lvl1pPr>
            <a:lvl2pPr marL="281318" indent="0">
              <a:buNone/>
              <a:defRPr sz="800"/>
            </a:lvl2pPr>
            <a:lvl3pPr marL="562635" indent="0">
              <a:buNone/>
              <a:defRPr sz="600"/>
            </a:lvl3pPr>
            <a:lvl4pPr marL="843952" indent="0">
              <a:buNone/>
              <a:defRPr sz="600"/>
            </a:lvl4pPr>
            <a:lvl5pPr marL="1125270" indent="0">
              <a:buNone/>
              <a:defRPr sz="600"/>
            </a:lvl5pPr>
            <a:lvl6pPr marL="1406588" indent="0">
              <a:buNone/>
              <a:defRPr sz="600"/>
            </a:lvl6pPr>
            <a:lvl7pPr marL="1687906" indent="0">
              <a:buNone/>
              <a:defRPr sz="600"/>
            </a:lvl7pPr>
            <a:lvl8pPr marL="1969224" indent="0">
              <a:buNone/>
              <a:defRPr sz="600"/>
            </a:lvl8pPr>
            <a:lvl9pPr marL="225054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256" y="5600709"/>
            <a:ext cx="7736205" cy="66119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7256" y="714906"/>
            <a:ext cx="7736205" cy="4800600"/>
          </a:xfrm>
        </p:spPr>
        <p:txBody>
          <a:bodyPr/>
          <a:lstStyle>
            <a:lvl1pPr marL="0" indent="0">
              <a:buNone/>
              <a:defRPr sz="2000"/>
            </a:lvl1pPr>
            <a:lvl2pPr marL="281318" indent="0">
              <a:buNone/>
              <a:defRPr sz="1700"/>
            </a:lvl2pPr>
            <a:lvl3pPr marL="562635" indent="0">
              <a:buNone/>
              <a:defRPr sz="1500"/>
            </a:lvl3pPr>
            <a:lvl4pPr marL="843952" indent="0">
              <a:buNone/>
              <a:defRPr sz="1200"/>
            </a:lvl4pPr>
            <a:lvl5pPr marL="1125270" indent="0">
              <a:buNone/>
              <a:defRPr sz="1200"/>
            </a:lvl5pPr>
            <a:lvl6pPr marL="1406588" indent="0">
              <a:buNone/>
              <a:defRPr sz="1200"/>
            </a:lvl6pPr>
            <a:lvl7pPr marL="1687906" indent="0">
              <a:buNone/>
              <a:defRPr sz="1200"/>
            </a:lvl7pPr>
            <a:lvl8pPr marL="1969224" indent="0">
              <a:buNone/>
              <a:defRPr sz="1200"/>
            </a:lvl8pPr>
            <a:lvl9pPr marL="2250540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7256" y="6261905"/>
            <a:ext cx="7736205" cy="939004"/>
          </a:xfrm>
        </p:spPr>
        <p:txBody>
          <a:bodyPr/>
          <a:lstStyle>
            <a:lvl1pPr marL="0" indent="0">
              <a:buNone/>
              <a:defRPr sz="900"/>
            </a:lvl1pPr>
            <a:lvl2pPr marL="281318" indent="0">
              <a:buNone/>
              <a:defRPr sz="800"/>
            </a:lvl2pPr>
            <a:lvl3pPr marL="562635" indent="0">
              <a:buNone/>
              <a:defRPr sz="600"/>
            </a:lvl3pPr>
            <a:lvl4pPr marL="843952" indent="0">
              <a:buNone/>
              <a:defRPr sz="600"/>
            </a:lvl4pPr>
            <a:lvl5pPr marL="1125270" indent="0">
              <a:buNone/>
              <a:defRPr sz="600"/>
            </a:lvl5pPr>
            <a:lvl6pPr marL="1406588" indent="0">
              <a:buNone/>
              <a:defRPr sz="600"/>
            </a:lvl6pPr>
            <a:lvl7pPr marL="1687906" indent="0">
              <a:buNone/>
              <a:defRPr sz="600"/>
            </a:lvl7pPr>
            <a:lvl8pPr marL="1969224" indent="0">
              <a:buNone/>
              <a:defRPr sz="600"/>
            </a:lvl8pPr>
            <a:lvl9pPr marL="225054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684" y="320414"/>
            <a:ext cx="11604308" cy="1333502"/>
          </a:xfrm>
          <a:prstGeom prst="rect">
            <a:avLst/>
          </a:prstGeom>
        </p:spPr>
        <p:txBody>
          <a:bodyPr vert="horz" lIns="56263" tIns="28131" rIns="56263" bIns="281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684" y="1866914"/>
            <a:ext cx="11604308" cy="5280290"/>
          </a:xfrm>
          <a:prstGeom prst="rect">
            <a:avLst/>
          </a:prstGeom>
        </p:spPr>
        <p:txBody>
          <a:bodyPr vert="horz" lIns="56263" tIns="28131" rIns="56263" bIns="281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84" y="7415753"/>
            <a:ext cx="3008524" cy="425980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05339" y="7415753"/>
            <a:ext cx="4082997" cy="425980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0467" y="7415753"/>
            <a:ext cx="3008524" cy="425980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62635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988" indent="-210988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indent="-175823" algn="l" defTabSz="5626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03295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84611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929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7246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64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09882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1200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81318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62635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43952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527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06588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87906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69224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25054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" y="7392049"/>
            <a:ext cx="11125200" cy="378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* </a:t>
            </a:r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CI denotes Confidence </a:t>
            </a:r>
            <a:r>
              <a:rPr lang="fr-F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Interval</a:t>
            </a:r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. H. C-index and U. C-index </a:t>
            </a:r>
            <a:r>
              <a:rPr lang="fr-F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denote</a:t>
            </a:r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 the </a:t>
            </a:r>
            <a:r>
              <a:rPr lang="fr-F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Harrell</a:t>
            </a:r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 and </a:t>
            </a:r>
            <a:r>
              <a:rPr lang="fr-F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Uno</a:t>
            </a:r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 concordance indexes, </a:t>
            </a:r>
            <a:r>
              <a:rPr lang="fr-F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respectively</a:t>
            </a:r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.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mbria" panose="020405030504060302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465064"/>
              </p:ext>
            </p:extLst>
          </p:nvPr>
        </p:nvGraphicFramePr>
        <p:xfrm>
          <a:off x="114300" y="190500"/>
          <a:ext cx="12649200" cy="71170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85800"/>
                <a:gridCol w="1371600"/>
                <a:gridCol w="381000"/>
                <a:gridCol w="1143000"/>
                <a:gridCol w="1143000"/>
                <a:gridCol w="1295400"/>
                <a:gridCol w="1295400"/>
                <a:gridCol w="457200"/>
                <a:gridCol w="1143000"/>
                <a:gridCol w="1219200"/>
                <a:gridCol w="1219200"/>
                <a:gridCol w="1295400"/>
              </a:tblGrid>
              <a:tr h="9358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Horizon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(95%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CI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Adjutorium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Cox PH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NPI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Adjutorium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Cox PH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NPI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2139"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years</a:t>
                      </a: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 C-index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All-cause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Mortality</a:t>
                      </a: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0.751</a:t>
                      </a: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(0.749–0.753)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0.747</a:t>
                      </a: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(0.745–0.749)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0.735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(0.733–0.737)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0.666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(0.664–0.668)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 cancer-specific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Mortality</a:t>
                      </a: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0.796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(0.794–0.798)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0.763</a:t>
                      </a: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(0.760–0.766)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0.763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(0.761–0.765)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0.774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(0.771–0.777)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U. C-index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0.741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(0.737–0.745)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0.733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(0.731–0.735)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0.697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(0.693–0.701)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0.631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(0.629–0.633)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0.754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(0.748–0.760) 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0.726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(0.720–0.732)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(0.717–0.727)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0.758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(0.755–0.761)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117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AUC-ROC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0.770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(0.768–0.772)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0.772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(0.768–0.776)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0.761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(0.759–0.763)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0.703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(0.700–0.706)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0.823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(0.820–0.826)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0.792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(0.788–0.796)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0.783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(0.780–0.786) 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0.795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(0.792–0.798)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23362">
                <a:tc rowSpan="3"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years</a:t>
                      </a: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 C-index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0.757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(0.755–0.759)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0.744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(0.742–0.746)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0.743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(0.741–0.745)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0.667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(0.665–0.669)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0.794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(0.792–0.796)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0.768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(0.764–0.772)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0.765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(0.763–0.767)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0.776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(0.774–0.778)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93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U. C-index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0.735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(0.730–0.740)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0.731</a:t>
                      </a: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(0.724–0.738)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0.708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(0.705–0.711)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0.629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(0.627–0.631)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0.760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(0.755–0.765)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(0.714–0.730)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0.735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(0.730–0.740)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0.761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(0.759–0.763)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AUC-ROC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0.777</a:t>
                      </a: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(0.775–0.779)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0.763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(0.759–0.767)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0.755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(0.753–0.757)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0.681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(0.678–0.684)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0.813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(0.811–0.815)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0.782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(0.778–0.786)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0.775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(0.772–0.778)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0.790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(0.788–0.792)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1404">
                <a:tc rowSpan="3"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years</a:t>
                      </a: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 C-index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0.748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(0.746–0.752)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0.742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(0.739–0.745)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0.750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(0.748–0.752)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0.669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(0.667–0.671)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(0.776–0.780)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0.764</a:t>
                      </a: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(0.761–0.767)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0.765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(0.763–0.767)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0.777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(0.775–0.779)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43840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U. C-index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0.736</a:t>
                      </a: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(0.732–0.740)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0.739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(0.734–0.744)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0.727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(0.724–0.730)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0.630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(0.628–0.632)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0.746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(0.741–0.751)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0.728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(0.720–0.736)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0.738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(0.734–0.742)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0.759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(0.757–0.761)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4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AUC-ROC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0.790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(0.787–0.793)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(0.771–0.785)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0.756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(0.753–0.759)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0.631</a:t>
                      </a: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(0.628–0.634)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0.800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(0.796–0.804)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0.773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(0.764–0.780)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0.744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(0.741–0.747)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0.768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(0.765–0.771)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90499" y="7770563"/>
            <a:ext cx="906780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362</Words>
  <Application>Microsoft Office PowerPoint</Application>
  <PresentationFormat>Custom</PresentationFormat>
  <Paragraphs>181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ahmedmalaa</dc:creator>
  <cp:lastModifiedBy>ahmedmalaa</cp:lastModifiedBy>
  <cp:revision>43</cp:revision>
  <dcterms:created xsi:type="dcterms:W3CDTF">2019-08-28T06:36:51Z</dcterms:created>
  <dcterms:modified xsi:type="dcterms:W3CDTF">2019-11-20T02:08:30Z</dcterms:modified>
</cp:coreProperties>
</file>