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601200" cy="6172200"/>
  <p:notesSz cx="6858000" cy="9144000"/>
  <p:defaultTextStyle>
    <a:defPPr>
      <a:defRPr lang="en-US"/>
    </a:defPPr>
    <a:lvl1pPr marL="0" algn="l" defTabSz="7510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75532" algn="l" defTabSz="7510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51063" algn="l" defTabSz="7510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126594" algn="l" defTabSz="7510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502126" algn="l" defTabSz="7510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77657" algn="l" defTabSz="7510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253189" algn="l" defTabSz="7510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628721" algn="l" defTabSz="7510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3004251" algn="l" defTabSz="75106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0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051" y="-62"/>
      </p:cViewPr>
      <p:guideLst>
        <p:guide orient="horz" pos="1944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BBB3D-BA08-447A-BF0D-587095FC3C3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2000" y="685800"/>
            <a:ext cx="5334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D26FE-8138-4E5F-9EAA-8B63B8661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16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510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75532" algn="l" defTabSz="7510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51063" algn="l" defTabSz="7510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26594" algn="l" defTabSz="7510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02126" algn="l" defTabSz="7510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77657" algn="l" defTabSz="7510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53189" algn="l" defTabSz="7510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28721" algn="l" defTabSz="7510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04251" algn="l" defTabSz="7510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62000" y="685800"/>
            <a:ext cx="5334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D26FE-8138-4E5F-9EAA-8B63B86614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47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917387"/>
            <a:ext cx="8161020" cy="13230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0" y="3497580"/>
            <a:ext cx="6720840" cy="15773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5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1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26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02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77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53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28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0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7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9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1310" y="247178"/>
            <a:ext cx="3240405" cy="52663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96" y="247178"/>
            <a:ext cx="9561195" cy="52663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5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1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29" y="3966214"/>
            <a:ext cx="8161020" cy="1225868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29" y="2616044"/>
            <a:ext cx="8161020" cy="1350168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75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510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2659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021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8776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2531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6287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042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2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90" y="1440184"/>
            <a:ext cx="6400800" cy="4073367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80910" y="1440184"/>
            <a:ext cx="6400800" cy="4073367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4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247175"/>
            <a:ext cx="8641080" cy="10287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4" y="1381604"/>
            <a:ext cx="4242197" cy="57578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5532" indent="0">
              <a:buNone/>
              <a:defRPr sz="1600" b="1"/>
            </a:lvl2pPr>
            <a:lvl3pPr marL="751063" indent="0">
              <a:buNone/>
              <a:defRPr sz="1400" b="1"/>
            </a:lvl3pPr>
            <a:lvl4pPr marL="1126594" indent="0">
              <a:buNone/>
              <a:defRPr sz="1400" b="1"/>
            </a:lvl4pPr>
            <a:lvl5pPr marL="1502126" indent="0">
              <a:buNone/>
              <a:defRPr sz="1400" b="1"/>
            </a:lvl5pPr>
            <a:lvl6pPr marL="1877657" indent="0">
              <a:buNone/>
              <a:defRPr sz="1400" b="1"/>
            </a:lvl6pPr>
            <a:lvl7pPr marL="2253189" indent="0">
              <a:buNone/>
              <a:defRPr sz="1400" b="1"/>
            </a:lvl7pPr>
            <a:lvl8pPr marL="2628721" indent="0">
              <a:buNone/>
              <a:defRPr sz="1400" b="1"/>
            </a:lvl8pPr>
            <a:lvl9pPr marL="300425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4" y="1957389"/>
            <a:ext cx="4242197" cy="3556160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279" y="1381604"/>
            <a:ext cx="4243864" cy="57578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5532" indent="0">
              <a:buNone/>
              <a:defRPr sz="1600" b="1"/>
            </a:lvl2pPr>
            <a:lvl3pPr marL="751063" indent="0">
              <a:buNone/>
              <a:defRPr sz="1400" b="1"/>
            </a:lvl3pPr>
            <a:lvl4pPr marL="1126594" indent="0">
              <a:buNone/>
              <a:defRPr sz="1400" b="1"/>
            </a:lvl4pPr>
            <a:lvl5pPr marL="1502126" indent="0">
              <a:buNone/>
              <a:defRPr sz="1400" b="1"/>
            </a:lvl5pPr>
            <a:lvl6pPr marL="1877657" indent="0">
              <a:buNone/>
              <a:defRPr sz="1400" b="1"/>
            </a:lvl6pPr>
            <a:lvl7pPr marL="2253189" indent="0">
              <a:buNone/>
              <a:defRPr sz="1400" b="1"/>
            </a:lvl7pPr>
            <a:lvl8pPr marL="2628721" indent="0">
              <a:buNone/>
              <a:defRPr sz="1400" b="1"/>
            </a:lvl8pPr>
            <a:lvl9pPr marL="300425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279" y="1957389"/>
            <a:ext cx="4243864" cy="3556160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7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1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6" y="245747"/>
            <a:ext cx="3158729" cy="1045845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807" y="245749"/>
            <a:ext cx="5367338" cy="5267802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6" y="1291593"/>
            <a:ext cx="3158729" cy="4221957"/>
          </a:xfrm>
        </p:spPr>
        <p:txBody>
          <a:bodyPr/>
          <a:lstStyle>
            <a:lvl1pPr marL="0" indent="0">
              <a:buNone/>
              <a:defRPr sz="1200"/>
            </a:lvl1pPr>
            <a:lvl2pPr marL="375532" indent="0">
              <a:buNone/>
              <a:defRPr sz="1000"/>
            </a:lvl2pPr>
            <a:lvl3pPr marL="751063" indent="0">
              <a:buNone/>
              <a:defRPr sz="800"/>
            </a:lvl3pPr>
            <a:lvl4pPr marL="1126594" indent="0">
              <a:buNone/>
              <a:defRPr sz="700"/>
            </a:lvl4pPr>
            <a:lvl5pPr marL="1502126" indent="0">
              <a:buNone/>
              <a:defRPr sz="700"/>
            </a:lvl5pPr>
            <a:lvl6pPr marL="1877657" indent="0">
              <a:buNone/>
              <a:defRPr sz="700"/>
            </a:lvl6pPr>
            <a:lvl7pPr marL="2253189" indent="0">
              <a:buNone/>
              <a:defRPr sz="700"/>
            </a:lvl7pPr>
            <a:lvl8pPr marL="2628721" indent="0">
              <a:buNone/>
              <a:defRPr sz="700"/>
            </a:lvl8pPr>
            <a:lvl9pPr marL="3004251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0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902" y="4320544"/>
            <a:ext cx="5760720" cy="510064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902" y="551497"/>
            <a:ext cx="5760720" cy="3703320"/>
          </a:xfrm>
        </p:spPr>
        <p:txBody>
          <a:bodyPr/>
          <a:lstStyle>
            <a:lvl1pPr marL="0" indent="0">
              <a:buNone/>
              <a:defRPr sz="2600"/>
            </a:lvl1pPr>
            <a:lvl2pPr marL="375532" indent="0">
              <a:buNone/>
              <a:defRPr sz="2300"/>
            </a:lvl2pPr>
            <a:lvl3pPr marL="751063" indent="0">
              <a:buNone/>
              <a:defRPr sz="2000"/>
            </a:lvl3pPr>
            <a:lvl4pPr marL="1126594" indent="0">
              <a:buNone/>
              <a:defRPr sz="1600"/>
            </a:lvl4pPr>
            <a:lvl5pPr marL="1502126" indent="0">
              <a:buNone/>
              <a:defRPr sz="1600"/>
            </a:lvl5pPr>
            <a:lvl6pPr marL="1877657" indent="0">
              <a:buNone/>
              <a:defRPr sz="1600"/>
            </a:lvl6pPr>
            <a:lvl7pPr marL="2253189" indent="0">
              <a:buNone/>
              <a:defRPr sz="1600"/>
            </a:lvl7pPr>
            <a:lvl8pPr marL="2628721" indent="0">
              <a:buNone/>
              <a:defRPr sz="1600"/>
            </a:lvl8pPr>
            <a:lvl9pPr marL="3004251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902" y="4830608"/>
            <a:ext cx="5760720" cy="724376"/>
          </a:xfrm>
        </p:spPr>
        <p:txBody>
          <a:bodyPr/>
          <a:lstStyle>
            <a:lvl1pPr marL="0" indent="0">
              <a:buNone/>
              <a:defRPr sz="1200"/>
            </a:lvl1pPr>
            <a:lvl2pPr marL="375532" indent="0">
              <a:buNone/>
              <a:defRPr sz="1000"/>
            </a:lvl2pPr>
            <a:lvl3pPr marL="751063" indent="0">
              <a:buNone/>
              <a:defRPr sz="800"/>
            </a:lvl3pPr>
            <a:lvl4pPr marL="1126594" indent="0">
              <a:buNone/>
              <a:defRPr sz="700"/>
            </a:lvl4pPr>
            <a:lvl5pPr marL="1502126" indent="0">
              <a:buNone/>
              <a:defRPr sz="700"/>
            </a:lvl5pPr>
            <a:lvl6pPr marL="1877657" indent="0">
              <a:buNone/>
              <a:defRPr sz="700"/>
            </a:lvl6pPr>
            <a:lvl7pPr marL="2253189" indent="0">
              <a:buNone/>
              <a:defRPr sz="700"/>
            </a:lvl7pPr>
            <a:lvl8pPr marL="2628721" indent="0">
              <a:buNone/>
              <a:defRPr sz="700"/>
            </a:lvl8pPr>
            <a:lvl9pPr marL="3004251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7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60" y="247175"/>
            <a:ext cx="8641080" cy="1028700"/>
          </a:xfrm>
          <a:prstGeom prst="rect">
            <a:avLst/>
          </a:prstGeom>
        </p:spPr>
        <p:txBody>
          <a:bodyPr vert="horz" lIns="75106" tIns="37553" rIns="75106" bIns="3755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1440184"/>
            <a:ext cx="8641080" cy="4073367"/>
          </a:xfrm>
          <a:prstGeom prst="rect">
            <a:avLst/>
          </a:prstGeom>
        </p:spPr>
        <p:txBody>
          <a:bodyPr vert="horz" lIns="75106" tIns="37553" rIns="75106" bIns="3755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60" y="5720719"/>
            <a:ext cx="2240280" cy="328612"/>
          </a:xfrm>
          <a:prstGeom prst="rect">
            <a:avLst/>
          </a:prstGeom>
        </p:spPr>
        <p:txBody>
          <a:bodyPr vert="horz" lIns="75106" tIns="37553" rIns="75106" bIns="3755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410" y="5720719"/>
            <a:ext cx="3040380" cy="328612"/>
          </a:xfrm>
          <a:prstGeom prst="rect">
            <a:avLst/>
          </a:prstGeom>
        </p:spPr>
        <p:txBody>
          <a:bodyPr vert="horz" lIns="75106" tIns="37553" rIns="75106" bIns="3755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0860" y="5720719"/>
            <a:ext cx="2240280" cy="328612"/>
          </a:xfrm>
          <a:prstGeom prst="rect">
            <a:avLst/>
          </a:prstGeom>
        </p:spPr>
        <p:txBody>
          <a:bodyPr vert="horz" lIns="75106" tIns="37553" rIns="75106" bIns="3755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51063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649" indent="-281649" algn="l" defTabSz="7510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10239" indent="-234707" algn="l" defTabSz="751063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38829" indent="-187765" algn="l" defTabSz="7510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14360" indent="-187765" algn="l" defTabSz="751063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89892" indent="-187765" algn="l" defTabSz="751063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65423" indent="-187765" algn="l" defTabSz="751063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0954" indent="-187765" algn="l" defTabSz="751063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16486" indent="-187765" algn="l" defTabSz="751063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92018" indent="-187765" algn="l" defTabSz="751063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10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75532" algn="l" defTabSz="7510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51063" algn="l" defTabSz="7510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6594" algn="l" defTabSz="7510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02126" algn="l" defTabSz="7510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7657" algn="l" defTabSz="7510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53189" algn="l" defTabSz="7510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28721" algn="l" defTabSz="7510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004251" algn="l" defTabSz="75106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555250"/>
              </p:ext>
            </p:extLst>
          </p:nvPr>
        </p:nvGraphicFramePr>
        <p:xfrm>
          <a:off x="152400" y="114300"/>
          <a:ext cx="9309315" cy="560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840"/>
                <a:gridCol w="1026160"/>
                <a:gridCol w="1051775"/>
                <a:gridCol w="1005625"/>
                <a:gridCol w="914400"/>
                <a:gridCol w="873349"/>
                <a:gridCol w="981066"/>
                <a:gridCol w="1031240"/>
                <a:gridCol w="1165860"/>
              </a:tblGrid>
              <a:tr h="228600">
                <a:tc gridSpan="3"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Adjutorium</a:t>
                      </a:r>
                      <a:endParaRPr lang="en-US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 v2.1</a:t>
                      </a:r>
                      <a:endParaRPr lang="en-US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of cases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Observed</a:t>
                      </a:r>
                      <a:r>
                        <a:rPr lang="en-US" sz="1100" b="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deaths</a:t>
                      </a:r>
                      <a:endParaRPr lang="en-US" sz="11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AUC-ROC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TP</a:t>
                      </a:r>
                      <a:endParaRPr 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FP</a:t>
                      </a:r>
                      <a:endParaRPr 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AUC-ROC</a:t>
                      </a:r>
                      <a:endParaRPr 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TP</a:t>
                      </a:r>
                      <a:endParaRPr lang="en-US" sz="11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FP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8120">
                <a:tc gridSpan="9"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 at diagnosis</a:t>
                      </a:r>
                      <a:endParaRPr lang="en-US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8120">
                <a:tc gridSpan="2"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 positive</a:t>
                      </a:r>
                      <a:endParaRPr lang="en-US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– 65 years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21,302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2,314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0.791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1,658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5,142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0.773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1,607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5,171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65 years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13,115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3,774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0.824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3,026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2,767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0.779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2,915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2,937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8120">
                <a:tc gridSpan="2"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 negative</a:t>
                      </a:r>
                      <a:endParaRPr lang="en-US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– 65 years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10,417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2,440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0.729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1,615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2,634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0.666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1,595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3,043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65 years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4,861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2,090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0.785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1,458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730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0.700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1,626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1,202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8120">
                <a:tc gridSpan="2"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HER2 positive</a:t>
                      </a:r>
                      <a:endParaRPr lang="en-US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– 65 years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11,894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2,390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0.717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1,563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3,157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0.682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1,535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3,299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65 years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4,388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1,940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0.767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1,370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733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0.671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1,449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1,131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8120">
                <a:tc gridSpan="2">
                  <a:txBody>
                    <a:bodyPr/>
                    <a:lstStyle/>
                    <a:p>
                      <a:pPr marL="0" marR="0" indent="0" algn="l" defTabSz="8311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HER2 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– 65 years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19,825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2,363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0.816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1,749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4,286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0.797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1,749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4,898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65 years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13,588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3,924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0.825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2,970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2,443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0.763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3,088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3,433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8120">
                <a:tc gridSpan="2">
                  <a:txBody>
                    <a:bodyPr/>
                    <a:lstStyle/>
                    <a:p>
                      <a:pPr marL="0" marR="0" indent="0" algn="l" defTabSz="8311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Grade I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– 65 years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4,942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146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0.752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1,262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0.739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1,580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65 years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2,608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382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0.816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273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423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0.758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290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683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8120">
                <a:tc gridSpan="2"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Grade II</a:t>
                      </a:r>
                      <a:r>
                        <a:rPr lang="en-US" sz="11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III</a:t>
                      </a:r>
                      <a:endParaRPr lang="en-US" sz="11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– 65 years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26,777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4,607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0.762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3,369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7,418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0.718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3,348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9,078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65 years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15,368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5,482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0.806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4,179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2,884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0.721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4,702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5,074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52401" y="5753100"/>
            <a:ext cx="7238999" cy="378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fr-F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FP and TP </a:t>
            </a:r>
            <a:r>
              <a:rPr lang="fr-F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denote</a:t>
            </a:r>
            <a:r>
              <a:rPr lang="fr-F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false positive and </a:t>
            </a:r>
            <a:r>
              <a:rPr lang="fr-F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true</a:t>
            </a:r>
            <a:r>
              <a:rPr lang="fr-F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positive cases, </a:t>
            </a:r>
            <a:r>
              <a:rPr lang="fr-F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respectively</a:t>
            </a:r>
            <a:r>
              <a:rPr lang="fr-F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52401" y="6134100"/>
            <a:ext cx="723899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401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185</Words>
  <Application>Microsoft Office PowerPoint</Application>
  <PresentationFormat>Custom</PresentationFormat>
  <Paragraphs>127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ahmedmalaa</dc:creator>
  <cp:lastModifiedBy>ahmedmalaa</cp:lastModifiedBy>
  <cp:revision>46</cp:revision>
  <dcterms:created xsi:type="dcterms:W3CDTF">2019-08-28T06:36:51Z</dcterms:created>
  <dcterms:modified xsi:type="dcterms:W3CDTF">2019-11-20T02:42:59Z</dcterms:modified>
</cp:coreProperties>
</file>