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304671-A1FC-4217-92C6-82CC4120FD5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o be continue" id="{FEF18020-CFAA-4CCC-BF2D-B3B19DD36CC3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42B08-7DCB-4E6A-8D47-545B18F64429}" v="3140" dt="2024-09-19T05:39:10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77D42B08-7DCB-4E6A-8D47-545B18F64429}"/>
    <pc:docChg chg="custSel addSld modSld sldOrd">
      <pc:chgData name="Ahmed Ahmed" userId="9d421c32c632e8c8" providerId="LiveId" clId="{77D42B08-7DCB-4E6A-8D47-545B18F64429}" dt="2024-09-19T05:39:10.084" v="3189" actId="20577"/>
      <pc:docMkLst>
        <pc:docMk/>
      </pc:docMkLst>
      <pc:sldChg chg="modSp mod modAnim">
        <pc:chgData name="Ahmed Ahmed" userId="9d421c32c632e8c8" providerId="LiveId" clId="{77D42B08-7DCB-4E6A-8D47-545B18F64429}" dt="2024-09-19T05:00:39.112" v="443" actId="20577"/>
        <pc:sldMkLst>
          <pc:docMk/>
          <pc:sldMk cId="1793714311" sldId="263"/>
        </pc:sldMkLst>
        <pc:spChg chg="mod">
          <ac:chgData name="Ahmed Ahmed" userId="9d421c32c632e8c8" providerId="LiveId" clId="{77D42B08-7DCB-4E6A-8D47-545B18F64429}" dt="2024-09-19T05:00:39.112" v="443" actId="20577"/>
          <ac:spMkLst>
            <pc:docMk/>
            <pc:sldMk cId="1793714311" sldId="263"/>
            <ac:spMk id="3" creationId="{007CBED7-DF4A-FE0A-7C5F-37FA5775E7F1}"/>
          </ac:spMkLst>
        </pc:spChg>
      </pc:sldChg>
      <pc:sldChg chg="modSp add mod ord modAnim">
        <pc:chgData name="Ahmed Ahmed" userId="9d421c32c632e8c8" providerId="LiveId" clId="{77D42B08-7DCB-4E6A-8D47-545B18F64429}" dt="2024-09-19T05:12:06.391" v="1481" actId="20577"/>
        <pc:sldMkLst>
          <pc:docMk/>
          <pc:sldMk cId="3312922323" sldId="264"/>
        </pc:sldMkLst>
        <pc:spChg chg="mod">
          <ac:chgData name="Ahmed Ahmed" userId="9d421c32c632e8c8" providerId="LiveId" clId="{77D42B08-7DCB-4E6A-8D47-545B18F64429}" dt="2024-09-19T05:01:34.801" v="463" actId="20577"/>
          <ac:spMkLst>
            <pc:docMk/>
            <pc:sldMk cId="3312922323" sldId="264"/>
            <ac:spMk id="2" creationId="{E4B76AA0-4F5D-7FCB-BCC6-320E20A53C73}"/>
          </ac:spMkLst>
        </pc:spChg>
        <pc:spChg chg="mod">
          <ac:chgData name="Ahmed Ahmed" userId="9d421c32c632e8c8" providerId="LiveId" clId="{77D42B08-7DCB-4E6A-8D47-545B18F64429}" dt="2024-09-19T05:12:06.391" v="1481" actId="20577"/>
          <ac:spMkLst>
            <pc:docMk/>
            <pc:sldMk cId="3312922323" sldId="264"/>
            <ac:spMk id="3" creationId="{007CBED7-DF4A-FE0A-7C5F-37FA5775E7F1}"/>
          </ac:spMkLst>
        </pc:spChg>
      </pc:sldChg>
      <pc:sldChg chg="modSp add mod modAnim">
        <pc:chgData name="Ahmed Ahmed" userId="9d421c32c632e8c8" providerId="LiveId" clId="{77D42B08-7DCB-4E6A-8D47-545B18F64429}" dt="2024-09-19T05:16:37.710" v="1831"/>
        <pc:sldMkLst>
          <pc:docMk/>
          <pc:sldMk cId="243505322" sldId="265"/>
        </pc:sldMkLst>
        <pc:spChg chg="mod">
          <ac:chgData name="Ahmed Ahmed" userId="9d421c32c632e8c8" providerId="LiveId" clId="{77D42B08-7DCB-4E6A-8D47-545B18F64429}" dt="2024-09-19T05:16:11.881" v="1827" actId="20577"/>
          <ac:spMkLst>
            <pc:docMk/>
            <pc:sldMk cId="243505322" sldId="265"/>
            <ac:spMk id="3" creationId="{007CBED7-DF4A-FE0A-7C5F-37FA5775E7F1}"/>
          </ac:spMkLst>
        </pc:spChg>
      </pc:sldChg>
      <pc:sldChg chg="addSp modSp add mod modAnim">
        <pc:chgData name="Ahmed Ahmed" userId="9d421c32c632e8c8" providerId="LiveId" clId="{77D42B08-7DCB-4E6A-8D47-545B18F64429}" dt="2024-09-19T05:32:33.769" v="2730" actId="20577"/>
        <pc:sldMkLst>
          <pc:docMk/>
          <pc:sldMk cId="730329689" sldId="266"/>
        </pc:sldMkLst>
        <pc:spChg chg="mod">
          <ac:chgData name="Ahmed Ahmed" userId="9d421c32c632e8c8" providerId="LiveId" clId="{77D42B08-7DCB-4E6A-8D47-545B18F64429}" dt="2024-09-19T05:17:21.324" v="1887" actId="20577"/>
          <ac:spMkLst>
            <pc:docMk/>
            <pc:sldMk cId="730329689" sldId="266"/>
            <ac:spMk id="2" creationId="{E4B76AA0-4F5D-7FCB-BCC6-320E20A53C73}"/>
          </ac:spMkLst>
        </pc:spChg>
        <pc:spChg chg="mod">
          <ac:chgData name="Ahmed Ahmed" userId="9d421c32c632e8c8" providerId="LiveId" clId="{77D42B08-7DCB-4E6A-8D47-545B18F64429}" dt="2024-09-19T05:32:33.769" v="2730" actId="20577"/>
          <ac:spMkLst>
            <pc:docMk/>
            <pc:sldMk cId="730329689" sldId="266"/>
            <ac:spMk id="3" creationId="{007CBED7-DF4A-FE0A-7C5F-37FA5775E7F1}"/>
          </ac:spMkLst>
        </pc:spChg>
        <pc:picChg chg="add mod">
          <ac:chgData name="Ahmed Ahmed" userId="9d421c32c632e8c8" providerId="LiveId" clId="{77D42B08-7DCB-4E6A-8D47-545B18F64429}" dt="2024-09-19T05:26:28.880" v="2263" actId="1076"/>
          <ac:picMkLst>
            <pc:docMk/>
            <pc:sldMk cId="730329689" sldId="266"/>
            <ac:picMk id="5" creationId="{EB385DD9-5DD7-ABA1-B74D-5D9BE95F2F63}"/>
          </ac:picMkLst>
        </pc:picChg>
      </pc:sldChg>
      <pc:sldChg chg="delSp modSp add mod modAnim">
        <pc:chgData name="Ahmed Ahmed" userId="9d421c32c632e8c8" providerId="LiveId" clId="{77D42B08-7DCB-4E6A-8D47-545B18F64429}" dt="2024-09-19T05:32:53.698" v="2732"/>
        <pc:sldMkLst>
          <pc:docMk/>
          <pc:sldMk cId="4202277351" sldId="267"/>
        </pc:sldMkLst>
        <pc:spChg chg="mod">
          <ac:chgData name="Ahmed Ahmed" userId="9d421c32c632e8c8" providerId="LiveId" clId="{77D42B08-7DCB-4E6A-8D47-545B18F64429}" dt="2024-09-19T05:32:30.120" v="2728" actId="20577"/>
          <ac:spMkLst>
            <pc:docMk/>
            <pc:sldMk cId="4202277351" sldId="267"/>
            <ac:spMk id="3" creationId="{007CBED7-DF4A-FE0A-7C5F-37FA5775E7F1}"/>
          </ac:spMkLst>
        </pc:spChg>
        <pc:picChg chg="del">
          <ac:chgData name="Ahmed Ahmed" userId="9d421c32c632e8c8" providerId="LiveId" clId="{77D42B08-7DCB-4E6A-8D47-545B18F64429}" dt="2024-09-19T05:32:05.637" v="2724" actId="478"/>
          <ac:picMkLst>
            <pc:docMk/>
            <pc:sldMk cId="4202277351" sldId="267"/>
            <ac:picMk id="5" creationId="{EB385DD9-5DD7-ABA1-B74D-5D9BE95F2F63}"/>
          </ac:picMkLst>
        </pc:picChg>
      </pc:sldChg>
      <pc:sldChg chg="modSp add modAnim">
        <pc:chgData name="Ahmed Ahmed" userId="9d421c32c632e8c8" providerId="LiveId" clId="{77D42B08-7DCB-4E6A-8D47-545B18F64429}" dt="2024-09-19T05:39:10.084" v="3189" actId="20577"/>
        <pc:sldMkLst>
          <pc:docMk/>
          <pc:sldMk cId="2159684589" sldId="268"/>
        </pc:sldMkLst>
        <pc:spChg chg="mod">
          <ac:chgData name="Ahmed Ahmed" userId="9d421c32c632e8c8" providerId="LiveId" clId="{77D42B08-7DCB-4E6A-8D47-545B18F64429}" dt="2024-09-19T05:39:10.084" v="3189" actId="20577"/>
          <ac:spMkLst>
            <pc:docMk/>
            <pc:sldMk cId="2159684589" sldId="268"/>
            <ac:spMk id="3" creationId="{007CBED7-DF4A-FE0A-7C5F-37FA5775E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0C249C-C0FE-8413-FFFC-1B5A4F3F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9" r="4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DA38-4737-4CD1-3521-5A260BC4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7640783" cy="3204134"/>
          </a:xfrm>
        </p:spPr>
        <p:txBody>
          <a:bodyPr anchor="b">
            <a:normAutofit/>
          </a:bodyPr>
          <a:lstStyle/>
          <a:p>
            <a:r>
              <a:rPr lang="bg-BG" sz="4800" dirty="0"/>
              <a:t>Въведение в информационните системи</a:t>
            </a:r>
            <a:endParaRPr lang="en-GB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Недостатъци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необходимост от допълнителен ресурс за поддръжка и управление;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трудност при откриване на грешки при електронните таблици;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ограниченост на структурата и сложност при представянето на данните;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възможност за намаляване на производителността и ефективността при големи обеми от данни и сложни операции и др.</a:t>
            </a:r>
          </a:p>
        </p:txBody>
      </p:sp>
    </p:spTree>
    <p:extLst>
      <p:ext uri="{BB962C8B-B14F-4D97-AF65-F5344CB8AC3E}">
        <p14:creationId xmlns:p14="http://schemas.microsoft.com/office/powerpoint/2010/main" val="2435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1636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Таблиците</a:t>
            </a:r>
            <a:r>
              <a:rPr lang="bg-BG" sz="2000" dirty="0"/>
              <a:t> съдържат данните за обекти, организирани в редове и колони. Всеки ред в таблицата се нарича </a:t>
            </a:r>
            <a:r>
              <a:rPr lang="bg-BG" sz="2000" b="1" dirty="0"/>
              <a:t>запис</a:t>
            </a:r>
            <a:r>
              <a:rPr lang="bg-BG" sz="2000" dirty="0"/>
              <a:t> (</a:t>
            </a:r>
            <a:r>
              <a:rPr lang="en-GB" sz="2000" dirty="0"/>
              <a:t>record</a:t>
            </a:r>
            <a:r>
              <a:rPr lang="bg-BG" sz="2000" dirty="0"/>
              <a:t>). Всеки запис се състои от едно или повече </a:t>
            </a:r>
            <a:r>
              <a:rPr lang="bg-BG" sz="2000" b="1" dirty="0"/>
              <a:t>полета</a:t>
            </a:r>
            <a:r>
              <a:rPr lang="bg-BG" sz="2000" dirty="0"/>
              <a:t> (</a:t>
            </a:r>
            <a:r>
              <a:rPr lang="en-GB" sz="2000" dirty="0"/>
              <a:t>field</a:t>
            </a:r>
            <a:r>
              <a:rPr lang="bg-BG" sz="2000" dirty="0"/>
              <a:t>). Полетата съответстват на колоните в таблицата. Данните в колоните са от един и същи тип.</a:t>
            </a:r>
            <a:endParaRPr lang="bg-BG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85DD9-5DD7-ABA1-B74D-5D9BE95F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92" y="3780701"/>
            <a:ext cx="7389681" cy="29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92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Заявките</a:t>
            </a:r>
            <a:r>
              <a:rPr lang="en-GB" sz="2000" b="1" dirty="0"/>
              <a:t> </a:t>
            </a:r>
            <a:r>
              <a:rPr lang="bg-BG" sz="2000" dirty="0"/>
              <a:t>служат за избиране на данни или за изпълнение на действия в базата от данни. </a:t>
            </a:r>
            <a:r>
              <a:rPr lang="bg-BG" sz="2000" b="1" dirty="0"/>
              <a:t>Заявката за избиране</a:t>
            </a:r>
            <a:r>
              <a:rPr lang="bg-BG" sz="2000" dirty="0"/>
              <a:t> извлича данни от една или няколко </a:t>
            </a:r>
            <a:r>
              <a:rPr lang="bg-BG" sz="2000" b="1" dirty="0"/>
              <a:t>свързани таблици</a:t>
            </a:r>
            <a:r>
              <a:rPr lang="bg-BG" sz="2000" dirty="0"/>
              <a:t>, позволява </a:t>
            </a:r>
            <a:r>
              <a:rPr lang="bg-BG" sz="2000" b="1" dirty="0"/>
              <a:t>филтриране</a:t>
            </a:r>
            <a:r>
              <a:rPr lang="bg-BG" sz="2000" dirty="0"/>
              <a:t> на данните по зададен критерий, </a:t>
            </a:r>
            <a:r>
              <a:rPr lang="bg-BG" sz="2000" b="1" dirty="0"/>
              <a:t>групиране</a:t>
            </a:r>
            <a:r>
              <a:rPr lang="bg-BG" sz="2000" dirty="0"/>
              <a:t>, </a:t>
            </a:r>
            <a:r>
              <a:rPr lang="bg-BG" sz="2000" b="1" dirty="0"/>
              <a:t>подреждане</a:t>
            </a:r>
            <a:r>
              <a:rPr lang="bg-BG" sz="2000" dirty="0"/>
              <a:t> и др.</a:t>
            </a:r>
          </a:p>
          <a:p>
            <a:pPr marL="0" indent="0">
              <a:buNone/>
            </a:pPr>
            <a:r>
              <a:rPr lang="bg-BG" sz="2000" b="1" dirty="0"/>
              <a:t>Заявките за действие</a:t>
            </a:r>
            <a:r>
              <a:rPr lang="bg-BG" sz="2000" dirty="0"/>
              <a:t> служат за създаване, промяна и изтриване на таблици, както и </a:t>
            </a:r>
            <a:r>
              <a:rPr lang="bg-BG" sz="2000" b="1" dirty="0"/>
              <a:t>добавяне</a:t>
            </a:r>
            <a:r>
              <a:rPr lang="bg-BG" sz="2000" dirty="0"/>
              <a:t>, </a:t>
            </a:r>
            <a:r>
              <a:rPr lang="bg-BG" sz="2000" b="1" dirty="0"/>
              <a:t>промяна</a:t>
            </a:r>
            <a:r>
              <a:rPr lang="bg-BG" sz="2000" dirty="0"/>
              <a:t> и </a:t>
            </a:r>
            <a:r>
              <a:rPr lang="bg-BG" sz="2000" b="1" dirty="0"/>
              <a:t>изтриване</a:t>
            </a:r>
            <a:r>
              <a:rPr lang="bg-BG" sz="2000" dirty="0"/>
              <a:t> на данните в тях.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42022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92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Отчетите</a:t>
            </a:r>
            <a:r>
              <a:rPr lang="en-GB" sz="2000" b="1" dirty="0"/>
              <a:t> </a:t>
            </a:r>
            <a:r>
              <a:rPr lang="bg-BG" sz="2000" dirty="0"/>
              <a:t>представляват организиран и форматиран изглед на данните, извлечени от заявката. Те </a:t>
            </a:r>
            <a:r>
              <a:rPr lang="bg-BG" sz="2000"/>
              <a:t>представят данните във </a:t>
            </a:r>
            <a:r>
              <a:rPr lang="bg-BG" sz="2000" dirty="0"/>
              <a:t>формат, който по удобен за четене и анализ.</a:t>
            </a:r>
            <a:endParaRPr lang="en-GB" sz="2000" dirty="0"/>
          </a:p>
          <a:p>
            <a:r>
              <a:rPr lang="bg-BG" sz="2000" dirty="0"/>
              <a:t>Може да представят информацията както подробно, така и в резюме.</a:t>
            </a:r>
          </a:p>
          <a:p>
            <a:r>
              <a:rPr lang="bg-BG" sz="2000" dirty="0"/>
              <a:t>Позволяват групиране на данните и извършване на различни изчисления с данните в групите.</a:t>
            </a:r>
          </a:p>
          <a:p>
            <a:endParaRPr lang="bg-BG" sz="2000" dirty="0"/>
          </a:p>
          <a:p>
            <a:pPr marL="0" indent="0">
              <a:buNone/>
            </a:pPr>
            <a:r>
              <a:rPr lang="bg-BG" sz="2000" dirty="0"/>
              <a:t>Отчетите може да бъдат създадени по много начини, единият от които е с помоща на заявки.</a:t>
            </a:r>
          </a:p>
        </p:txBody>
      </p:sp>
    </p:spTree>
    <p:extLst>
      <p:ext uri="{BB962C8B-B14F-4D97-AF65-F5344CB8AC3E}">
        <p14:creationId xmlns:p14="http://schemas.microsoft.com/office/powerpoint/2010/main" val="215968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B951-9C14-8DF2-8F74-2B1D1D7C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C38C-3938-DB9C-7D3F-4AA73098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Същност на информационните системи (ИС)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Основни видове ИС и характерните им функционалности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Информационни системи, базирани на файлове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Информационни системи с бази от данни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Основни обекти в информационни системи с бази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5117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на информационните системи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b="1" dirty="0">
                <a:solidFill>
                  <a:srgbClr val="0070C0"/>
                </a:solidFill>
              </a:rPr>
              <a:t>Информационните системи</a:t>
            </a:r>
            <a:r>
              <a:rPr lang="bg-BG" sz="2000" dirty="0">
                <a:solidFill>
                  <a:srgbClr val="0070C0"/>
                </a:solidFill>
              </a:rPr>
              <a:t> са интегриран набор от компоненти (хардуер, софтуер и телекомукационни мрежи) за събиране, съхраняване и обработване на данни и предоставяне на данни, знания и цифрови продукти.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b="1" dirty="0"/>
              <a:t> </a:t>
            </a:r>
            <a:r>
              <a:rPr lang="bg-BG" sz="2000" dirty="0"/>
              <a:t>Обхващат инструментите за събиране, управление и анализ на данни.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 </a:t>
            </a:r>
            <a:r>
              <a:rPr lang="bg-BG" sz="2000" i="1" dirty="0"/>
              <a:t>Компютрите</a:t>
            </a:r>
            <a:r>
              <a:rPr lang="bg-BG" sz="2000" dirty="0"/>
              <a:t> и </a:t>
            </a:r>
            <a:r>
              <a:rPr lang="bg-BG" sz="2000" i="1" dirty="0"/>
              <a:t>информационните и комуникационни технологии </a:t>
            </a:r>
            <a:r>
              <a:rPr lang="bg-BG" sz="2000" dirty="0"/>
              <a:t>(ИКТ) са съществена част от ИС, </a:t>
            </a:r>
            <a:r>
              <a:rPr lang="bg-BG" sz="2000" b="1" dirty="0"/>
              <a:t>автоматизират</a:t>
            </a:r>
            <a:r>
              <a:rPr lang="bg-BG" sz="2000" dirty="0"/>
              <a:t> работата с данните, </a:t>
            </a:r>
            <a:r>
              <a:rPr lang="bg-BG" sz="2000" b="1" dirty="0"/>
              <a:t>повишават ефективността </a:t>
            </a:r>
            <a:r>
              <a:rPr lang="bg-BG" sz="2000" dirty="0"/>
              <a:t>им и подпомагат вземането на </a:t>
            </a:r>
            <a:r>
              <a:rPr lang="bg-BG" sz="2000" b="1" dirty="0"/>
              <a:t>решения в реално време</a:t>
            </a:r>
            <a:r>
              <a:rPr lang="bg-BG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bg-BG" sz="2000" dirty="0"/>
          </a:p>
          <a:p>
            <a:pPr marL="0" indent="0">
              <a:buNone/>
            </a:pPr>
            <a:r>
              <a:rPr lang="bg-BG" sz="2000" dirty="0"/>
              <a:t>Компании като </a:t>
            </a:r>
            <a:r>
              <a:rPr lang="en-GB" sz="2000" dirty="0"/>
              <a:t>eBay, Amazon, Google</a:t>
            </a:r>
            <a:r>
              <a:rPr lang="bg-BG" sz="2000" dirty="0"/>
              <a:t> и др., са изцяло изградени върху информационни системи.</a:t>
            </a:r>
          </a:p>
          <a:p>
            <a:pPr marL="0" indent="0">
              <a:buNone/>
            </a:pPr>
            <a:r>
              <a:rPr lang="bg-BG" sz="2000" dirty="0"/>
              <a:t>Хората използват информационните системи и в личния си живот за общуване, учене, пазаруване, банкиране и забавление.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569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видове ИС и характерните им функционалности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dirty="0"/>
              <a:t>Според дейностите, които извършват ИС 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на човешките ресурси (</a:t>
            </a:r>
            <a:r>
              <a:rPr lang="en-GB" sz="2000" dirty="0">
                <a:solidFill>
                  <a:srgbClr val="0070C0"/>
                </a:solidFill>
              </a:rPr>
              <a:t>HMRS – Human Resources Management System</a:t>
            </a:r>
            <a:r>
              <a:rPr lang="bg-BG" sz="2000" dirty="0">
                <a:solidFill>
                  <a:srgbClr val="0070C0"/>
                </a:solidFill>
              </a:rPr>
              <a:t>) </a:t>
            </a:r>
            <a:r>
              <a:rPr lang="bg-BG" sz="2000" dirty="0"/>
              <a:t>– поддържат данни за служителите – проследяване на работата им (кой къде и по какъв проект работи), потребностите им от здравеопазване и обучение, оценка на удовлетвореността им, назначаване на нов персонал и др.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обработка на транзакции (</a:t>
            </a:r>
            <a:r>
              <a:rPr lang="en-GB" sz="2000" dirty="0">
                <a:solidFill>
                  <a:srgbClr val="0070C0"/>
                </a:solidFill>
              </a:rPr>
              <a:t>TPS – Transaction Processing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 – </a:t>
            </a:r>
            <a:r>
              <a:rPr lang="bg-BG" sz="2000" dirty="0"/>
              <a:t>събират и обработват данните за транзакции (покупки, продажби, банкови операции и др.)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(</a:t>
            </a:r>
            <a:r>
              <a:rPr lang="en-GB" sz="2000" dirty="0">
                <a:solidFill>
                  <a:srgbClr val="0070C0"/>
                </a:solidFill>
              </a:rPr>
              <a:t>MIS – Management Information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bg-BG" sz="2000" dirty="0"/>
              <a:t> – системи за координация, контрол, анализ и визуализация на информация, планиране и вземане на решения и др.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на бази от данни (СУБД, </a:t>
            </a:r>
            <a:r>
              <a:rPr lang="en-GB" sz="2000" dirty="0">
                <a:solidFill>
                  <a:srgbClr val="0070C0"/>
                </a:solidFill>
              </a:rPr>
              <a:t>DBMS – Database Management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 – </a:t>
            </a:r>
            <a:r>
              <a:rPr lang="bg-BG" sz="2000" dirty="0"/>
              <a:t>системи за изграждане, подръжка и използване на бази данни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офис информационни системи</a:t>
            </a:r>
            <a:r>
              <a:rPr lang="bg-BG" sz="2000" dirty="0"/>
              <a:t> – за автоматизиране на управлението на офиса и др.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видове ИС и характерните им функционалности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Според начина, по-който се организират и управляват данните в ИС, 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информационни системи, базирани на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информационни системи с бази от данни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Системи, в които данните са </a:t>
            </a:r>
            <a:r>
              <a:rPr lang="bg-BG" sz="2000" b="1" dirty="0"/>
              <a:t>организирани</a:t>
            </a:r>
            <a:r>
              <a:rPr lang="bg-BG" sz="2000" dirty="0"/>
              <a:t> и </a:t>
            </a:r>
            <a:r>
              <a:rPr lang="bg-BG" sz="2000" b="1" dirty="0"/>
              <a:t>съхраняват</a:t>
            </a:r>
            <a:r>
              <a:rPr lang="bg-BG" sz="2000" dirty="0"/>
              <a:t> в отделни файлове (текстови, електронни таблици) на физически носители. Всеки файл съдържа конкретна информации и се обработва със съответното приложение. Всяко приложение използва собствени файлове и така </a:t>
            </a:r>
            <a:r>
              <a:rPr lang="bg-BG" sz="2000" b="1" dirty="0"/>
              <a:t>данните стават част от приложната програма</a:t>
            </a:r>
            <a:r>
              <a:rPr lang="bg-BG" sz="2000" dirty="0"/>
              <a:t>. </a:t>
            </a:r>
          </a:p>
          <a:p>
            <a:pPr marL="0" indent="0">
              <a:buNone/>
            </a:pPr>
            <a:r>
              <a:rPr lang="bg-BG" sz="2000" dirty="0"/>
              <a:t>Препоръчват се при малки и прости, добре дефинирани приложения, които не се очаква да се променят във времето и се използват от малък брой потребители.</a:t>
            </a:r>
          </a:p>
        </p:txBody>
      </p:sp>
    </p:spTree>
    <p:extLst>
      <p:ext uri="{BB962C8B-B14F-4D97-AF65-F5344CB8AC3E}">
        <p14:creationId xmlns:p14="http://schemas.microsoft.com/office/powerpoint/2010/main" val="18358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solidFill>
                  <a:schemeClr val="accent4"/>
                </a:solidFill>
              </a:rPr>
              <a:t>Предимства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 лесна употреба;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по-малки разходи за създаване и поддържане;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по-големи възможности за обработване и контрол на файловете от потребителя;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потребителят може да структурира и организира данните според потребностите си, без да е ограничен от предварително зададени структури е схеми.</a:t>
            </a:r>
          </a:p>
        </p:txBody>
      </p:sp>
    </p:spTree>
    <p:extLst>
      <p:ext uri="{BB962C8B-B14F-4D97-AF65-F5344CB8AC3E}">
        <p14:creationId xmlns:p14="http://schemas.microsoft.com/office/powerpoint/2010/main" val="4774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Недостатъци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 значително </a:t>
            </a:r>
            <a:r>
              <a:rPr lang="bg-BG" sz="2000" b="1" dirty="0">
                <a:solidFill>
                  <a:srgbClr val="FF0000"/>
                </a:solidFill>
              </a:rPr>
              <a:t>дублиране на данните </a:t>
            </a:r>
            <a:r>
              <a:rPr lang="bg-BG" sz="2000" dirty="0">
                <a:solidFill>
                  <a:srgbClr val="FF0000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data redundancy</a:t>
            </a:r>
            <a:r>
              <a:rPr lang="bg-BG" sz="2000" b="1" dirty="0">
                <a:solidFill>
                  <a:srgbClr val="FF0000"/>
                </a:solidFill>
              </a:rPr>
              <a:t>, излишък на данни</a:t>
            </a:r>
            <a:r>
              <a:rPr lang="bg-BG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rgbClr val="FF0000"/>
                </a:solidFill>
              </a:rPr>
              <a:t> – </a:t>
            </a:r>
            <a:r>
              <a:rPr lang="bg-BG" sz="2000" dirty="0">
                <a:solidFill>
                  <a:srgbClr val="FF0000"/>
                </a:solidFill>
              </a:rPr>
              <a:t>поддържат се различни файлове с едни и същи данни;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трудна подръжка – промяната в един файл не се отразява в другия файл, който съдържа същите данни и така данните в двата файла стават различни;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опасност от нарушение на целостта на данните (</a:t>
            </a:r>
            <a:r>
              <a:rPr lang="en-GB" sz="2000" b="1" dirty="0">
                <a:solidFill>
                  <a:srgbClr val="FF0000"/>
                </a:solidFill>
              </a:rPr>
              <a:t>data integrity</a:t>
            </a:r>
            <a:r>
              <a:rPr lang="bg-BG" sz="2000" b="1" dirty="0">
                <a:solidFill>
                  <a:srgbClr val="FF0000"/>
                </a:solidFill>
              </a:rPr>
              <a:t>, цялост на данните</a:t>
            </a:r>
            <a:r>
              <a:rPr lang="bg-BG" sz="2000" dirty="0">
                <a:solidFill>
                  <a:srgbClr val="FF0000"/>
                </a:solidFill>
              </a:rPr>
              <a:t>), която обхваща точноста, пълнотата и последователността им;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зависимост между програми и данни – данните се обработват с конкретна програма, която съдържа тяхната дефиниция. Промяната на файл с данни води до промяна на всички приложения, които работят с него;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труден </a:t>
            </a:r>
            <a:r>
              <a:rPr lang="bg-BG" sz="2000" b="1" dirty="0">
                <a:solidFill>
                  <a:srgbClr val="FF0000"/>
                </a:solidFill>
              </a:rPr>
              <a:t>едновременнен достъп на няколко потребители</a:t>
            </a:r>
            <a:r>
              <a:rPr lang="bg-BG" sz="2000" dirty="0">
                <a:solidFill>
                  <a:srgbClr val="FF0000"/>
                </a:solidFill>
              </a:rPr>
              <a:t> до едни и същи данни;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слаба защита на данните;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приложенията работят с фиксирани заявки и справки, заложени в тях от програмиста.</a:t>
            </a:r>
          </a:p>
        </p:txBody>
      </p:sp>
    </p:spTree>
    <p:extLst>
      <p:ext uri="{BB962C8B-B14F-4D97-AF65-F5344CB8AC3E}">
        <p14:creationId xmlns:p14="http://schemas.microsoft.com/office/powerpoint/2010/main" val="17937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000" b="1" dirty="0"/>
              <a:t>Базата от данни</a:t>
            </a:r>
            <a:r>
              <a:rPr lang="en-GB" sz="2000" b="1" dirty="0"/>
              <a:t> </a:t>
            </a:r>
            <a:r>
              <a:rPr lang="bg-BG" sz="2000" dirty="0"/>
              <a:t>(или само база данни) е колекция от логически свързани данни, структурирани по определен начин така, че лесно да се поддържат и обработват с помощта ан компютър и бързо да се извлича нужната информация.</a:t>
            </a:r>
          </a:p>
          <a:p>
            <a:pPr marL="0" indent="0">
              <a:buNone/>
            </a:pPr>
            <a:r>
              <a:rPr lang="bg-BG" sz="2000" dirty="0"/>
              <a:t>При информационните системи с бази от данни се преодоляват недостатъците на тези с файлове. Данните се съхраняват на едно място и се използват от всички разработени пприложения.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accent4"/>
                </a:solidFill>
              </a:rPr>
              <a:t>Предимства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няма дублиране на данните – </a:t>
            </a:r>
            <a:r>
              <a:rPr lang="bg-BG" sz="2000" dirty="0"/>
              <a:t>данните се съхраняват на едно място с минимално излишество;</a:t>
            </a:r>
            <a:endParaRPr lang="bg-BG" sz="2000" dirty="0">
              <a:solidFill>
                <a:schemeClr val="accent4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запазва се целостта на данните чрез задаване на ограничения (</a:t>
            </a:r>
            <a:r>
              <a:rPr lang="en-GB" sz="2000" dirty="0">
                <a:solidFill>
                  <a:schemeClr val="accent4"/>
                </a:solidFill>
              </a:rPr>
              <a:t>constraints</a:t>
            </a:r>
            <a:r>
              <a:rPr lang="bg-BG" sz="2000" dirty="0">
                <a:solidFill>
                  <a:schemeClr val="accent4"/>
                </a:solidFill>
              </a:rPr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лесно споделяне на данни</a:t>
            </a:r>
            <a:r>
              <a:rPr lang="bg-BG" sz="2000" dirty="0"/>
              <a:t> – много приложения работят с една и съща база от данни;</a:t>
            </a:r>
            <a:endParaRPr lang="bg-BG" sz="2000" dirty="0">
              <a:solidFill>
                <a:schemeClr val="accent4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осигурява се </a:t>
            </a:r>
            <a:r>
              <a:rPr lang="bg-BG" sz="2000" b="1" dirty="0">
                <a:solidFill>
                  <a:schemeClr val="accent4"/>
                </a:solidFill>
              </a:rPr>
              <a:t>едновременен достъп на потребителите до едни и същи данни</a:t>
            </a:r>
            <a:r>
              <a:rPr lang="bg-BG" sz="2000" dirty="0">
                <a:solidFill>
                  <a:schemeClr val="accent4"/>
                </a:solidFill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програмите са независими от данните и има независимост от езика за програмиране;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гарантира се сигурността на базите от данни чрез различните права на достъп;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данните се достъпват със заявки, които много лесно се допълват и модифицират.</a:t>
            </a:r>
          </a:p>
        </p:txBody>
      </p:sp>
    </p:spTree>
    <p:extLst>
      <p:ext uri="{BB962C8B-B14F-4D97-AF65-F5344CB8AC3E}">
        <p14:creationId xmlns:p14="http://schemas.microsoft.com/office/powerpoint/2010/main" val="33129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1137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Courier New</vt:lpstr>
      <vt:lpstr>Wingdings</vt:lpstr>
      <vt:lpstr>AccentBoxVTI</vt:lpstr>
      <vt:lpstr>Въведение в информационните системи</vt:lpstr>
      <vt:lpstr>Съдържание</vt:lpstr>
      <vt:lpstr>Същност на информационните системи</vt:lpstr>
      <vt:lpstr>Основни видове ИС и характерните им функционалности</vt:lpstr>
      <vt:lpstr>Основни видове ИС и характерните им функционалности</vt:lpstr>
      <vt:lpstr>Информационни системи, базирани на файлове</vt:lpstr>
      <vt:lpstr>Информационни системи, базирани на файлове</vt:lpstr>
      <vt:lpstr>Информационни системи, базирани на файлове</vt:lpstr>
      <vt:lpstr>Информационни системи с бази от данни</vt:lpstr>
      <vt:lpstr>Информационни системи с бази от данни</vt:lpstr>
      <vt:lpstr>Основни обекти в информационни системи с бази от данни</vt:lpstr>
      <vt:lpstr>Основни обекти в информационни системи с бази от данни</vt:lpstr>
      <vt:lpstr>Основни обекти в информационни системи с бази от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5</cp:revision>
  <dcterms:created xsi:type="dcterms:W3CDTF">2024-09-19T03:55:57Z</dcterms:created>
  <dcterms:modified xsi:type="dcterms:W3CDTF">2025-09-18T06:50:42Z</dcterms:modified>
</cp:coreProperties>
</file>