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657" r:id="rId2"/>
    <p:sldId id="504" r:id="rId3"/>
    <p:sldId id="627" r:id="rId4"/>
    <p:sldId id="645" r:id="rId5"/>
    <p:sldId id="629" r:id="rId6"/>
    <p:sldId id="626" r:id="rId7"/>
    <p:sldId id="583" r:id="rId8"/>
    <p:sldId id="662" r:id="rId9"/>
    <p:sldId id="658" r:id="rId10"/>
    <p:sldId id="584" r:id="rId11"/>
    <p:sldId id="585" r:id="rId12"/>
    <p:sldId id="587" r:id="rId13"/>
    <p:sldId id="586" r:id="rId14"/>
    <p:sldId id="588" r:id="rId15"/>
    <p:sldId id="589" r:id="rId16"/>
    <p:sldId id="590" r:id="rId17"/>
    <p:sldId id="591" r:id="rId18"/>
    <p:sldId id="592" r:id="rId19"/>
    <p:sldId id="620" r:id="rId20"/>
    <p:sldId id="621" r:id="rId21"/>
    <p:sldId id="622" r:id="rId22"/>
    <p:sldId id="623" r:id="rId23"/>
    <p:sldId id="624" r:id="rId24"/>
    <p:sldId id="625" r:id="rId25"/>
    <p:sldId id="571" r:id="rId26"/>
    <p:sldId id="661" r:id="rId27"/>
    <p:sldId id="50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C9CDE722-051E-4F18-BD57-92B759EB1211}">
          <p14:sldIdLst>
            <p14:sldId id="657"/>
            <p14:sldId id="504"/>
          </p14:sldIdLst>
        </p14:section>
        <p14:section name="Рекурсия" id="{C39551CF-226E-44CF-94B5-0F2DA55368F3}">
          <p14:sldIdLst>
            <p14:sldId id="627"/>
            <p14:sldId id="645"/>
            <p14:sldId id="629"/>
            <p14:sldId id="626"/>
            <p14:sldId id="583"/>
            <p14:sldId id="662"/>
          </p14:sldIdLst>
        </p14:section>
        <p14:section name="Упражнения" id="{72286CB5-7CB9-4122-86AD-0487F8008EB1}">
          <p14:sldIdLst>
            <p14:sldId id="658"/>
            <p14:sldId id="584"/>
            <p14:sldId id="585"/>
            <p14:sldId id="587"/>
            <p14:sldId id="586"/>
            <p14:sldId id="588"/>
            <p14:sldId id="589"/>
            <p14:sldId id="590"/>
            <p14:sldId id="591"/>
            <p14:sldId id="592"/>
          </p14:sldIdLst>
        </p14:section>
        <p14:section name="Рекурсивно или интеративно обхождане" id="{9118A8FD-AB9D-4620-A331-6C956D50F4FD}">
          <p14:sldIdLst>
            <p14:sldId id="620"/>
            <p14:sldId id="621"/>
            <p14:sldId id="622"/>
            <p14:sldId id="623"/>
            <p14:sldId id="624"/>
            <p14:sldId id="625"/>
          </p14:sldIdLst>
        </p14:section>
        <p14:section name="Обобщение" id="{C5C72C4D-3415-4A49-BADF-6179488DFDA5}">
          <p14:sldIdLst>
            <p14:sldId id="571"/>
            <p14:sldId id="661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797" autoAdjust="0"/>
    <p:restoredTop sz="95241" autoAdjust="0"/>
  </p:normalViewPr>
  <p:slideViewPr>
    <p:cSldViewPr showGuides="1">
      <p:cViewPr varScale="1">
        <p:scale>
          <a:sx n="104" d="100"/>
          <a:sy n="104" d="100"/>
        </p:scale>
        <p:origin x="138" y="13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25.4.2025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49B42E0B-5EE5-FDE4-04F3-6546D6B2D8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29773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7EE0639-D6F1-4019-4BE8-CAD186DCFA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667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2E1668E-693C-B014-C186-9FC4C50FF1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95766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71FA44C-8F16-A07C-59CA-895CA02021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30698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76#0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76#2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76#3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Svetlin Nakov - Svetlin Nakov – Official Web Site and Blog » Индиректна  рекурсия">
            <a:extLst>
              <a:ext uri="{FF2B5EF4-FFF2-40B4-BE49-F238E27FC236}">
                <a16:creationId xmlns:a16="http://schemas.microsoft.com/office/drawing/2014/main" id="{4EBDC6DA-E373-4F9D-AF9E-CA62399A8D77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0" r="430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Текстов контейнер 9">
            <a:extLst>
              <a:ext uri="{FF2B5EF4-FFF2-40B4-BE49-F238E27FC236}">
                <a16:creationId xmlns:a16="http://schemas.microsoft.com/office/drawing/2014/main" id="{B7354D76-EFA3-4591-A171-C16A596696F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sz="2400"/>
              <a:t>Софтуерни и хардуерни науки</a:t>
            </a:r>
            <a:endParaRPr lang="bg-BG" sz="2400" dirty="0"/>
          </a:p>
        </p:txBody>
      </p:sp>
      <p:sp>
        <p:nvSpPr>
          <p:cNvPr id="9" name="Текстов контейнер 8">
            <a:extLst>
              <a:ext uri="{FF2B5EF4-FFF2-40B4-BE49-F238E27FC236}">
                <a16:creationId xmlns:a16="http://schemas.microsoft.com/office/drawing/2014/main" id="{1E401F33-4FEF-4C34-BACA-79E8EB7A97D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sz="2800" dirty="0">
                <a:solidFill>
                  <a:srgbClr val="234465"/>
                </a:solidFill>
              </a:rPr>
              <a:t>Курс "</a:t>
            </a:r>
            <a:r>
              <a:rPr lang="ru-RU" sz="280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800" dirty="0">
                <a:solidFill>
                  <a:srgbClr val="234465"/>
                </a:solidFill>
              </a:rPr>
              <a:t>"</a:t>
            </a:r>
          </a:p>
        </p:txBody>
      </p:sp>
      <p:sp>
        <p:nvSpPr>
          <p:cNvPr id="8" name="Текстов контейнер 7">
            <a:extLst>
              <a:ext uri="{FF2B5EF4-FFF2-40B4-BE49-F238E27FC236}">
                <a16:creationId xmlns:a16="http://schemas.microsoft.com/office/drawing/2014/main" id="{182C5A17-4F05-4FA8-9ABA-F632F2E0359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1200" dirty="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https://github.com/BG-IT-Edu</a:t>
            </a:r>
            <a:endParaRPr lang="bg-BG" sz="1800" dirty="0">
              <a:effectLst/>
            </a:endParaRPr>
          </a:p>
        </p:txBody>
      </p:sp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EA97D5F2-B459-4D69-A190-B3EDD5CDDD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sz="200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C1FEC6C3-EF99-4EAF-AD14-E78D870516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550" dirty="0"/>
              <a:t>Използване на рекурсия, рекурсивно и итеративно обхождане</a:t>
            </a:r>
            <a:endParaRPr lang="en-US" sz="3550" dirty="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66845F1-B3E5-4ABB-BDB8-947F3903D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50" dirty="0"/>
              <a:t>Рекурсия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5031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Сума </a:t>
            </a:r>
            <a:r>
              <a:rPr lang="bg-BG" sz="3950" dirty="0"/>
              <a:t>на </a:t>
            </a:r>
            <a:r>
              <a:rPr lang="en-US" sz="3950" dirty="0"/>
              <a:t>масив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4579" y="1151532"/>
            <a:ext cx="11801576" cy="556908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600" dirty="0"/>
              <a:t>Създайте </a:t>
            </a:r>
            <a:r>
              <a:rPr lang="en-US" sz="3600" b="1" dirty="0">
                <a:solidFill>
                  <a:schemeClr val="bg1"/>
                </a:solidFill>
              </a:rPr>
              <a:t>рекурсивен метод</a:t>
            </a:r>
            <a:r>
              <a:rPr lang="en-US" sz="3600" dirty="0">
                <a:solidFill>
                  <a:srgbClr val="234465"/>
                </a:solidFill>
              </a:rPr>
              <a:t>, който:</a:t>
            </a:r>
            <a:endParaRPr lang="bg-BG" sz="3600" dirty="0">
              <a:solidFill>
                <a:srgbClr val="234465"/>
              </a:solidFill>
            </a:endParaRPr>
          </a:p>
          <a:p>
            <a:pPr marL="802957" lvl="1" indent="-360045">
              <a:lnSpc>
                <a:spcPct val="100000"/>
              </a:lnSpc>
            </a:pPr>
            <a:r>
              <a:rPr lang="bg-BG" sz="3150" dirty="0">
                <a:solidFill>
                  <a:srgbClr val="234465"/>
                </a:solidFill>
                <a:cs typeface="Calibri"/>
              </a:rPr>
              <a:t>Чете </a:t>
            </a:r>
            <a:r>
              <a:rPr lang="bg-BG" sz="3150" b="1" dirty="0">
                <a:solidFill>
                  <a:schemeClr val="bg1"/>
                </a:solidFill>
                <a:cs typeface="Calibri"/>
              </a:rPr>
              <a:t>масив от числа </a:t>
            </a:r>
            <a:r>
              <a:rPr lang="bg-BG" sz="3150" dirty="0">
                <a:solidFill>
                  <a:srgbClr val="234465"/>
                </a:solidFill>
                <a:cs typeface="Calibri"/>
              </a:rPr>
              <a:t>от конзолата</a:t>
            </a:r>
          </a:p>
          <a:p>
            <a:pPr lvl="1" indent="-360045">
              <a:lnSpc>
                <a:spcPct val="100000"/>
              </a:lnSpc>
            </a:pPr>
            <a:r>
              <a:rPr lang="en-US" sz="3400" dirty="0"/>
              <a:t>Намира </a:t>
            </a:r>
            <a:r>
              <a:rPr lang="en-US" sz="3400" b="1" dirty="0">
                <a:solidFill>
                  <a:schemeClr val="bg1"/>
                </a:solidFill>
              </a:rPr>
              <a:t>сумата</a:t>
            </a:r>
            <a:r>
              <a:rPr lang="en-US" sz="3400" dirty="0"/>
              <a:t> на всички</a:t>
            </a:r>
            <a:r>
              <a:rPr lang="en-US" sz="3400" dirty="0">
                <a:solidFill>
                  <a:srgbClr val="234465"/>
                </a:solidFill>
                <a:latin typeface="Calibri"/>
                <a:cs typeface="Calibri"/>
              </a:rPr>
              <a:t> числа</a:t>
            </a:r>
            <a:endParaRPr lang="en-US"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6129705" y="4486460"/>
            <a:ext cx="532543" cy="2809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000" y="4336243"/>
            <a:ext cx="2488157" cy="6155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400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5772" y="4336243"/>
            <a:ext cx="770228" cy="6155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4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00" y="5163241"/>
            <a:ext cx="1903157" cy="6155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400" b="1" noProof="1">
                <a:latin typeface="Consolas" panose="020B0609020204030204" pitchFamily="49" charset="0"/>
              </a:rPr>
              <a:t>-1 0 1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5772" y="5163241"/>
            <a:ext cx="528647" cy="6155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400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1" name="Right Arrow 14">
            <a:extLst>
              <a:ext uri="{FF2B5EF4-FFF2-40B4-BE49-F238E27FC236}">
                <a16:creationId xmlns:a16="http://schemas.microsoft.com/office/drawing/2014/main" id="{BB7724A8-2B11-4A82-AA6A-78339B1E9513}"/>
              </a:ext>
            </a:extLst>
          </p:cNvPr>
          <p:cNvSpPr/>
          <p:nvPr/>
        </p:nvSpPr>
        <p:spPr>
          <a:xfrm>
            <a:off x="6122680" y="5319000"/>
            <a:ext cx="532543" cy="2809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1CDF0C1-223A-3DC8-FCE0-87591A8EC5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1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 animBg="1"/>
      <p:bldP spid="2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DBFCFC55-AB3B-A5F6-741F-3A3FB6542D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3" y="1224000"/>
            <a:ext cx="10836275" cy="479859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static int </a:t>
            </a:r>
            <a:r>
              <a:rPr lang="en-US" dirty="0">
                <a:solidFill>
                  <a:schemeClr val="bg1"/>
                </a:solidFill>
              </a:rPr>
              <a:t>Sum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/>
              <a:t>int[] array, int index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if (</a:t>
            </a:r>
            <a:r>
              <a:rPr lang="en-US" dirty="0">
                <a:solidFill>
                  <a:schemeClr val="bg1"/>
                </a:solidFill>
              </a:rPr>
              <a:t>index</a:t>
            </a:r>
            <a:r>
              <a:rPr lang="en-US" dirty="0"/>
              <a:t> == </a:t>
            </a:r>
            <a:r>
              <a:rPr lang="en-US" dirty="0" err="1">
                <a:solidFill>
                  <a:schemeClr val="bg1"/>
                </a:solidFill>
              </a:rPr>
              <a:t>array.Length</a:t>
            </a:r>
            <a:r>
              <a:rPr lang="en-US" dirty="0">
                <a:solidFill>
                  <a:schemeClr val="bg1"/>
                </a:solidFill>
              </a:rPr>
              <a:t> - 1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return array[index];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</a:t>
            </a:r>
            <a:r>
              <a:rPr lang="en-US" dirty="0">
                <a:solidFill>
                  <a:schemeClr val="bg1"/>
                </a:solidFill>
              </a:rPr>
              <a:t>return</a:t>
            </a:r>
            <a:r>
              <a:rPr lang="en-US" dirty="0"/>
              <a:t> array[index] + </a:t>
            </a:r>
            <a:r>
              <a:rPr lang="en-US" dirty="0">
                <a:solidFill>
                  <a:schemeClr val="bg1"/>
                </a:solidFill>
              </a:rPr>
              <a:t>Sum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/>
              <a:t>array, index + 1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} 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Решение: Сума </a:t>
            </a:r>
            <a:r>
              <a:rPr lang="bg-BG" sz="3950" dirty="0"/>
              <a:t>на</a:t>
            </a:r>
            <a:r>
              <a:rPr lang="en-US" sz="3950" dirty="0"/>
              <a:t> масив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895999" y="1953106"/>
            <a:ext cx="2543917" cy="570342"/>
          </a:xfrm>
          <a:prstGeom prst="wedgeRoundRectCallout">
            <a:avLst>
              <a:gd name="adj1" fmla="val -68782"/>
              <a:gd name="adj2" fmla="val 29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50" b="1" dirty="0">
                <a:solidFill>
                  <a:srgbClr val="FFFFFF"/>
                </a:solidFill>
              </a:rPr>
              <a:t>Базов</a:t>
            </a:r>
            <a:r>
              <a:rPr lang="en-US" sz="2750" b="1" dirty="0">
                <a:solidFill>
                  <a:srgbClr val="FFFFFF"/>
                </a:solidFill>
              </a:rPr>
              <a:t> случай</a:t>
            </a:r>
            <a:endParaRPr lang="bg-BG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886000" y="3234465"/>
            <a:ext cx="2543917" cy="1038555"/>
          </a:xfrm>
          <a:prstGeom prst="wedgeRoundRectCallout">
            <a:avLst>
              <a:gd name="adj1" fmla="val -82020"/>
              <a:gd name="adj2" fmla="val 75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50" b="1" dirty="0">
                <a:solidFill>
                  <a:srgbClr val="FFFFFF"/>
                </a:solidFill>
              </a:rPr>
              <a:t>Рекурсивно извикване</a:t>
            </a:r>
            <a:endParaRPr lang="en-US" sz="275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E0BFBCB0-07CD-4C61-985D-A4E1331DF148}"/>
              </a:ext>
            </a:extLst>
          </p:cNvPr>
          <p:cNvSpPr txBox="1"/>
          <p:nvPr/>
        </p:nvSpPr>
        <p:spPr>
          <a:xfrm>
            <a:off x="553711" y="624182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https://judge.softuni.org/Contests/Practice/Index/4176#0</a:t>
            </a:r>
            <a:endParaRPr lang="en-US" sz="1999" dirty="0">
              <a:solidFill>
                <a:schemeClr val="bg1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C28E876-A0DC-C6E1-F8E9-6EC7D7F814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5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Създайте </a:t>
            </a:r>
            <a:r>
              <a:rPr lang="en-US" sz="3600" b="1" dirty="0">
                <a:solidFill>
                  <a:schemeClr val="bg1"/>
                </a:solidFill>
              </a:rPr>
              <a:t>рекурсивен метод</a:t>
            </a:r>
            <a:r>
              <a:rPr lang="en-US" sz="3600" dirty="0"/>
              <a:t>, който</a:t>
            </a:r>
            <a:r>
              <a:rPr lang="bg-BG" sz="3600" dirty="0"/>
              <a:t>:</a:t>
            </a:r>
          </a:p>
          <a:p>
            <a:pPr lvl="1" indent="-360045"/>
            <a:r>
              <a:rPr lang="bg-BG" sz="3400" dirty="0"/>
              <a:t>Прочита </a:t>
            </a:r>
            <a:r>
              <a:rPr lang="en-US" sz="3400" dirty="0"/>
              <a:t>числото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 от конзолата</a:t>
            </a:r>
            <a:endParaRPr lang="bg-BG" sz="3400" dirty="0"/>
          </a:p>
          <a:p>
            <a:pPr lvl="1" indent="-360045"/>
            <a:r>
              <a:rPr lang="bg-BG" sz="3400" dirty="0">
                <a:solidFill>
                  <a:srgbClr val="234465"/>
                </a:solidFill>
              </a:rPr>
              <a:t>Изчислява</a:t>
            </a:r>
            <a:r>
              <a:rPr lang="en-US" sz="3400" dirty="0">
                <a:solidFill>
                  <a:srgbClr val="234465"/>
                </a:solidFill>
              </a:rPr>
              <a:t> </a:t>
            </a:r>
            <a:r>
              <a:rPr lang="en-US" sz="3400" b="1" dirty="0">
                <a:solidFill>
                  <a:schemeClr val="bg1"/>
                </a:solidFill>
              </a:rPr>
              <a:t>n!</a:t>
            </a:r>
            <a:endParaRPr lang="bg-BG" sz="34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Рекурсивен факториел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443875" y="4076268"/>
            <a:ext cx="414498" cy="398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868" y="4014000"/>
            <a:ext cx="668288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14000"/>
            <a:ext cx="1024299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120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443473" y="5455277"/>
            <a:ext cx="414498" cy="398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868" y="5393008"/>
            <a:ext cx="668288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596" y="5393008"/>
            <a:ext cx="20428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3628800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51BB2B7-1614-0ED0-79FF-5F803319F9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33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4" grpId="0" animBg="1"/>
      <p:bldP spid="25" grpId="0" animBg="1"/>
      <p:bldP spid="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A2F47F91-50B2-477D-B697-359993464F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Рекурсивна дефиниция на</a:t>
            </a:r>
            <a:r>
              <a:rPr lang="en-US" sz="360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US" sz="3600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n!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(n факториел):</a:t>
            </a:r>
            <a:endParaRPr lang="bg-BG" dirty="0"/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en-US" sz="3950" dirty="0"/>
              <a:t>Рекурсивен факториел</a:t>
            </a:r>
            <a:r>
              <a:rPr lang="bg-BG" sz="3950" dirty="0"/>
              <a:t> – Примери</a:t>
            </a:r>
            <a:endParaRPr lang="en-US" sz="395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96925" y="1954435"/>
            <a:ext cx="9605048" cy="892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599" b="1" noProof="1">
                <a:latin typeface="Consolas" pitchFamily="49" charset="0"/>
                <a:cs typeface="Consolas" pitchFamily="49" charset="0"/>
              </a:rPr>
              <a:t>n! = n * (n–1)! for n &gt;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599" b="1" noProof="1">
                <a:latin typeface="Consolas" pitchFamily="49" charset="0"/>
                <a:cs typeface="Consolas" pitchFamily="49" charset="0"/>
              </a:rPr>
              <a:t>0! = 1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721" y="3115316"/>
            <a:ext cx="85695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3!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514" y="3115316"/>
            <a:ext cx="160062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3 * 2!</a:t>
            </a:r>
          </a:p>
        </p:txBody>
      </p:sp>
      <p:sp>
        <p:nvSpPr>
          <p:cNvPr id="8" name="Equal 7"/>
          <p:cNvSpPr/>
          <p:nvPr/>
        </p:nvSpPr>
        <p:spPr bwMode="auto">
          <a:xfrm>
            <a:off x="5124052" y="3115316"/>
            <a:ext cx="457081" cy="523084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721" y="3964221"/>
            <a:ext cx="85695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2!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514" y="3964221"/>
            <a:ext cx="160062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2 * 1!</a:t>
            </a:r>
          </a:p>
        </p:txBody>
      </p:sp>
      <p:sp>
        <p:nvSpPr>
          <p:cNvPr id="21" name="Equal 20"/>
          <p:cNvSpPr/>
          <p:nvPr/>
        </p:nvSpPr>
        <p:spPr bwMode="auto">
          <a:xfrm>
            <a:off x="5124052" y="3964221"/>
            <a:ext cx="457081" cy="523084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721" y="4813127"/>
            <a:ext cx="85695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514" y="4813127"/>
            <a:ext cx="160062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 * 0!</a:t>
            </a:r>
          </a:p>
        </p:txBody>
      </p:sp>
      <p:sp>
        <p:nvSpPr>
          <p:cNvPr id="24" name="Equal 23"/>
          <p:cNvSpPr/>
          <p:nvPr/>
        </p:nvSpPr>
        <p:spPr bwMode="auto">
          <a:xfrm>
            <a:off x="5124052" y="4813127"/>
            <a:ext cx="457081" cy="523084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721" y="5662033"/>
            <a:ext cx="85695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0!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514" y="5662033"/>
            <a:ext cx="160062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7" name="Equal 26"/>
          <p:cNvSpPr/>
          <p:nvPr/>
        </p:nvSpPr>
        <p:spPr bwMode="auto">
          <a:xfrm>
            <a:off x="5124052" y="5662033"/>
            <a:ext cx="457081" cy="523084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A11CACD-8C60-1B32-82A6-5BF28F59AD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333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75553C5-BF33-4903-6C8B-9078BCBB2A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7862" y="1839123"/>
            <a:ext cx="10836275" cy="3893731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static long </a:t>
            </a:r>
            <a:r>
              <a:rPr lang="en-US" dirty="0">
                <a:solidFill>
                  <a:schemeClr val="bg1"/>
                </a:solidFill>
              </a:rPr>
              <a:t>GetFactorial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/>
              <a:t>int num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if (num == 0)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return 1;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dirty="0"/>
              <a:t> num * </a:t>
            </a:r>
            <a:r>
              <a:rPr lang="en-US" dirty="0">
                <a:solidFill>
                  <a:schemeClr val="bg1"/>
                </a:solidFill>
              </a:rPr>
              <a:t>GetFactorial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/>
              <a:t>num - 1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 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Решение: Рекурсивен факториел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4791000" y="2866435"/>
            <a:ext cx="2789956" cy="570342"/>
          </a:xfrm>
          <a:prstGeom prst="wedgeRoundRectCallout">
            <a:avLst>
              <a:gd name="adj1" fmla="val -64244"/>
              <a:gd name="adj2" fmla="val -186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50" b="1" dirty="0">
                <a:solidFill>
                  <a:srgbClr val="FFFFFF"/>
                </a:solidFill>
              </a:rPr>
              <a:t>Основен случай</a:t>
            </a:r>
            <a:endParaRPr lang="en-US" sz="275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301000" y="4644000"/>
            <a:ext cx="2543917" cy="1038555"/>
          </a:xfrm>
          <a:prstGeom prst="wedgeRoundRectCallout">
            <a:avLst>
              <a:gd name="adj1" fmla="val -95569"/>
              <a:gd name="adj2" fmla="val -485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50" b="1" dirty="0">
                <a:solidFill>
                  <a:srgbClr val="FFFFFF"/>
                </a:solidFill>
              </a:rPr>
              <a:t>Рекурсивно </a:t>
            </a:r>
            <a:br>
              <a:rPr lang="en-US" sz="2750" b="1" dirty="0">
                <a:solidFill>
                  <a:srgbClr val="FFFFFF"/>
                </a:solidFill>
              </a:rPr>
            </a:br>
            <a:r>
              <a:rPr lang="en-US" sz="2750" b="1" dirty="0">
                <a:solidFill>
                  <a:srgbClr val="FFFFFF"/>
                </a:solidFill>
              </a:rPr>
              <a:t>извикване</a:t>
            </a:r>
            <a:endParaRPr lang="bg-BG" dirty="0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A690EEB7-DEE4-4347-B620-4CA3891E21FF}"/>
              </a:ext>
            </a:extLst>
          </p:cNvPr>
          <p:cNvSpPr txBox="1"/>
          <p:nvPr/>
        </p:nvSpPr>
        <p:spPr>
          <a:xfrm>
            <a:off x="801479" y="6264000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000" dirty="0">
                <a:ea typeface="+mn-lt"/>
                <a:cs typeface="+mn-lt"/>
              </a:rPr>
              <a:t>Проверете</a:t>
            </a:r>
            <a:r>
              <a:rPr lang="en-US" sz="2000" dirty="0">
                <a:ea typeface="+mn-lt"/>
                <a:cs typeface="+mn-lt"/>
              </a:rPr>
              <a:t> решението </a:t>
            </a:r>
            <a:r>
              <a:rPr lang="bg-BG" sz="2000" dirty="0">
                <a:ea typeface="+mn-lt"/>
                <a:cs typeface="+mn-lt"/>
              </a:rPr>
              <a:t>си </a:t>
            </a:r>
            <a:r>
              <a:rPr lang="en-US" sz="2000" dirty="0">
                <a:ea typeface="+mn-lt"/>
                <a:cs typeface="+mn-lt"/>
              </a:rPr>
              <a:t>в Judge</a:t>
            </a:r>
            <a:r>
              <a:rPr lang="en-US" sz="1999" dirty="0"/>
              <a:t>: </a:t>
            </a:r>
            <a:r>
              <a:rPr lang="en-US" sz="1999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https://judge.softuni.org/Contests/Practice/Index/4176#2</a:t>
            </a:r>
            <a:endParaRPr lang="en-US" sz="1999" dirty="0">
              <a:solidFill>
                <a:schemeClr val="bg1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2494874C-9B25-2FCD-0D28-DDDDF1997E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55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F9A9CDFE-64AD-42E0-A197-63345A6711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Директна 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рекурсия</a:t>
            </a:r>
            <a:endParaRPr lang="bg-BG" sz="3600" dirty="0">
              <a:solidFill>
                <a:schemeClr val="tx2">
                  <a:lumMod val="75000"/>
                </a:schemeClr>
              </a:solidFill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3400" dirty="0"/>
              <a:t>Метод, който се </a:t>
            </a:r>
            <a:r>
              <a:rPr lang="en-US" sz="3400" b="1" dirty="0">
                <a:solidFill>
                  <a:schemeClr val="bg1"/>
                </a:solidFill>
              </a:rPr>
              <a:t>самоизвиква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Индиректна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рекурсия</a:t>
            </a:r>
            <a:endParaRPr lang="en-US" sz="3600" dirty="0">
              <a:solidFill>
                <a:schemeClr val="tx2">
                  <a:lumMod val="75000"/>
                </a:schemeClr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3400" dirty="0"/>
              <a:t>Метод </a:t>
            </a:r>
            <a:r>
              <a:rPr lang="en-US" sz="3400" b="1" dirty="0">
                <a:solidFill>
                  <a:schemeClr val="bg1"/>
                </a:solidFill>
              </a:rPr>
              <a:t>A </a:t>
            </a:r>
            <a:r>
              <a:rPr lang="en-US" sz="3400" dirty="0"/>
              <a:t>извиква </a:t>
            </a:r>
            <a:r>
              <a:rPr lang="en-US" sz="3400" b="1" dirty="0">
                <a:solidFill>
                  <a:schemeClr val="bg1"/>
                </a:solidFill>
              </a:rPr>
              <a:t>B</a:t>
            </a:r>
            <a:r>
              <a:rPr lang="en-US" sz="3400" dirty="0"/>
              <a:t>, метод </a:t>
            </a:r>
            <a:r>
              <a:rPr lang="en-US" sz="3400" b="1" dirty="0">
                <a:solidFill>
                  <a:schemeClr val="bg1"/>
                </a:solidFill>
              </a:rPr>
              <a:t>B</a:t>
            </a:r>
            <a:r>
              <a:rPr lang="en-US" sz="3400" dirty="0"/>
              <a:t> извиква </a:t>
            </a:r>
            <a:r>
              <a:rPr lang="en-US" sz="3400" b="1" dirty="0">
                <a:solidFill>
                  <a:schemeClr val="bg1"/>
                </a:solidFill>
              </a:rPr>
              <a:t>A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Или</a:t>
            </a:r>
            <a:r>
              <a:rPr lang="en-US" sz="3400" dirty="0"/>
              <a:t> </a:t>
            </a:r>
            <a:r>
              <a:rPr lang="en-US" sz="3400" b="1" dirty="0">
                <a:solidFill>
                  <a:schemeClr val="bg1"/>
                </a:solidFill>
              </a:rPr>
              <a:t>A</a:t>
            </a:r>
            <a:r>
              <a:rPr lang="en-US" sz="3400" dirty="0"/>
              <a:t> </a:t>
            </a:r>
            <a:r>
              <a:rPr lang="en-US" sz="3400" b="1" dirty="0">
                <a:sym typeface="Wingdings" panose="05000000000000000000" pitchFamily="2" charset="2"/>
              </a:rPr>
              <a:t>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b="1" dirty="0">
                <a:solidFill>
                  <a:schemeClr val="bg1"/>
                </a:solidFill>
                <a:sym typeface="Wingdings" panose="05000000000000000000" pitchFamily="2" charset="2"/>
              </a:rPr>
              <a:t>B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b="1" dirty="0">
                <a:sym typeface="Wingdings" panose="05000000000000000000" pitchFamily="2" charset="2"/>
              </a:rPr>
              <a:t>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b="1" dirty="0">
                <a:solidFill>
                  <a:schemeClr val="bg1"/>
                </a:solidFill>
                <a:sym typeface="Wingdings" panose="05000000000000000000" pitchFamily="2" charset="2"/>
              </a:rPr>
              <a:t>C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b="1" dirty="0">
                <a:sym typeface="Wingdings" panose="05000000000000000000" pitchFamily="2" charset="2"/>
              </a:rPr>
              <a:t>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b="1" dirty="0">
                <a:solidFill>
                  <a:schemeClr val="bg1"/>
                </a:solidFill>
                <a:sym typeface="Wingdings" panose="05000000000000000000" pitchFamily="2" charset="2"/>
              </a:rPr>
              <a:t>A</a:t>
            </a:r>
            <a:endParaRPr lang="bg-BG" sz="3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en-US" sz="3950" dirty="0"/>
              <a:t>Директна и </a:t>
            </a:r>
            <a:r>
              <a:rPr lang="bg-BG" sz="3950" dirty="0"/>
              <a:t>индиректна</a:t>
            </a:r>
            <a:r>
              <a:rPr lang="en-US" sz="3950" dirty="0"/>
              <a:t> рекурсия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0710A96-D308-FED6-E877-D4883813FC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680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8ED86BC-B254-45CA-B8D3-FB1BC3B79ED4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en-US" sz="3400" dirty="0"/>
              <a:t>Рекурсивния метод има </a:t>
            </a:r>
            <a:r>
              <a:rPr lang="en-US" sz="3400" b="1" dirty="0">
                <a:solidFill>
                  <a:schemeClr val="bg1"/>
                </a:solidFill>
              </a:rPr>
              <a:t>три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части</a:t>
            </a:r>
            <a:r>
              <a:rPr lang="en-US" sz="3400" dirty="0"/>
              <a:t>:</a:t>
            </a:r>
            <a:endParaRPr lang="bg-BG" sz="3400" dirty="0"/>
          </a:p>
          <a:p>
            <a:pPr marL="1065530" lvl="1" indent="-456565"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Преди действието</a:t>
            </a:r>
            <a:r>
              <a:rPr lang="en-US" sz="3200" dirty="0"/>
              <a:t> (преди да извика рекурсията)</a:t>
            </a:r>
            <a:endParaRPr lang="en-US" sz="3200" dirty="0">
              <a:cs typeface="Calibri"/>
            </a:endParaRPr>
          </a:p>
          <a:p>
            <a:pPr marL="1065530" lvl="1" indent="-456565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Рекурсивно извикавне </a:t>
            </a:r>
            <a:r>
              <a:rPr lang="en-US" sz="3200" dirty="0"/>
              <a:t>(в изкване на рекурсията)</a:t>
            </a:r>
            <a:endParaRPr lang="en-US" sz="3200" dirty="0">
              <a:cs typeface="Calibri"/>
            </a:endParaRPr>
          </a:p>
          <a:p>
            <a:pPr marL="1065530" lvl="1" indent="-456565"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След действието</a:t>
            </a:r>
            <a:r>
              <a:rPr lang="en-US" sz="3200" dirty="0"/>
              <a:t> (след връщането на рекурсия)</a:t>
            </a:r>
            <a:endParaRPr lang="en-US" sz="3200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507DA04-B523-493D-BCB3-52B5AD83058A}"/>
              </a:ext>
            </a:extLst>
          </p:cNvPr>
          <p:cNvSpPr txBox="1">
            <a:spLocks/>
          </p:cNvSpPr>
          <p:nvPr/>
        </p:nvSpPr>
        <p:spPr>
          <a:xfrm>
            <a:off x="1341884" y="3922746"/>
            <a:ext cx="5760640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static void Recursion()</a:t>
            </a:r>
          </a:p>
          <a:p>
            <a:r>
              <a:rPr lang="fr-FR" sz="2400" dirty="0"/>
              <a:t>{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dirty="0">
                <a:solidFill>
                  <a:schemeClr val="accent2"/>
                </a:solidFill>
              </a:rPr>
              <a:t>// </a:t>
            </a:r>
            <a:r>
              <a:rPr lang="bg-BG" sz="2400" dirty="0">
                <a:solidFill>
                  <a:schemeClr val="accent2"/>
                </a:solidFill>
              </a:rPr>
              <a:t>Преди действието</a:t>
            </a:r>
            <a:endParaRPr lang="fr-FR" sz="2400" dirty="0">
              <a:solidFill>
                <a:schemeClr val="accent2"/>
              </a:solidFill>
            </a:endParaRPr>
          </a:p>
          <a:p>
            <a:r>
              <a:rPr lang="fr-FR" sz="2400" dirty="0"/>
              <a:t>    Recursion();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FR" sz="2400" dirty="0"/>
              <a:t>    </a:t>
            </a:r>
            <a:r>
              <a:rPr lang="fr-FR" sz="2400" dirty="0">
                <a:solidFill>
                  <a:schemeClr val="accent2"/>
                </a:solidFill>
              </a:rPr>
              <a:t>// </a:t>
            </a:r>
            <a:r>
              <a:rPr lang="bg-BG" sz="2400" dirty="0">
                <a:solidFill>
                  <a:schemeClr val="accent2"/>
                </a:solidFill>
              </a:rPr>
              <a:t>След действието</a:t>
            </a:r>
            <a:endParaRPr lang="en-US" sz="2400" dirty="0">
              <a:solidFill>
                <a:schemeClr val="accent2"/>
              </a:solidFill>
            </a:endParaRPr>
          </a:p>
          <a:p>
            <a:r>
              <a:rPr lang="fr-FR" sz="2400" dirty="0"/>
              <a:t>} 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9C61473F-E6D0-4FD1-8EDD-F7C321F83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Рекурсия</a:t>
            </a:r>
            <a:r>
              <a:rPr lang="en-US" dirty="0"/>
              <a:t> </a:t>
            </a:r>
            <a:r>
              <a:rPr lang="bg-BG" dirty="0"/>
              <a:t>преди и</a:t>
            </a:r>
            <a:r>
              <a:rPr lang="en-US" dirty="0"/>
              <a:t> </a:t>
            </a:r>
            <a:r>
              <a:rPr lang="bg-BG" dirty="0"/>
              <a:t>след действието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5C861FF-CC9B-9EAE-FBD5-64CA6E39E91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Напишете </a:t>
            </a:r>
            <a:r>
              <a:rPr lang="en-US" sz="3600" b="1" dirty="0">
                <a:solidFill>
                  <a:schemeClr val="bg1"/>
                </a:solidFill>
              </a:rPr>
              <a:t>рекурсивен метод</a:t>
            </a:r>
            <a:r>
              <a:rPr lang="en-US" sz="3600" dirty="0">
                <a:solidFill>
                  <a:srgbClr val="234465"/>
                </a:solidFill>
              </a:rPr>
              <a:t>, който рисува следната фигура</a:t>
            </a:r>
            <a:endParaRPr lang="en-US" sz="3600" dirty="0">
              <a:solidFill>
                <a:srgbClr val="234465"/>
              </a:solidFill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Рекурсивно рисуване</a:t>
            </a:r>
          </a:p>
        </p:txBody>
      </p:sp>
      <p:sp>
        <p:nvSpPr>
          <p:cNvPr id="10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4261379" y="3914009"/>
            <a:ext cx="414498" cy="398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871" y="3851740"/>
            <a:ext cx="66828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385" y="1913254"/>
            <a:ext cx="2406952" cy="4400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*****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##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###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####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#####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B912C589-704F-4B14-8790-1852E911E743}"/>
              </a:ext>
            </a:extLst>
          </p:cNvPr>
          <p:cNvSpPr txBox="1"/>
          <p:nvPr/>
        </p:nvSpPr>
        <p:spPr>
          <a:xfrm>
            <a:off x="801479" y="6396416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ea typeface="+mn-lt"/>
                <a:cs typeface="+mn-lt"/>
              </a:rPr>
              <a:t>Тествайте решението </a:t>
            </a:r>
            <a:r>
              <a:rPr lang="bg-BG" sz="2000" dirty="0">
                <a:ea typeface="+mn-lt"/>
                <a:cs typeface="+mn-lt"/>
              </a:rPr>
              <a:t>си</a:t>
            </a:r>
            <a:r>
              <a:rPr lang="en-US" sz="2000" dirty="0">
                <a:ea typeface="+mn-lt"/>
                <a:cs typeface="+mn-lt"/>
              </a:rPr>
              <a:t> в Judge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https://judge.softuni.org/Contests/Practice/Index/4176#3</a:t>
            </a:r>
            <a:endParaRPr lang="en-US" sz="19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F458BBE-C4A4-0FC3-8909-5E84091980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39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563930A8-7479-E87F-2D73-5E1B446932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7862" y="1457534"/>
            <a:ext cx="10836275" cy="483366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static void PrintFigure(int n)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    if (n == 0)</a:t>
            </a:r>
            <a:endParaRPr lang="en-US" sz="2799" dirty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      return;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endParaRPr lang="en-US" sz="2799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    </a:t>
            </a:r>
            <a:r>
              <a:rPr lang="en-US" sz="2799" dirty="0">
                <a:solidFill>
                  <a:schemeClr val="accent2"/>
                </a:solidFill>
              </a:rPr>
              <a:t>// TODO: </a:t>
            </a:r>
            <a:r>
              <a:rPr lang="bg-BG" sz="2799" dirty="0">
                <a:solidFill>
                  <a:schemeClr val="accent2"/>
                </a:solidFill>
              </a:rPr>
              <a:t>Преди действието</a:t>
            </a:r>
            <a:r>
              <a:rPr lang="en-US" sz="2799" dirty="0">
                <a:solidFill>
                  <a:schemeClr val="accent2"/>
                </a:solidFill>
              </a:rPr>
              <a:t>: </a:t>
            </a:r>
            <a:r>
              <a:rPr lang="bg-BG" sz="2799" dirty="0">
                <a:solidFill>
                  <a:schemeClr val="accent2"/>
                </a:solidFill>
              </a:rPr>
              <a:t>отпечатайте </a:t>
            </a:r>
            <a:r>
              <a:rPr lang="en-US" sz="2799" dirty="0">
                <a:solidFill>
                  <a:schemeClr val="accent2"/>
                </a:solidFill>
              </a:rPr>
              <a:t>n </a:t>
            </a:r>
            <a:r>
              <a:rPr lang="bg-BG" sz="2799" dirty="0">
                <a:solidFill>
                  <a:schemeClr val="accent2"/>
                </a:solidFill>
              </a:rPr>
              <a:t>звездички</a:t>
            </a:r>
            <a:endParaRPr lang="en-US" sz="2799" dirty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    PrintFigure(n - 1);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    </a:t>
            </a:r>
            <a:r>
              <a:rPr lang="en-US" sz="2799" dirty="0">
                <a:solidFill>
                  <a:schemeClr val="accent2"/>
                </a:solidFill>
              </a:rPr>
              <a:t>// TODO: </a:t>
            </a:r>
            <a:r>
              <a:rPr lang="bg-BG" sz="2799" dirty="0">
                <a:solidFill>
                  <a:schemeClr val="accent2"/>
                </a:solidFill>
              </a:rPr>
              <a:t>След действието</a:t>
            </a:r>
            <a:r>
              <a:rPr lang="en-US" sz="2799" dirty="0">
                <a:solidFill>
                  <a:schemeClr val="accent2"/>
                </a:solidFill>
              </a:rPr>
              <a:t>: </a:t>
            </a:r>
            <a:r>
              <a:rPr lang="bg-BG" sz="2799" dirty="0">
                <a:solidFill>
                  <a:schemeClr val="accent2"/>
                </a:solidFill>
              </a:rPr>
              <a:t>отпечатайте</a:t>
            </a:r>
            <a:r>
              <a:rPr lang="en-US" sz="2799" dirty="0">
                <a:solidFill>
                  <a:schemeClr val="accent2"/>
                </a:solidFill>
              </a:rPr>
              <a:t> n </a:t>
            </a:r>
            <a:r>
              <a:rPr lang="bg-BG" sz="2799" dirty="0">
                <a:solidFill>
                  <a:schemeClr val="accent2"/>
                </a:solidFill>
              </a:rPr>
              <a:t>хаштага</a:t>
            </a:r>
            <a:endParaRPr lang="en-US" sz="2799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900" dirty="0"/>
              <a:t>Рекурсия</a:t>
            </a:r>
            <a:r>
              <a:rPr lang="en-US" sz="3900" dirty="0"/>
              <a:t> </a:t>
            </a:r>
            <a:r>
              <a:rPr lang="bg-BG" sz="3900" dirty="0"/>
              <a:t>преди и</a:t>
            </a:r>
            <a:r>
              <a:rPr lang="en-US" sz="3900" dirty="0"/>
              <a:t> </a:t>
            </a:r>
            <a:r>
              <a:rPr lang="bg-BG" sz="3900" dirty="0"/>
              <a:t>след действието </a:t>
            </a:r>
            <a:r>
              <a:rPr lang="en-US" sz="3900" dirty="0"/>
              <a:t>– </a:t>
            </a:r>
            <a:r>
              <a:rPr lang="bg-BG" sz="3900" dirty="0"/>
              <a:t>Пример</a:t>
            </a:r>
            <a:endParaRPr lang="en-US" sz="3900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37E50470-0A83-96FA-26AB-4EFCEE0BB5A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42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42082" y="1785626"/>
            <a:ext cx="2455690" cy="159941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797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|| I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8D686F8-94CA-E77A-CE0D-D344C79F1C0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514175"/>
          </a:xfrm>
        </p:spPr>
        <p:txBody>
          <a:bodyPr/>
          <a:lstStyle/>
          <a:p>
            <a:r>
              <a:rPr lang="ru-RU" dirty="0"/>
              <a:t>Кога да използваме и кога да избягваме рекурсия?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5896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717655" cy="520739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513715" indent="-513715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en-US" b="1" dirty="0">
                <a:solidFill>
                  <a:schemeClr val="bg1"/>
                </a:solidFill>
              </a:rPr>
              <a:t>Рекурсия</a:t>
            </a:r>
            <a:endParaRPr lang="bg-BG" b="1" dirty="0">
              <a:solidFill>
                <a:schemeClr val="bg1"/>
              </a:solidFill>
            </a:endParaRPr>
          </a:p>
          <a:p>
            <a:pPr marL="513715" indent="-513715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en-US" b="1" dirty="0">
                <a:solidFill>
                  <a:schemeClr val="bg1"/>
                </a:solidFill>
              </a:rPr>
              <a:t>Рекурсивно </a:t>
            </a:r>
            <a:r>
              <a:rPr lang="en-US" dirty="0">
                <a:solidFill>
                  <a:srgbClr val="234465"/>
                </a:solidFill>
              </a:rPr>
              <a:t>или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интеративно обхождане</a:t>
            </a:r>
            <a:r>
              <a:rPr lang="en-US" dirty="0"/>
              <a:t>?</a:t>
            </a:r>
            <a:endParaRPr lang="en-US" dirty="0">
              <a:cs typeface="Calibri"/>
            </a:endParaRPr>
          </a:p>
          <a:p>
            <a:pPr lvl="1" indent="-360045"/>
            <a:r>
              <a:rPr lang="bg-BG" dirty="0">
                <a:ea typeface="+mn-lt"/>
                <a:cs typeface="+mn-lt"/>
              </a:rPr>
              <a:t>Вредна</a:t>
            </a:r>
            <a:r>
              <a:rPr lang="en-US" dirty="0">
                <a:ea typeface="+mn-lt"/>
                <a:cs typeface="+mn-lt"/>
              </a:rPr>
              <a:t> рекурсия</a:t>
            </a:r>
          </a:p>
          <a:p>
            <a:pPr lvl="1" indent="-360045"/>
            <a:r>
              <a:rPr lang="bg-BG" dirty="0">
                <a:ea typeface="+mn-lt"/>
                <a:cs typeface="+mn-lt"/>
              </a:rPr>
              <a:t>Оптимизиране</a:t>
            </a:r>
            <a:r>
              <a:rPr lang="en-US" dirty="0">
                <a:ea typeface="+mn-lt"/>
                <a:cs typeface="+mn-lt"/>
              </a:rPr>
              <a:t> на </a:t>
            </a:r>
            <a:r>
              <a:rPr lang="bg-BG" dirty="0">
                <a:ea typeface="+mn-lt"/>
                <a:cs typeface="+mn-lt"/>
              </a:rPr>
              <a:t>вредна</a:t>
            </a:r>
            <a:r>
              <a:rPr lang="en-US" dirty="0">
                <a:ea typeface="+mn-lt"/>
                <a:cs typeface="+mn-lt"/>
              </a:rPr>
              <a:t> рекурсия</a:t>
            </a:r>
            <a:endParaRPr lang="en-US" dirty="0">
              <a:cs typeface="Calibri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2D4A8F5-F8BE-392C-C00C-7CDAC1E53B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5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000" y="100750"/>
            <a:ext cx="9945000" cy="882654"/>
          </a:xfrm>
        </p:spPr>
        <p:txBody>
          <a:bodyPr vert="horz" lIns="108000" tIns="36000" rIns="108000" bIns="36000" rtlCol="0" anchor="ctr" anchorCtr="0">
            <a:noAutofit/>
          </a:bodyPr>
          <a:lstStyle/>
          <a:p>
            <a:r>
              <a:rPr lang="en-US" sz="3600" dirty="0"/>
              <a:t>Бързина: Рекурсивно и интеративно обхождане</a:t>
            </a:r>
            <a:endParaRPr lang="en-US" sz="3600" dirty="0">
              <a:cs typeface="Calibri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0402" y="1134000"/>
            <a:ext cx="6085598" cy="4957073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bg-BG" sz="3000" dirty="0"/>
              <a:t>Рекурсивното </a:t>
            </a:r>
            <a:r>
              <a:rPr lang="en-US" sz="3000" dirty="0"/>
              <a:t>извикване</a:t>
            </a:r>
            <a:r>
              <a:rPr lang="bg-BG" sz="3000" dirty="0"/>
              <a:t> </a:t>
            </a:r>
            <a:r>
              <a:rPr lang="en-US" sz="3000" dirty="0"/>
              <a:t>е </a:t>
            </a:r>
            <a:r>
              <a:rPr lang="bg-BG" sz="3000" b="1" dirty="0">
                <a:solidFill>
                  <a:schemeClr val="bg1"/>
                </a:solidFill>
              </a:rPr>
              <a:t>бавно</a:t>
            </a:r>
            <a:endParaRPr lang="en-US" sz="3000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bg-BG" sz="3000" dirty="0"/>
              <a:t>Параметрите и върнатите стойности </a:t>
            </a:r>
            <a:r>
              <a:rPr lang="bg-BG" sz="3000" b="1" dirty="0">
                <a:solidFill>
                  <a:schemeClr val="bg1"/>
                </a:solidFill>
              </a:rPr>
              <a:t>минават</a:t>
            </a:r>
            <a:r>
              <a:rPr lang="en-US" sz="3000" dirty="0"/>
              <a:t> </a:t>
            </a:r>
            <a:r>
              <a:rPr lang="bg-BG" sz="3000" dirty="0"/>
              <a:t>през </a:t>
            </a:r>
            <a:r>
              <a:rPr lang="bg-BG" sz="3000" b="1" dirty="0">
                <a:solidFill>
                  <a:schemeClr val="bg1"/>
                </a:solidFill>
              </a:rPr>
              <a:t>стека</a:t>
            </a:r>
            <a:endParaRPr lang="en-US" sz="30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bg-BG" sz="3000" dirty="0"/>
              <a:t>Подходящо</a:t>
            </a:r>
            <a:r>
              <a:rPr lang="en-US" sz="3000" dirty="0"/>
              <a:t> е за проблеми с </a:t>
            </a:r>
            <a:r>
              <a:rPr lang="en-US" sz="3000" b="1" dirty="0">
                <a:solidFill>
                  <a:schemeClr val="bg1"/>
                </a:solidFill>
              </a:rPr>
              <a:t>разклонение</a:t>
            </a:r>
            <a:endParaRPr lang="en-US" sz="3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456000" y="1134000"/>
            <a:ext cx="5545597" cy="4957073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000" dirty="0"/>
              <a:t>Функцията няма </a:t>
            </a:r>
            <a:r>
              <a:rPr lang="en-US" sz="3000" b="1" dirty="0">
                <a:solidFill>
                  <a:schemeClr val="bg1"/>
                </a:solidFill>
              </a:rPr>
              <a:t>разходи</a:t>
            </a:r>
            <a:endParaRPr lang="en-US" sz="3000" b="1" dirty="0">
              <a:solidFill>
                <a:schemeClr val="bg1"/>
              </a:solidFill>
              <a:cs typeface="Calibri"/>
            </a:endParaRPr>
          </a:p>
          <a:p>
            <a:pPr marL="360045" indent="-360045"/>
            <a:r>
              <a:rPr lang="en-US" sz="3000" dirty="0"/>
              <a:t>Създава </a:t>
            </a:r>
            <a:r>
              <a:rPr lang="en-US" sz="3000" b="1" dirty="0">
                <a:solidFill>
                  <a:schemeClr val="bg1"/>
                </a:solidFill>
              </a:rPr>
              <a:t>локални </a:t>
            </a:r>
            <a:r>
              <a:rPr lang="en-US" sz="3000" dirty="0">
                <a:solidFill>
                  <a:srgbClr val="234465"/>
                </a:solidFill>
              </a:rPr>
              <a:t>променливи</a:t>
            </a:r>
            <a:endParaRPr lang="en-US" sz="3000" dirty="0">
              <a:cs typeface="Calibri"/>
            </a:endParaRPr>
          </a:p>
          <a:p>
            <a:pPr marL="360045" indent="-360045"/>
            <a:r>
              <a:rPr lang="en-US" sz="3000" dirty="0"/>
              <a:t>Добре за</a:t>
            </a:r>
            <a:r>
              <a:rPr lang="en-US" sz="3000" dirty="0">
                <a:solidFill>
                  <a:srgbClr val="234465"/>
                </a:solidFill>
              </a:rPr>
              <a:t> </a:t>
            </a:r>
            <a:r>
              <a:rPr lang="en-US" sz="3000" b="1" dirty="0">
                <a:solidFill>
                  <a:schemeClr val="bg1"/>
                </a:solidFill>
              </a:rPr>
              <a:t>линейни </a:t>
            </a:r>
            <a:r>
              <a:rPr lang="en-US" sz="3000" dirty="0"/>
              <a:t>проблеми</a:t>
            </a:r>
            <a:br>
              <a:rPr lang="en-US" sz="3000" dirty="0"/>
            </a:br>
            <a:r>
              <a:rPr lang="en-US" sz="3000" dirty="0"/>
              <a:t>(без разклонения)</a:t>
            </a:r>
            <a:endParaRPr lang="en-US" sz="3000" dirty="0">
              <a:cs typeface="Calibri"/>
            </a:endParaRPr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516000" y="3924000"/>
            <a:ext cx="4320000" cy="21422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static long Fact(int n</a:t>
            </a:r>
            <a:r>
              <a:rPr lang="bg-BG" sz="2000" dirty="0"/>
              <a:t>)</a:t>
            </a:r>
            <a:endParaRPr lang="en-US" sz="2000" dirty="0"/>
          </a:p>
          <a:p>
            <a:pPr>
              <a:buClr>
                <a:srgbClr val="F2B254"/>
              </a:buClr>
              <a:buSzPct val="100000"/>
            </a:pPr>
            <a:r>
              <a:rPr lang="bg-BG" sz="2000" dirty="0"/>
              <a:t>{</a:t>
            </a:r>
            <a:br>
              <a:rPr lang="bg-BG" sz="2000" dirty="0"/>
            </a:br>
            <a:r>
              <a:rPr lang="en-US" sz="2000" dirty="0"/>
              <a:t>  </a:t>
            </a:r>
            <a:r>
              <a:rPr lang="bg-BG" sz="2000" dirty="0"/>
              <a:t>if (</a:t>
            </a:r>
            <a:r>
              <a:rPr lang="en-US" sz="2000" dirty="0"/>
              <a:t>n</a:t>
            </a:r>
            <a:r>
              <a:rPr lang="bg-BG" sz="2000" dirty="0"/>
              <a:t> </a:t>
            </a:r>
            <a:r>
              <a:rPr lang="en-US" sz="2000" dirty="0"/>
              <a:t>==</a:t>
            </a:r>
            <a:r>
              <a:rPr lang="bg-BG" sz="2000" dirty="0"/>
              <a:t> </a:t>
            </a:r>
            <a:r>
              <a:rPr lang="en-US" sz="2000" dirty="0"/>
              <a:t>0</a:t>
            </a:r>
            <a:r>
              <a:rPr lang="bg-BG" sz="2000" dirty="0"/>
              <a:t>) </a:t>
            </a:r>
            <a:endParaRPr lang="en-US" sz="2000" dirty="0"/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  </a:t>
            </a:r>
            <a:r>
              <a:rPr lang="bg-BG" sz="2000" dirty="0"/>
              <a:t>return 1;</a:t>
            </a:r>
            <a:r>
              <a:rPr lang="en-US" sz="2000" dirty="0"/>
              <a:t>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</a:t>
            </a:r>
            <a:r>
              <a:rPr lang="bg-BG" sz="2000" dirty="0"/>
              <a:t>return n * </a:t>
            </a:r>
            <a:r>
              <a:rPr lang="en-US" sz="2000" dirty="0"/>
              <a:t>Fact</a:t>
            </a:r>
            <a:r>
              <a:rPr lang="bg-BG" sz="2000" dirty="0"/>
              <a:t>(n - 1); </a:t>
            </a:r>
            <a:br>
              <a:rPr lang="bg-BG" sz="2000" dirty="0"/>
            </a:br>
            <a:r>
              <a:rPr lang="bg-BG" sz="2000" dirty="0"/>
              <a:t>} </a:t>
            </a:r>
            <a:endParaRPr lang="en-US" sz="2000" dirty="0"/>
          </a:p>
        </p:txBody>
      </p:sp>
      <p:sp>
        <p:nvSpPr>
          <p:cNvPr id="14" name="Text Placeholder 6"/>
          <p:cNvSpPr txBox="1">
            <a:spLocks/>
          </p:cNvSpPr>
          <p:nvPr/>
        </p:nvSpPr>
        <p:spPr>
          <a:xfrm>
            <a:off x="7178074" y="3529186"/>
            <a:ext cx="4723748" cy="24648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1999" dirty="0"/>
              <a:t>static long Fact(int n</a:t>
            </a:r>
            <a:r>
              <a:rPr lang="bg-BG" sz="1999" dirty="0"/>
              <a:t>)</a:t>
            </a:r>
            <a:r>
              <a:rPr lang="en-US" sz="1999" dirty="0"/>
              <a:t> </a:t>
            </a:r>
          </a:p>
          <a:p>
            <a:pPr>
              <a:buClr>
                <a:srgbClr val="F2B254"/>
              </a:buClr>
              <a:buSzPct val="100000"/>
            </a:pPr>
            <a:r>
              <a:rPr lang="bg-BG" sz="1999" dirty="0"/>
              <a:t>{</a:t>
            </a:r>
            <a:br>
              <a:rPr lang="bg-BG" sz="1999" dirty="0"/>
            </a:br>
            <a:r>
              <a:rPr lang="en-US" sz="1999" dirty="0"/>
              <a:t>  long result = 1;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99" dirty="0"/>
              <a:t>  for (int i = 1; i &lt;=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99" dirty="0"/>
              <a:t>    result *= i;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99" dirty="0"/>
              <a:t>  return result;</a:t>
            </a:r>
            <a:br>
              <a:rPr lang="bg-BG" sz="1999" dirty="0"/>
            </a:br>
            <a:r>
              <a:rPr lang="bg-BG" sz="1999" dirty="0"/>
              <a:t>} </a:t>
            </a:r>
            <a:r>
              <a:rPr lang="en-US" sz="1999" dirty="0"/>
              <a:t> 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2A7B781-342D-D89B-9787-9AF31067CF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723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Безкрайна рекурсия </a:t>
            </a:r>
            <a:r>
              <a:rPr lang="en-US" sz="3400" dirty="0"/>
              <a:t>== метод, който се </a:t>
            </a:r>
            <a:r>
              <a:rPr lang="en-US" sz="3400" b="1" dirty="0">
                <a:solidFill>
                  <a:schemeClr val="bg1"/>
                </a:solidFill>
              </a:rPr>
              <a:t>самоизвиква безкрайно</a:t>
            </a:r>
            <a:endParaRPr lang="bg-BG" sz="3400" b="1" dirty="0">
              <a:solidFill>
                <a:schemeClr val="bg1"/>
              </a:solidFill>
            </a:endParaRPr>
          </a:p>
          <a:p>
            <a:pPr lvl="1" indent="-360045"/>
            <a:r>
              <a:rPr lang="en-US" sz="3200" dirty="0">
                <a:ea typeface="+mn-lt"/>
                <a:cs typeface="+mn-lt"/>
              </a:rPr>
              <a:t>Обикновено </a:t>
            </a:r>
            <a:r>
              <a:rPr lang="bg-BG" sz="3200" dirty="0">
                <a:ea typeface="+mn-lt"/>
                <a:cs typeface="+mn-lt"/>
              </a:rPr>
              <a:t>безкрайната</a:t>
            </a:r>
            <a:r>
              <a:rPr lang="en-US" sz="3200" dirty="0">
                <a:ea typeface="+mn-lt"/>
                <a:cs typeface="+mn-lt"/>
              </a:rPr>
              <a:t> рекурсия</a:t>
            </a:r>
            <a:r>
              <a:rPr lang="en-US" sz="3200" dirty="0"/>
              <a:t> е </a:t>
            </a:r>
            <a:r>
              <a:rPr lang="en-US" sz="3200" b="1" dirty="0">
                <a:solidFill>
                  <a:schemeClr val="bg1"/>
                </a:solidFill>
              </a:rPr>
              <a:t>бъг в програмата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Няма дъно </a:t>
            </a:r>
            <a:r>
              <a:rPr lang="en-US" sz="3200" dirty="0"/>
              <a:t>или </a:t>
            </a:r>
            <a:r>
              <a:rPr lang="en-US" sz="3200" b="1" dirty="0">
                <a:solidFill>
                  <a:schemeClr val="bg1"/>
                </a:solidFill>
              </a:rPr>
              <a:t>има грешка </a:t>
            </a:r>
            <a:r>
              <a:rPr lang="en-US" sz="3200" dirty="0"/>
              <a:t>в него</a:t>
            </a:r>
            <a:endParaRPr lang="en-US" sz="3200" dirty="0">
              <a:cs typeface="Calibri"/>
            </a:endParaRPr>
          </a:p>
          <a:p>
            <a:pPr lvl="1" indent="-360045"/>
            <a:r>
              <a:rPr lang="en-US" sz="3200" dirty="0"/>
              <a:t>В C# / Java / C++ </a:t>
            </a:r>
            <a:r>
              <a:rPr lang="bg-BG" sz="3200" dirty="0"/>
              <a:t>причинява </a:t>
            </a:r>
            <a:r>
              <a:rPr lang="en-US" sz="3200" dirty="0"/>
              <a:t>грешка</a:t>
            </a:r>
            <a:r>
              <a:rPr lang="bg-BG" sz="3200" dirty="0"/>
              <a:t>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stack overflow</a:t>
            </a:r>
            <a:r>
              <a:rPr lang="en-US" sz="3200" dirty="0"/>
              <a:t>"</a:t>
            </a:r>
            <a:endParaRPr lang="en-US" sz="3200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Безкрайна рекурсия</a:t>
            </a:r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CF7CD68C-B0AB-42EE-BFC8-8C11F24F8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136" y="4735678"/>
            <a:ext cx="6705782" cy="167644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BDAF23BD-F0DB-B447-C549-AA55BAA6D8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767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550" dirty="0"/>
              <a:t>Когато се използва грешно, рекурсията може да </a:t>
            </a:r>
            <a:r>
              <a:rPr lang="bg-BG" sz="3550" dirty="0"/>
              <a:t>заеме</a:t>
            </a:r>
            <a:r>
              <a:rPr lang="en-US" sz="3550" dirty="0"/>
              <a:t> много </a:t>
            </a:r>
            <a:r>
              <a:rPr lang="en-US" sz="3550" b="1" dirty="0">
                <a:solidFill>
                  <a:schemeClr val="bg1"/>
                </a:solidFill>
              </a:rPr>
              <a:t>памет</a:t>
            </a:r>
            <a:r>
              <a:rPr lang="en-US" sz="3550" dirty="0"/>
              <a:t> и </a:t>
            </a:r>
            <a:r>
              <a:rPr lang="en-US" sz="3550" b="1" dirty="0">
                <a:solidFill>
                  <a:schemeClr val="bg1"/>
                </a:solidFill>
              </a:rPr>
              <a:t>компютърна мощност</a:t>
            </a:r>
            <a:endParaRPr lang="bg-BG" sz="3550" dirty="0">
              <a:solidFill>
                <a:schemeClr val="bg1"/>
              </a:solidFill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Рекурсията може да бъде вредна</a:t>
            </a:r>
            <a:r>
              <a:rPr lang="en-US" sz="3950" dirty="0"/>
              <a:t>!</a:t>
            </a:r>
            <a:endParaRPr lang="en-US" sz="3950" dirty="0">
              <a:cs typeface="Calibri"/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645895" y="2490604"/>
            <a:ext cx="9624483" cy="40741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static long CalcFib(int number)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  if (number &lt;= 1)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 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    return 1;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  return CalcFib(number - 1) + CalcFib(number - 2);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Console.WriteLine(CalcFib(10)); </a:t>
            </a:r>
            <a:r>
              <a:rPr lang="en-US" sz="2397" dirty="0">
                <a:solidFill>
                  <a:schemeClr val="accent2"/>
                </a:solidFill>
              </a:rPr>
              <a:t>// 89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Console.WriteLine(CalcFib(50)); </a:t>
            </a:r>
            <a:r>
              <a:rPr lang="en-US" sz="2397" dirty="0">
                <a:solidFill>
                  <a:schemeClr val="accent2"/>
                </a:solidFill>
              </a:rPr>
              <a:t>// This will hang!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A99D5ED1-30AF-941C-906D-C47E4F5CD7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982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fib(n)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>
                <a:solidFill>
                  <a:srgbClr val="234465"/>
                </a:solidFill>
                <a:latin typeface="Calibri"/>
                <a:cs typeface="Calibri"/>
              </a:rPr>
              <a:t>празви рекурсивно обаждане за </a:t>
            </a:r>
            <a:r>
              <a:rPr lang="en-US" sz="3400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fib(n)</a:t>
            </a:r>
            <a:endParaRPr lang="en-US" sz="3400" dirty="0">
              <a:solidFill>
                <a:schemeClr val="bg1"/>
              </a:solidFill>
              <a:cs typeface="Calibri"/>
            </a:endParaRPr>
          </a:p>
          <a:p>
            <a:pPr marL="360045" indent="-360045"/>
            <a:r>
              <a:rPr lang="en-US" sz="3400" dirty="0">
                <a:cs typeface="Calibri"/>
              </a:rPr>
              <a:t>Стойностите се изчисляват </a:t>
            </a:r>
            <a:r>
              <a:rPr lang="en-US" sz="3400" b="1" dirty="0">
                <a:solidFill>
                  <a:schemeClr val="bg1"/>
                </a:solidFill>
                <a:cs typeface="Calibri"/>
              </a:rPr>
              <a:t>много пъти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r>
              <a:rPr lang="en-US" sz="4000" dirty="0"/>
              <a:t>Как работи рекурсията на </a:t>
            </a:r>
            <a:r>
              <a:rPr lang="bg-BG" sz="4000" dirty="0"/>
              <a:t>Фибоначи</a:t>
            </a:r>
            <a:r>
              <a:rPr lang="en-US" sz="4000" dirty="0"/>
              <a:t>?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34" y="2663288"/>
            <a:ext cx="9293335" cy="38473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507D13BE-07EB-8D04-2746-B2B72B9369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805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0000"/>
              </a:lnSpc>
              <a:spcBef>
                <a:spcPts val="1200"/>
              </a:spcBef>
            </a:pPr>
            <a:r>
              <a:rPr lang="bg-BG" sz="3350" dirty="0"/>
              <a:t>Използваме рекурсия</a:t>
            </a:r>
            <a:r>
              <a:rPr lang="bg-BG" sz="3350" dirty="0">
                <a:solidFill>
                  <a:srgbClr val="234465"/>
                </a:solidFill>
              </a:rPr>
              <a:t> за </a:t>
            </a:r>
            <a:r>
              <a:rPr lang="bg-BG" sz="3350" b="1" dirty="0">
                <a:solidFill>
                  <a:schemeClr val="bg1"/>
                </a:solidFill>
              </a:rPr>
              <a:t>комбинаторни </a:t>
            </a:r>
            <a:r>
              <a:rPr lang="bg-BG" sz="3350" dirty="0">
                <a:solidFill>
                  <a:srgbClr val="234465"/>
                </a:solidFill>
              </a:rPr>
              <a:t>алгоритми</a:t>
            </a:r>
            <a:r>
              <a:rPr lang="bg-BG" sz="3350" dirty="0"/>
              <a:t>, </a:t>
            </a:r>
            <a:r>
              <a:rPr lang="bg-BG" sz="3350" dirty="0">
                <a:solidFill>
                  <a:schemeClr val="tx2"/>
                </a:solidFill>
              </a:rPr>
              <a:t>където</a:t>
            </a:r>
            <a:r>
              <a:rPr lang="bg-BG" sz="3350" dirty="0"/>
              <a:t>:</a:t>
            </a:r>
            <a:endParaRPr lang="bg-BG" sz="3350" dirty="0">
              <a:cs typeface="Calibri"/>
            </a:endParaRPr>
          </a:p>
          <a:p>
            <a:pPr lvl="1" indent="-360045">
              <a:lnSpc>
                <a:spcPct val="110000"/>
              </a:lnSpc>
              <a:spcBef>
                <a:spcPts val="1200"/>
              </a:spcBef>
            </a:pPr>
            <a:r>
              <a:rPr lang="bg-BG" sz="3150" dirty="0">
                <a:ea typeface="+mn-lt"/>
                <a:cs typeface="+mn-lt"/>
              </a:rPr>
              <a:t>На всяка стъпка трябва </a:t>
            </a:r>
            <a:r>
              <a:rPr lang="bg-BG" sz="3150" b="1" dirty="0">
                <a:solidFill>
                  <a:schemeClr val="bg1"/>
                </a:solidFill>
                <a:ea typeface="+mn-lt"/>
                <a:cs typeface="+mn-lt"/>
              </a:rPr>
              <a:t>рекурсивно </a:t>
            </a:r>
            <a:r>
              <a:rPr lang="bg-BG" sz="3150" dirty="0">
                <a:ea typeface="+mn-lt"/>
                <a:cs typeface="+mn-lt"/>
              </a:rPr>
              <a:t>да изследвате повече от едно възможно продължение, т.е. </a:t>
            </a:r>
            <a:r>
              <a:rPr lang="bg-BG" sz="3150" b="1" dirty="0">
                <a:solidFill>
                  <a:schemeClr val="bg1"/>
                </a:solidFill>
                <a:ea typeface="+mn-lt"/>
                <a:cs typeface="+mn-lt"/>
              </a:rPr>
              <a:t>разклонени рекурсивни алгоритми</a:t>
            </a:r>
            <a:endParaRPr lang="bg-BG" sz="3350" dirty="0"/>
          </a:p>
          <a:p>
            <a:pPr marL="360045" indent="-360045">
              <a:lnSpc>
                <a:spcPct val="110000"/>
              </a:lnSpc>
            </a:pPr>
            <a:r>
              <a:rPr lang="bg-BG" sz="3350" dirty="0"/>
              <a:t>Избягваме рекурсия, когато съществува алгоритъм с </a:t>
            </a:r>
            <a:r>
              <a:rPr lang="bg-BG" sz="3350" b="1" dirty="0">
                <a:solidFill>
                  <a:schemeClr val="bg1"/>
                </a:solidFill>
              </a:rPr>
              <a:t>интеративно обхождане</a:t>
            </a:r>
          </a:p>
          <a:p>
            <a:pPr lvl="1" indent="-360045">
              <a:lnSpc>
                <a:spcPct val="110000"/>
              </a:lnSpc>
            </a:pPr>
            <a:r>
              <a:rPr lang="bg-BG" sz="3150" dirty="0"/>
              <a:t>Примери: </a:t>
            </a:r>
            <a:r>
              <a:rPr lang="bg-BG" sz="3150" b="1" dirty="0">
                <a:solidFill>
                  <a:schemeClr val="bg1"/>
                </a:solidFill>
              </a:rPr>
              <a:t>факториел</a:t>
            </a:r>
            <a:r>
              <a:rPr lang="bg-BG" sz="3150" dirty="0"/>
              <a:t>, </a:t>
            </a:r>
            <a:r>
              <a:rPr lang="bg-BG" sz="3150" dirty="0">
                <a:solidFill>
                  <a:srgbClr val="234465"/>
                </a:solidFill>
              </a:rPr>
              <a:t>редицата на </a:t>
            </a:r>
            <a:r>
              <a:rPr lang="bg-BG" sz="3150" b="1" dirty="0">
                <a:solidFill>
                  <a:schemeClr val="bg1"/>
                </a:solidFill>
              </a:rPr>
              <a:t>Фибоначи</a:t>
            </a:r>
            <a:endParaRPr lang="bg-BG" sz="315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Кога да използваме рекурсия?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1FE12A1-5FC7-E3ED-A8FB-5C954145BB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232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Какво научихме днес?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9186" y="1357922"/>
            <a:ext cx="1173362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55852" y="1726159"/>
            <a:ext cx="11094649" cy="4734091"/>
          </a:xfrm>
          <a:prstGeom prst="rect">
            <a:avLst/>
          </a:prstGeom>
        </p:spPr>
        <p:txBody>
          <a:bodyPr vert="horz" lIns="107944" tIns="35982" rIns="107944" bIns="35982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Рекурсия</a:t>
            </a:r>
            <a:r>
              <a:rPr lang="en-US" sz="3600" dirty="0">
                <a:solidFill>
                  <a:schemeClr val="bg2"/>
                </a:solidFill>
              </a:rPr>
              <a:t>: </a:t>
            </a:r>
            <a:r>
              <a:rPr lang="bg-BG" sz="3600" dirty="0">
                <a:solidFill>
                  <a:schemeClr val="bg2"/>
                </a:solidFill>
              </a:rPr>
              <a:t>метод, който се </a:t>
            </a:r>
            <a:r>
              <a:rPr lang="bg-BG" sz="3600" b="1" dirty="0">
                <a:solidFill>
                  <a:schemeClr val="bg2"/>
                </a:solidFill>
              </a:rPr>
              <a:t>самоизвикава</a:t>
            </a:r>
            <a:endParaRPr lang="en-US" sz="3600" b="1" dirty="0">
              <a:solidFill>
                <a:schemeClr val="bg2"/>
              </a:solidFill>
            </a:endParaRP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Преди действието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рекурсия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  <a:sym typeface="Wingdings" panose="05000000000000000000" pitchFamily="2" charset="2"/>
              </a:rPr>
              <a:t>  </a:t>
            </a:r>
            <a:r>
              <a:rPr lang="bg-BG" sz="3200" dirty="0">
                <a:solidFill>
                  <a:schemeClr val="bg2"/>
                </a:solidFill>
                <a:sym typeface="Wingdings" panose="05000000000000000000" pitchFamily="2" charset="2"/>
              </a:rPr>
              <a:t>след действието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Използваме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рекурсия</a:t>
            </a:r>
            <a:r>
              <a:rPr lang="bg-BG" sz="3400" dirty="0">
                <a:solidFill>
                  <a:schemeClr val="bg2"/>
                </a:solidFill>
              </a:rPr>
              <a:t> за решаване на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проблеми с разклонение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Използваме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итерация</a:t>
            </a:r>
            <a:r>
              <a:rPr lang="bg-BG" sz="3400" dirty="0">
                <a:solidFill>
                  <a:schemeClr val="bg2"/>
                </a:solidFill>
              </a:rPr>
              <a:t> за решаване на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линейни проблеми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672B2E4-9BD9-3A0B-A80D-5BD7C1F2EB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497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47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BF1AFE43-DE5C-DE1B-4FC3-C3B4FB1D70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704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7527278-A961-4FC9-8203-C5BB91AB1F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020" y="1676858"/>
            <a:ext cx="1675963" cy="1675963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4DCBA2F-9B73-D9C3-0F9D-328ECB27398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Какво е рекурсия?</a:t>
            </a:r>
          </a:p>
        </p:txBody>
      </p:sp>
    </p:spTree>
    <p:extLst>
      <p:ext uri="{BB962C8B-B14F-4D97-AF65-F5344CB8AC3E}">
        <p14:creationId xmlns:p14="http://schemas.microsoft.com/office/powerpoint/2010/main" val="365336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spcBef>
                <a:spcPts val="300"/>
              </a:spcBef>
              <a:spcAft>
                <a:spcPts val="300"/>
              </a:spcAft>
            </a:pPr>
            <a:r>
              <a:rPr lang="en-GB" sz="3600" dirty="0"/>
              <a:t>Функция, която се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самоизвиква</a:t>
            </a:r>
            <a:r>
              <a:rPr lang="en-US" sz="3600" dirty="0"/>
              <a:t> един или повече пъти, докато не</a:t>
            </a:r>
            <a:r>
              <a:rPr lang="en-US" sz="3600" dirty="0">
                <a:solidFill>
                  <a:srgbClr val="234465"/>
                </a:solidFill>
              </a:rPr>
              <a:t> се изпълни </a:t>
            </a:r>
            <a:r>
              <a:rPr lang="bg-BG" sz="3600" b="1" dirty="0">
                <a:solidFill>
                  <a:schemeClr val="bg1"/>
                </a:solidFill>
              </a:rPr>
              <a:t>конкретно</a:t>
            </a:r>
            <a:r>
              <a:rPr lang="en-US" sz="3600" b="1" dirty="0">
                <a:solidFill>
                  <a:schemeClr val="bg1"/>
                </a:solidFill>
              </a:rPr>
              <a:t> условие</a:t>
            </a:r>
            <a:r>
              <a:rPr lang="bg-BG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(базов случай, </a:t>
            </a:r>
            <a:r>
              <a:rPr lang="en-US" sz="3600" dirty="0"/>
              <a:t>base case)</a:t>
            </a:r>
            <a:endParaRPr lang="en-US" sz="3600" b="1" dirty="0">
              <a:cs typeface="Calibri"/>
            </a:endParaRPr>
          </a:p>
          <a:p>
            <a:pPr indent="-360045">
              <a:spcBef>
                <a:spcPts val="300"/>
              </a:spcBef>
              <a:spcAft>
                <a:spcPts val="300"/>
              </a:spcAft>
            </a:pPr>
            <a:r>
              <a:rPr lang="en-US" sz="3600" dirty="0">
                <a:solidFill>
                  <a:srgbClr val="234465"/>
                </a:solidFill>
                <a:cs typeface="Calibri"/>
              </a:rPr>
              <a:t>След като се извика рекурсията</a:t>
            </a:r>
            <a:r>
              <a:rPr lang="bg-BG" sz="3600" dirty="0">
                <a:solidFill>
                  <a:srgbClr val="234465"/>
                </a:solidFill>
                <a:cs typeface="Calibri"/>
              </a:rPr>
              <a:t>,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 код</a:t>
            </a:r>
            <a:r>
              <a:rPr lang="bg-BG" sz="3600" dirty="0">
                <a:solidFill>
                  <a:srgbClr val="234465"/>
                </a:solidFill>
                <a:cs typeface="Calibri"/>
              </a:rPr>
              <a:t>ът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 се обработва от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последната 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до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първата 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рекурсия</a:t>
            </a: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Какво е рекурсия?</a:t>
            </a:r>
            <a:endParaRPr lang="bg-BG" sz="3950" dirty="0"/>
          </a:p>
        </p:txBody>
      </p:sp>
      <p:grpSp>
        <p:nvGrpSpPr>
          <p:cNvPr id="18" name="Group 17"/>
          <p:cNvGrpSpPr/>
          <p:nvPr/>
        </p:nvGrpSpPr>
        <p:grpSpPr>
          <a:xfrm>
            <a:off x="7608422" y="4535438"/>
            <a:ext cx="3617613" cy="2137245"/>
            <a:chOff x="2491976" y="3560542"/>
            <a:chExt cx="3774882" cy="23075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1976" y="4044779"/>
              <a:ext cx="3602436" cy="1823346"/>
            </a:xfrm>
            <a:prstGeom prst="rect">
              <a:avLst/>
            </a:prstGeom>
          </p:spPr>
        </p:pic>
        <p:sp>
          <p:nvSpPr>
            <p:cNvPr id="11" name="Curved Down Arrow 10"/>
            <p:cNvSpPr/>
            <p:nvPr/>
          </p:nvSpPr>
          <p:spPr bwMode="auto">
            <a:xfrm rot="1488117">
              <a:off x="4151484" y="4031871"/>
              <a:ext cx="692744" cy="44372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Curved Down Arrow 19"/>
            <p:cNvSpPr/>
            <p:nvPr/>
          </p:nvSpPr>
          <p:spPr bwMode="auto">
            <a:xfrm rot="1674301">
              <a:off x="3221882" y="3560542"/>
              <a:ext cx="749699" cy="61048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Curved Down Arrow 28"/>
            <p:cNvSpPr/>
            <p:nvPr/>
          </p:nvSpPr>
          <p:spPr bwMode="auto">
            <a:xfrm rot="1488117">
              <a:off x="5015661" y="4380807"/>
              <a:ext cx="639945" cy="447034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Curved Down Arrow 29"/>
            <p:cNvSpPr/>
            <p:nvPr/>
          </p:nvSpPr>
          <p:spPr bwMode="auto">
            <a:xfrm rot="1488117">
              <a:off x="5769334" y="4793715"/>
              <a:ext cx="497524" cy="377126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31B83CF7-5045-49B0-925D-FBB84E18A652}"/>
              </a:ext>
            </a:extLst>
          </p:cNvPr>
          <p:cNvSpPr txBox="1">
            <a:spLocks/>
          </p:cNvSpPr>
          <p:nvPr/>
        </p:nvSpPr>
        <p:spPr>
          <a:xfrm>
            <a:off x="2700980" y="4655755"/>
            <a:ext cx="4086305" cy="21372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int f(int n)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  if (n &gt; 1)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    return n * f(n-1);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}</a:t>
            </a:r>
            <a:endParaRPr lang="en-US" sz="2397" dirty="0">
              <a:solidFill>
                <a:schemeClr val="accent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972131F-E351-696C-59CD-B1430340D2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8283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Рекурсия </a:t>
            </a:r>
            <a:r>
              <a:rPr lang="bg-BG" sz="3600" dirty="0"/>
              <a:t>== метод за решаване на проблем</a:t>
            </a:r>
            <a:endParaRPr lang="bg-BG" dirty="0"/>
          </a:p>
          <a:p>
            <a:pPr lvl="1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400" dirty="0">
                <a:latin typeface="Calibri"/>
                <a:cs typeface="Calibri"/>
              </a:rPr>
              <a:t>Решението зависи от решенията на по-малки случаи на същия проблем</a:t>
            </a:r>
          </a:p>
          <a:p>
            <a:pPr marL="360045" indent="-360045">
              <a:spcBef>
                <a:spcPts val="300"/>
              </a:spcBef>
              <a:spcAft>
                <a:spcPts val="300"/>
              </a:spcAft>
            </a:pPr>
            <a:r>
              <a:rPr lang="bg-BG" sz="3600" dirty="0"/>
              <a:t>Често в </a:t>
            </a:r>
            <a:r>
              <a:rPr lang="bg-BG" sz="3600" b="1" dirty="0">
                <a:solidFill>
                  <a:schemeClr val="bg1"/>
                </a:solidFill>
              </a:rPr>
              <a:t>компютърното програмиране се достига </a:t>
            </a:r>
            <a:r>
              <a:rPr lang="bg-BG" sz="3600" dirty="0"/>
              <a:t>до:</a:t>
            </a:r>
            <a:endParaRPr lang="bg-BG" sz="3600" dirty="0">
              <a:cs typeface="Calibri"/>
            </a:endParaRPr>
          </a:p>
          <a:p>
            <a:pPr lvl="1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Разделяне </a:t>
            </a:r>
            <a:r>
              <a:rPr lang="bg-BG" sz="3400" dirty="0"/>
              <a:t>на проблем </a:t>
            </a:r>
            <a:r>
              <a:rPr lang="bg-BG" sz="3400" dirty="0">
                <a:solidFill>
                  <a:srgbClr val="234465"/>
                </a:solidFill>
              </a:rPr>
              <a:t>на </a:t>
            </a:r>
            <a:r>
              <a:rPr lang="bg-BG" sz="3400" b="1" dirty="0">
                <a:solidFill>
                  <a:schemeClr val="bg1"/>
                </a:solidFill>
              </a:rPr>
              <a:t>подпроблеми</a:t>
            </a:r>
            <a:r>
              <a:rPr lang="bg-BG" sz="3400" dirty="0">
                <a:solidFill>
                  <a:srgbClr val="234465"/>
                </a:solidFill>
              </a:rPr>
              <a:t> </a:t>
            </a:r>
            <a:r>
              <a:rPr lang="bg-BG" sz="3400" dirty="0">
                <a:ea typeface="+mn-lt"/>
                <a:cs typeface="+mn-lt"/>
              </a:rPr>
              <a:t>от същия тип</a:t>
            </a:r>
            <a:endParaRPr lang="bg-BG" sz="3400" dirty="0">
              <a:cs typeface="Calibri"/>
            </a:endParaRPr>
          </a:p>
          <a:p>
            <a:pPr lvl="1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Решаване</a:t>
            </a:r>
            <a:r>
              <a:rPr lang="bg-BG" sz="3400" dirty="0"/>
              <a:t> на подпроблеми</a:t>
            </a:r>
            <a:endParaRPr lang="bg-BG" sz="3400" dirty="0">
              <a:cs typeface="Calibri"/>
            </a:endParaRPr>
          </a:p>
          <a:p>
            <a:pPr lvl="1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Обединавяне </a:t>
            </a:r>
            <a:r>
              <a:rPr lang="bg-BG" sz="3400" dirty="0"/>
              <a:t>на </a:t>
            </a:r>
            <a:r>
              <a:rPr lang="bg-BG" sz="3400" b="1" dirty="0">
                <a:solidFill>
                  <a:schemeClr val="bg1"/>
                </a:solidFill>
              </a:rPr>
              <a:t>резултата</a:t>
            </a:r>
            <a:endParaRPr lang="bg-BG" sz="3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Какво е рекурсия</a:t>
            </a:r>
            <a:r>
              <a:rPr lang="en-US" sz="3950" dirty="0"/>
              <a:t>?</a:t>
            </a:r>
            <a:endParaRPr lang="bg-BG" sz="3950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AB2FEFA-5395-A7F4-4CFF-5A04A8A8006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96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350" dirty="0"/>
              <a:t>"Стекът</a:t>
            </a:r>
            <a:r>
              <a:rPr lang="en-GB" sz="3350" dirty="0"/>
              <a:t>"</a:t>
            </a:r>
            <a:r>
              <a:rPr lang="en-GB" sz="335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350" dirty="0"/>
              <a:t>е малка част от паметта с </a:t>
            </a:r>
            <a:r>
              <a:rPr lang="en-US" sz="3350" dirty="0">
                <a:solidFill>
                  <a:srgbClr val="234465"/>
                </a:solidFill>
              </a:rPr>
              <a:t> </a:t>
            </a:r>
            <a:r>
              <a:rPr lang="en-US" sz="3350" b="1" dirty="0">
                <a:solidFill>
                  <a:schemeClr val="bg1"/>
                </a:solidFill>
              </a:rPr>
              <a:t>фиксиран размер</a:t>
            </a:r>
            <a:r>
              <a:rPr lang="en-US" sz="3350" dirty="0"/>
              <a:t> </a:t>
            </a:r>
            <a:br>
              <a:rPr lang="en-US" sz="3350" dirty="0"/>
            </a:br>
            <a:r>
              <a:rPr lang="en-US" sz="3350" dirty="0"/>
              <a:t>(примерно 1MB)</a:t>
            </a:r>
            <a:endParaRPr lang="bg-BG" sz="3350" dirty="0"/>
          </a:p>
          <a:p>
            <a:pPr marL="360045" indent="-360045"/>
            <a:r>
              <a:rPr lang="en-GB" sz="3350" dirty="0">
                <a:ea typeface="+mn-lt"/>
                <a:cs typeface="+mn-lt"/>
              </a:rPr>
              <a:t>Следи</a:t>
            </a:r>
            <a:r>
              <a:rPr lang="bg-BG" sz="3350" dirty="0">
                <a:ea typeface="+mn-lt"/>
                <a:cs typeface="+mn-lt"/>
              </a:rPr>
              <a:t> за момента</a:t>
            </a:r>
            <a:r>
              <a:rPr lang="en-GB" sz="3350" dirty="0">
                <a:ea typeface="+mn-lt"/>
                <a:cs typeface="+mn-lt"/>
              </a:rPr>
              <a:t>, </a:t>
            </a:r>
            <a:r>
              <a:rPr lang="bg-BG" sz="3350" dirty="0">
                <a:ea typeface="+mn-lt"/>
                <a:cs typeface="+mn-lt"/>
              </a:rPr>
              <a:t>в който </a:t>
            </a:r>
            <a:r>
              <a:rPr lang="en-GB" sz="3350" dirty="0" err="1">
                <a:ea typeface="+mn-lt"/>
                <a:cs typeface="+mn-lt"/>
              </a:rPr>
              <a:t>всяка</a:t>
            </a:r>
            <a:r>
              <a:rPr lang="en-GB" sz="3350" dirty="0">
                <a:ea typeface="+mn-lt"/>
                <a:cs typeface="+mn-lt"/>
              </a:rPr>
              <a:t> активна подпрограма трябва да върне </a:t>
            </a:r>
            <a:r>
              <a:rPr lang="en-GB" sz="3350" b="1" dirty="0">
                <a:solidFill>
                  <a:schemeClr val="bg1"/>
                </a:solidFill>
                <a:ea typeface="+mn-lt"/>
                <a:cs typeface="+mn-lt"/>
              </a:rPr>
              <a:t>контрола</a:t>
            </a:r>
            <a:r>
              <a:rPr lang="en-GB" sz="3350" dirty="0">
                <a:ea typeface="+mn-lt"/>
                <a:cs typeface="+mn-lt"/>
              </a:rPr>
              <a:t>, когато завърши </a:t>
            </a:r>
            <a:r>
              <a:rPr lang="en-GB" sz="3350" b="1" dirty="0">
                <a:solidFill>
                  <a:schemeClr val="bg1"/>
                </a:solidFill>
                <a:ea typeface="+mn-lt"/>
                <a:cs typeface="+mn-lt"/>
              </a:rPr>
              <a:t>изпълнението си</a:t>
            </a:r>
            <a:endParaRPr lang="en-US" sz="3399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Стек</a:t>
            </a:r>
            <a:endParaRPr lang="en-US" dirty="0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717393" y="3969000"/>
            <a:ext cx="1828325" cy="5537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51" name="TextBox 50"/>
          <p:cNvSpPr txBox="1"/>
          <p:nvPr/>
        </p:nvSpPr>
        <p:spPr>
          <a:xfrm>
            <a:off x="7717394" y="3996050"/>
            <a:ext cx="1828324" cy="70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999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  <a:p>
            <a:pPr algn="ctr"/>
            <a:endParaRPr lang="en-US" sz="1999" dirty="0"/>
          </a:p>
        </p:txBody>
      </p:sp>
      <p:grpSp>
        <p:nvGrpSpPr>
          <p:cNvPr id="52" name="Group 51"/>
          <p:cNvGrpSpPr/>
          <p:nvPr/>
        </p:nvGrpSpPr>
        <p:grpSpPr>
          <a:xfrm>
            <a:off x="9794230" y="4703752"/>
            <a:ext cx="1530012" cy="1331778"/>
            <a:chOff x="7871782" y="4724400"/>
            <a:chExt cx="1804030" cy="1577874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36"/>
            <a:stretch/>
          </p:blipFill>
          <p:spPr>
            <a:xfrm>
              <a:off x="7871782" y="4724400"/>
              <a:ext cx="1804030" cy="1577874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736" y="5342474"/>
              <a:ext cx="1565941" cy="9598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3548446" y="4233063"/>
            <a:ext cx="1027944" cy="800956"/>
            <a:chOff x="2867036" y="4066509"/>
            <a:chExt cx="1028212" cy="801165"/>
          </a:xfrm>
        </p:grpSpPr>
        <p:sp>
          <p:nvSpPr>
            <p:cNvPr id="56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99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799" dirty="0"/>
                <a:t>call</a:t>
              </a:r>
            </a:p>
          </p:txBody>
        </p:sp>
      </p:grpSp>
      <p:sp>
        <p:nvSpPr>
          <p:cNvPr id="59" name="Text Placeholder 7"/>
          <p:cNvSpPr txBox="1">
            <a:spLocks/>
          </p:cNvSpPr>
          <p:nvPr/>
        </p:nvSpPr>
        <p:spPr>
          <a:xfrm>
            <a:off x="2271000" y="5132735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Main</a:t>
            </a:r>
          </a:p>
        </p:txBody>
      </p:sp>
      <p:sp>
        <p:nvSpPr>
          <p:cNvPr id="60" name="Text Placeholder 7"/>
          <p:cNvSpPr txBox="1">
            <a:spLocks/>
          </p:cNvSpPr>
          <p:nvPr/>
        </p:nvSpPr>
        <p:spPr>
          <a:xfrm>
            <a:off x="4173015" y="5127403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Method A</a:t>
            </a:r>
          </a:p>
        </p:txBody>
      </p:sp>
      <p:sp>
        <p:nvSpPr>
          <p:cNvPr id="61" name="Text Placeholder 7"/>
          <p:cNvSpPr txBox="1">
            <a:spLocks/>
          </p:cNvSpPr>
          <p:nvPr/>
        </p:nvSpPr>
        <p:spPr>
          <a:xfrm>
            <a:off x="5993791" y="5124864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Method 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5469701" y="4253758"/>
            <a:ext cx="1027944" cy="780261"/>
            <a:chOff x="4788791" y="4087210"/>
            <a:chExt cx="1028212" cy="780464"/>
          </a:xfrm>
        </p:grpSpPr>
        <p:sp>
          <p:nvSpPr>
            <p:cNvPr id="63" name="Rectangle 62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799" dirty="0"/>
                <a:t>call</a:t>
              </a:r>
            </a:p>
          </p:txBody>
        </p:sp>
        <p:sp>
          <p:nvSpPr>
            <p:cNvPr id="64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99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366512" y="5798832"/>
            <a:ext cx="1243520" cy="648829"/>
            <a:chOff x="4685576" y="5632686"/>
            <a:chExt cx="1243844" cy="648998"/>
          </a:xfrm>
        </p:grpSpPr>
        <p:sp>
          <p:nvSpPr>
            <p:cNvPr id="66" name="Rectangle 65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799" dirty="0"/>
                <a:t>return</a:t>
              </a:r>
            </a:p>
          </p:txBody>
        </p:sp>
        <p:sp>
          <p:nvSpPr>
            <p:cNvPr id="67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99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37371" y="5795785"/>
            <a:ext cx="1243520" cy="656569"/>
            <a:chOff x="2755932" y="5629638"/>
            <a:chExt cx="1243844" cy="656740"/>
          </a:xfrm>
        </p:grpSpPr>
        <p:sp>
          <p:nvSpPr>
            <p:cNvPr id="69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99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799" dirty="0"/>
                <a:t>return</a:t>
              </a:r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69A60859-3BFB-056D-30C6-5A7F5B3730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073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11 -2.96296E-6 L 0.29857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 L 0.14167 -0.0905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-453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67 -0.09051 L -2.29167E-6 0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857 0.00023 L -3.33333E-6 -2.96296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3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1" grpId="0" animBg="1"/>
      <p:bldP spid="6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Сума </a:t>
            </a:r>
            <a:r>
              <a:rPr lang="bg-BG" sz="3950" dirty="0"/>
              <a:t>на</a:t>
            </a:r>
            <a:r>
              <a:rPr lang="en-US" sz="3950" dirty="0"/>
              <a:t> масив – Пример</a:t>
            </a:r>
            <a:endParaRPr lang="bg-BG" sz="3950" dirty="0"/>
          </a:p>
        </p:txBody>
      </p:sp>
      <p:sp>
        <p:nvSpPr>
          <p:cNvPr id="4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6042056" y="2537495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92AF2E12-96F2-4972-9625-8A9EBD5137FD}"/>
              </a:ext>
            </a:extLst>
          </p:cNvPr>
          <p:cNvSpPr/>
          <p:nvPr/>
        </p:nvSpPr>
        <p:spPr>
          <a:xfrm>
            <a:off x="6059850" y="4259107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16" name="Plus Sign 15">
            <a:extLst>
              <a:ext uri="{FF2B5EF4-FFF2-40B4-BE49-F238E27FC236}">
                <a16:creationId xmlns:a16="http://schemas.microsoft.com/office/drawing/2014/main" id="{35ABAF50-C3DA-4CED-8A32-841932B1F37E}"/>
              </a:ext>
            </a:extLst>
          </p:cNvPr>
          <p:cNvSpPr/>
          <p:nvPr/>
        </p:nvSpPr>
        <p:spPr>
          <a:xfrm>
            <a:off x="6042098" y="5752495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19" name="Plus Sign 18">
            <a:extLst>
              <a:ext uri="{FF2B5EF4-FFF2-40B4-BE49-F238E27FC236}">
                <a16:creationId xmlns:a16="http://schemas.microsoft.com/office/drawing/2014/main" id="{D56849F6-0509-4197-8015-EA52B96B0421}"/>
              </a:ext>
            </a:extLst>
          </p:cNvPr>
          <p:cNvSpPr/>
          <p:nvPr/>
        </p:nvSpPr>
        <p:spPr>
          <a:xfrm>
            <a:off x="7202552" y="4262037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23" name="Plus Sign 22">
            <a:extLst>
              <a:ext uri="{FF2B5EF4-FFF2-40B4-BE49-F238E27FC236}">
                <a16:creationId xmlns:a16="http://schemas.microsoft.com/office/drawing/2014/main" id="{D3BD8231-376F-4EB6-BF14-2F86022C1CBD}"/>
              </a:ext>
            </a:extLst>
          </p:cNvPr>
          <p:cNvSpPr/>
          <p:nvPr/>
        </p:nvSpPr>
        <p:spPr>
          <a:xfrm>
            <a:off x="7184801" y="5752495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24" name="Plus Sign 23">
            <a:extLst>
              <a:ext uri="{FF2B5EF4-FFF2-40B4-BE49-F238E27FC236}">
                <a16:creationId xmlns:a16="http://schemas.microsoft.com/office/drawing/2014/main" id="{36083BE1-A32C-475D-90A2-D1B2454CD5B9}"/>
              </a:ext>
            </a:extLst>
          </p:cNvPr>
          <p:cNvSpPr/>
          <p:nvPr/>
        </p:nvSpPr>
        <p:spPr>
          <a:xfrm>
            <a:off x="8327503" y="5752495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24F4E25-8C4E-4828-895B-96AF70948576}"/>
              </a:ext>
            </a:extLst>
          </p:cNvPr>
          <p:cNvSpPr/>
          <p:nvPr/>
        </p:nvSpPr>
        <p:spPr>
          <a:xfrm>
            <a:off x="4214916" y="2397527"/>
            <a:ext cx="378391" cy="48278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964F49-3D29-43FE-930A-4C01FF3BA3AC}"/>
              </a:ext>
            </a:extLst>
          </p:cNvPr>
          <p:cNvSpPr txBox="1"/>
          <p:nvPr/>
        </p:nvSpPr>
        <p:spPr>
          <a:xfrm>
            <a:off x="1699500" y="1388122"/>
            <a:ext cx="1232709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Sum(n)</a:t>
            </a:r>
          </a:p>
        </p:txBody>
      </p:sp>
      <p:sp>
        <p:nvSpPr>
          <p:cNvPr id="43" name="AutoShape 25">
            <a:extLst>
              <a:ext uri="{FF2B5EF4-FFF2-40B4-BE49-F238E27FC236}">
                <a16:creationId xmlns:a16="http://schemas.microsoft.com/office/drawing/2014/main" id="{F833F77A-C1FF-491C-A11E-F3FDB7A62BC3}"/>
              </a:ext>
            </a:extLst>
          </p:cNvPr>
          <p:cNvSpPr>
            <a:spLocks/>
          </p:cNvSpPr>
          <p:nvPr/>
        </p:nvSpPr>
        <p:spPr bwMode="auto">
          <a:xfrm rot="5400000">
            <a:off x="2200487" y="1027005"/>
            <a:ext cx="230734" cy="219398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ED558C-9698-4BAD-8AF8-94EF89468E28}"/>
              </a:ext>
            </a:extLst>
          </p:cNvPr>
          <p:cNvSpPr txBox="1"/>
          <p:nvPr/>
        </p:nvSpPr>
        <p:spPr>
          <a:xfrm>
            <a:off x="6463886" y="1372859"/>
            <a:ext cx="1689446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Sum(n - 1)</a:t>
            </a:r>
          </a:p>
        </p:txBody>
      </p:sp>
      <p:sp>
        <p:nvSpPr>
          <p:cNvPr id="45" name="AutoShape 25">
            <a:extLst>
              <a:ext uri="{FF2B5EF4-FFF2-40B4-BE49-F238E27FC236}">
                <a16:creationId xmlns:a16="http://schemas.microsoft.com/office/drawing/2014/main" id="{9EA3CC27-8D7F-4F27-B2D2-CAC37F6A4A34}"/>
              </a:ext>
            </a:extLst>
          </p:cNvPr>
          <p:cNvSpPr>
            <a:spLocks/>
          </p:cNvSpPr>
          <p:nvPr/>
        </p:nvSpPr>
        <p:spPr bwMode="auto">
          <a:xfrm rot="5400000">
            <a:off x="7189196" y="1335016"/>
            <a:ext cx="173959" cy="1645490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9AC616-8394-4F9E-B7A1-7D4CBFB40AB0}"/>
              </a:ext>
            </a:extLst>
          </p:cNvPr>
          <p:cNvSpPr txBox="1"/>
          <p:nvPr/>
        </p:nvSpPr>
        <p:spPr>
          <a:xfrm>
            <a:off x="7508735" y="3229234"/>
            <a:ext cx="2433046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Sum((n - 1) - 1)</a:t>
            </a:r>
          </a:p>
        </p:txBody>
      </p:sp>
      <p:sp>
        <p:nvSpPr>
          <p:cNvPr id="48" name="AutoShape 25">
            <a:extLst>
              <a:ext uri="{FF2B5EF4-FFF2-40B4-BE49-F238E27FC236}">
                <a16:creationId xmlns:a16="http://schemas.microsoft.com/office/drawing/2014/main" id="{41CF1A5B-50AB-4DDE-A084-A942F1AE4837}"/>
              </a:ext>
            </a:extLst>
          </p:cNvPr>
          <p:cNvSpPr>
            <a:spLocks/>
          </p:cNvSpPr>
          <p:nvPr/>
        </p:nvSpPr>
        <p:spPr bwMode="auto">
          <a:xfrm rot="5400000">
            <a:off x="8089716" y="3374834"/>
            <a:ext cx="174460" cy="1103941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AutoShape 25">
            <a:extLst>
              <a:ext uri="{FF2B5EF4-FFF2-40B4-BE49-F238E27FC236}">
                <a16:creationId xmlns:a16="http://schemas.microsoft.com/office/drawing/2014/main" id="{62073257-D078-42A8-BBB8-F879E272CDFC}"/>
              </a:ext>
            </a:extLst>
          </p:cNvPr>
          <p:cNvSpPr>
            <a:spLocks/>
          </p:cNvSpPr>
          <p:nvPr/>
        </p:nvSpPr>
        <p:spPr bwMode="auto">
          <a:xfrm rot="5400000">
            <a:off x="8883098" y="5167374"/>
            <a:ext cx="179594" cy="53049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AE8248-65B4-43A2-A37C-9F6CD8A99BAC}"/>
              </a:ext>
            </a:extLst>
          </p:cNvPr>
          <p:cNvSpPr txBox="1"/>
          <p:nvPr/>
        </p:nvSpPr>
        <p:spPr>
          <a:xfrm>
            <a:off x="8611797" y="4741249"/>
            <a:ext cx="3107733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Sum(((n - 1) - 1) - 1)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753367"/>
              </p:ext>
            </p:extLst>
          </p:nvPr>
        </p:nvGraphicFramePr>
        <p:xfrm>
          <a:off x="1218859" y="2397526"/>
          <a:ext cx="2193988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497">
                  <a:extLst>
                    <a:ext uri="{9D8B030D-6E8A-4147-A177-3AD203B41FA5}">
                      <a16:colId xmlns:a16="http://schemas.microsoft.com/office/drawing/2014/main" val="3873854007"/>
                    </a:ext>
                  </a:extLst>
                </a:gridCol>
                <a:gridCol w="548497">
                  <a:extLst>
                    <a:ext uri="{9D8B030D-6E8A-4147-A177-3AD203B41FA5}">
                      <a16:colId xmlns:a16="http://schemas.microsoft.com/office/drawing/2014/main" val="954402246"/>
                    </a:ext>
                  </a:extLst>
                </a:gridCol>
                <a:gridCol w="548497">
                  <a:extLst>
                    <a:ext uri="{9D8B030D-6E8A-4147-A177-3AD203B41FA5}">
                      <a16:colId xmlns:a16="http://schemas.microsoft.com/office/drawing/2014/main" val="1540420284"/>
                    </a:ext>
                  </a:extLst>
                </a:gridCol>
                <a:gridCol w="548497">
                  <a:extLst>
                    <a:ext uri="{9D8B030D-6E8A-4147-A177-3AD203B41FA5}">
                      <a16:colId xmlns:a16="http://schemas.microsoft.com/office/drawing/2014/main" val="3755054008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6779269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349189"/>
              </p:ext>
            </p:extLst>
          </p:nvPr>
        </p:nvGraphicFramePr>
        <p:xfrm>
          <a:off x="5330312" y="2397525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945619"/>
              </p:ext>
            </p:extLst>
          </p:nvPr>
        </p:nvGraphicFramePr>
        <p:xfrm>
          <a:off x="7605822" y="4164785"/>
          <a:ext cx="1095020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7510">
                  <a:extLst>
                    <a:ext uri="{9D8B030D-6E8A-4147-A177-3AD203B41FA5}">
                      <a16:colId xmlns:a16="http://schemas.microsoft.com/office/drawing/2014/main" val="913712680"/>
                    </a:ext>
                  </a:extLst>
                </a:gridCol>
                <a:gridCol w="547510">
                  <a:extLst>
                    <a:ext uri="{9D8B030D-6E8A-4147-A177-3AD203B41FA5}">
                      <a16:colId xmlns:a16="http://schemas.microsoft.com/office/drawing/2014/main" val="1059547114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285460906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844466"/>
              </p:ext>
            </p:extLst>
          </p:nvPr>
        </p:nvGraphicFramePr>
        <p:xfrm>
          <a:off x="6471223" y="2397524"/>
          <a:ext cx="1641723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7241">
                  <a:extLst>
                    <a:ext uri="{9D8B030D-6E8A-4147-A177-3AD203B41FA5}">
                      <a16:colId xmlns:a16="http://schemas.microsoft.com/office/drawing/2014/main" val="446841417"/>
                    </a:ext>
                  </a:extLst>
                </a:gridCol>
                <a:gridCol w="547241">
                  <a:extLst>
                    <a:ext uri="{9D8B030D-6E8A-4147-A177-3AD203B41FA5}">
                      <a16:colId xmlns:a16="http://schemas.microsoft.com/office/drawing/2014/main" val="567761854"/>
                    </a:ext>
                  </a:extLst>
                </a:gridCol>
                <a:gridCol w="547241">
                  <a:extLst>
                    <a:ext uri="{9D8B030D-6E8A-4147-A177-3AD203B41FA5}">
                      <a16:colId xmlns:a16="http://schemas.microsoft.com/office/drawing/2014/main" val="202992247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617418259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431759"/>
              </p:ext>
            </p:extLst>
          </p:nvPr>
        </p:nvGraphicFramePr>
        <p:xfrm>
          <a:off x="5329417" y="4164785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721633"/>
              </p:ext>
            </p:extLst>
          </p:nvPr>
        </p:nvGraphicFramePr>
        <p:xfrm>
          <a:off x="6470923" y="4164784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53723"/>
              </p:ext>
            </p:extLst>
          </p:nvPr>
        </p:nvGraphicFramePr>
        <p:xfrm>
          <a:off x="5329417" y="5638383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50615"/>
              </p:ext>
            </p:extLst>
          </p:nvPr>
        </p:nvGraphicFramePr>
        <p:xfrm>
          <a:off x="6453430" y="5638382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645412"/>
              </p:ext>
            </p:extLst>
          </p:nvPr>
        </p:nvGraphicFramePr>
        <p:xfrm>
          <a:off x="7606627" y="5638381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466154"/>
              </p:ext>
            </p:extLst>
          </p:nvPr>
        </p:nvGraphicFramePr>
        <p:xfrm>
          <a:off x="8725259" y="5638380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9F8D2ED8-A76A-DD7B-67F8-397FCCADDA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90742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9" grpId="0" animBg="1"/>
      <p:bldP spid="23" grpId="0" animBg="1"/>
      <p:bldP spid="24" grpId="0" animBg="1"/>
      <p:bldP spid="46" grpId="0"/>
      <p:bldP spid="48" grpId="0" animBg="1"/>
      <p:bldP spid="49" grpId="0" animBg="1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EC2A3-9829-8136-E42F-FEE68F5573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9A31E7-B2D2-7D03-D008-A98B518E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Елементи на рекурсията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3D5C15D-96EE-BEAC-8F7B-089741DD17FF}"/>
              </a:ext>
            </a:extLst>
          </p:cNvPr>
          <p:cNvSpPr txBox="1">
            <a:spLocks/>
          </p:cNvSpPr>
          <p:nvPr/>
        </p:nvSpPr>
        <p:spPr>
          <a:xfrm>
            <a:off x="3151193" y="2124938"/>
            <a:ext cx="5889613" cy="38137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3200" dirty="0"/>
              <a:t>int Sum(int n)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200" dirty="0"/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200" dirty="0"/>
              <a:t>  if (n == 1)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200" dirty="0"/>
              <a:t>    return 1;</a:t>
            </a:r>
          </a:p>
          <a:p>
            <a:pPr>
              <a:buClr>
                <a:srgbClr val="F2B254"/>
              </a:buClr>
              <a:buSzPct val="100000"/>
            </a:pPr>
            <a:endParaRPr lang="en-US" sz="3200" dirty="0"/>
          </a:p>
          <a:p>
            <a:pPr>
              <a:buClr>
                <a:srgbClr val="F2B254"/>
              </a:buClr>
              <a:buSzPct val="100000"/>
            </a:pPr>
            <a:r>
              <a:rPr lang="en-US" sz="3200" dirty="0"/>
              <a:t>  return n + Sum(n – 1);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3200" dirty="0"/>
              <a:t>}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C56A76F-B5CA-B4D7-FA89-756CB4797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000" y="1269000"/>
            <a:ext cx="4275000" cy="570342"/>
          </a:xfrm>
          <a:prstGeom prst="wedgeRoundRectCallout">
            <a:avLst>
              <a:gd name="adj1" fmla="val -94541"/>
              <a:gd name="adj2" fmla="val 1260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50" b="1" dirty="0">
                <a:solidFill>
                  <a:srgbClr val="FFFFFF"/>
                </a:solidFill>
              </a:rPr>
              <a:t>Дефиниция на функцията</a:t>
            </a:r>
            <a:endParaRPr lang="en-US" sz="275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8589012B-C46E-9824-B52B-C01D4F2E3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6000" y="2858658"/>
            <a:ext cx="4275000" cy="570342"/>
          </a:xfrm>
          <a:prstGeom prst="wedgeRoundRectCallout">
            <a:avLst>
              <a:gd name="adj1" fmla="val -68978"/>
              <a:gd name="adj2" fmla="val 596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50" b="1" dirty="0">
                <a:solidFill>
                  <a:srgbClr val="FFFFFF"/>
                </a:solidFill>
              </a:rPr>
              <a:t>Базов (основен) случай</a:t>
            </a:r>
            <a:endParaRPr lang="en-US" sz="275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462F5A77-05B7-ABBC-598D-F2FFF8FAF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2500" y="5662622"/>
            <a:ext cx="3088306" cy="570342"/>
          </a:xfrm>
          <a:prstGeom prst="wedgeRoundRectCallout">
            <a:avLst>
              <a:gd name="adj1" fmla="val -34024"/>
              <a:gd name="adj2" fmla="val -1124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50" b="1" dirty="0">
                <a:solidFill>
                  <a:srgbClr val="FFFFFF"/>
                </a:solidFill>
              </a:rPr>
              <a:t>Самоизвикване</a:t>
            </a:r>
            <a:endParaRPr lang="en-US" sz="2750" b="1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653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6">
            <a:extLst>
              <a:ext uri="{FF2B5EF4-FFF2-40B4-BE49-F238E27FC236}">
                <a16:creationId xmlns:a16="http://schemas.microsoft.com/office/drawing/2014/main" id="{009E43B2-14E6-4BE5-9D1D-F4D1FD048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933" y="1628801"/>
            <a:ext cx="2162135" cy="2162135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A8FDC1A4-3E48-FCA3-A9E1-35D6944A9A7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Упражнения</a:t>
            </a:r>
          </a:p>
        </p:txBody>
      </p:sp>
    </p:spTree>
    <p:extLst>
      <p:ext uri="{BB962C8B-B14F-4D97-AF65-F5344CB8AC3E}">
        <p14:creationId xmlns:p14="http://schemas.microsoft.com/office/powerpoint/2010/main" val="363769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3913</TotalTime>
  <Words>1236</Words>
  <Application>Microsoft Office PowerPoint</Application>
  <PresentationFormat>Widescreen</PresentationFormat>
  <Paragraphs>248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Times New Roman</vt:lpstr>
      <vt:lpstr>Wingdings</vt:lpstr>
      <vt:lpstr>SoftUni</vt:lpstr>
      <vt:lpstr>Рекурсия</vt:lpstr>
      <vt:lpstr>Съдържание</vt:lpstr>
      <vt:lpstr>Какво е рекурсия?</vt:lpstr>
      <vt:lpstr>Какво е рекурсия?</vt:lpstr>
      <vt:lpstr>Какво е рекурсия?</vt:lpstr>
      <vt:lpstr>Стек</vt:lpstr>
      <vt:lpstr>Сума на масив – Пример</vt:lpstr>
      <vt:lpstr>Елементи на рекурсията</vt:lpstr>
      <vt:lpstr>Упражнения</vt:lpstr>
      <vt:lpstr>Задача: Сума на масив</vt:lpstr>
      <vt:lpstr>Решение: Сума на масив</vt:lpstr>
      <vt:lpstr>Задача: Рекурсивен факториел</vt:lpstr>
      <vt:lpstr>Рекурсивен факториел – Примери</vt:lpstr>
      <vt:lpstr>Решение: Рекурсивен факториел</vt:lpstr>
      <vt:lpstr>Директна и индиректна рекурсия</vt:lpstr>
      <vt:lpstr>Рекурсия преди и след действието</vt:lpstr>
      <vt:lpstr>Задача: Рекурсивно рисуване</vt:lpstr>
      <vt:lpstr>Рекурсия преди и след действието – Пример</vt:lpstr>
      <vt:lpstr>Кога да използваме и кога да избягваме рекурсия?</vt:lpstr>
      <vt:lpstr>Бързина: Рекурсивно и интеративно обхождане</vt:lpstr>
      <vt:lpstr>Безкрайна рекурсия</vt:lpstr>
      <vt:lpstr>Рекурсията може да бъде вредна!</vt:lpstr>
      <vt:lpstr>Как работи рекурсията на Фибоначи?</vt:lpstr>
      <vt:lpstr>Кога да използваме рекурсия?</vt:lpstr>
      <vt:lpstr>Какво научихме 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Рекурсия</dc:title>
  <dc:subject>Модул 2: Структури от данни и алгоритми</dc:subject>
  <dc:creator>BG-IT-Edu</dc:creator>
  <cp:keywords>C#; data structures; algorithms; complexity; asymptotic notation; trees; lists; graphs; programming; SoftUni; Software University; programming; software development; software engineering; course</cp:keywords>
  <dc:description>Open Programming and IT Courseware for IT Teachers (BG-IT-Edu): https://github.com/BG-IT-Edu
With the kind support of SoftUni: https://softuni.bg</dc:description>
  <cp:lastModifiedBy>Ahmed Ahmed</cp:lastModifiedBy>
  <cp:revision>105</cp:revision>
  <dcterms:created xsi:type="dcterms:W3CDTF">2018-05-23T13:08:44Z</dcterms:created>
  <dcterms:modified xsi:type="dcterms:W3CDTF">2025-04-25T05:08:07Z</dcterms:modified>
  <cp:category>© SoftUni – https://softuni.org</cp:category>
</cp:coreProperties>
</file>