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65" r:id="rId3"/>
    <p:sldId id="276" r:id="rId4"/>
    <p:sldId id="449" r:id="rId5"/>
    <p:sldId id="451" r:id="rId6"/>
    <p:sldId id="395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349" r:id="rId15"/>
    <p:sldId id="455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130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A0B3250-0597-4171-8323-9416C6955C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7542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C1C8AAC-E223-4B64-9D30-A257438439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3058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01A1BB-962D-42FC-A3F5-C7155E26F1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115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875EFE-E475-4169-AC40-0E68B02ACC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7853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6EE5096-A5D1-4653-968A-135578078B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5974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Basics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2/&#1051;&#1086;&#1075;&#1080;&#1095;&#1077;&#1089;&#1082;&#1080;-&#1080;&#1079;&#1088;&#1072;&#1079;&#1080;-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2/&#1051;&#1086;&#1075;&#1080;&#1095;&#1077;&#1089;&#1082;&#1080;-&#1080;&#1079;&#1088;&#1072;&#1079;&#1080;-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2/&#1051;&#1086;&#1075;&#1080;&#1095;&#1077;&#1089;&#1082;&#1080;-&#1080;&#1079;&#1088;&#1072;&#1079;&#1080;-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2/&#1051;&#1086;&#1075;&#1080;&#1095;&#1077;&#1089;&#1082;&#1080;-&#1080;&#1079;&#1088;&#1072;&#1079;&#1080;-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Логически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ru-RU"/>
              <a:t>Логически изрази и проверки Условна конструкция If-else</a:t>
            </a:r>
            <a:endParaRPr lang="en-US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55010" y="3905194"/>
            <a:ext cx="4066379" cy="234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1867AFD4-6BFE-4899-A11D-437B0D27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1178" y="458561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1C4C4E5-5AC3-4696-B618-4DC8105CB077}"/>
              </a:ext>
            </a:extLst>
          </p:cNvPr>
          <p:cNvSpPr txBox="1">
            <a:spLocks/>
          </p:cNvSpPr>
          <p:nvPr/>
        </p:nvSpPr>
        <p:spPr bwMode="auto">
          <a:xfrm>
            <a:off x="745783" y="5346784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 dirty="0"/>
              <a:t> екип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80F9906-3E8D-4C5E-A951-BB0065D532F2}"/>
              </a:ext>
            </a:extLst>
          </p:cNvPr>
          <p:cNvSpPr txBox="1">
            <a:spLocks/>
          </p:cNvSpPr>
          <p:nvPr/>
        </p:nvSpPr>
        <p:spPr bwMode="auto">
          <a:xfrm>
            <a:off x="745783" y="5712657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Обучение за ИТ кариера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398DA9F-F153-402D-9F17-2BF6F0CF4374}"/>
              </a:ext>
            </a:extLst>
          </p:cNvPr>
          <p:cNvSpPr txBox="1">
            <a:spLocks/>
          </p:cNvSpPr>
          <p:nvPr/>
        </p:nvSpPr>
        <p:spPr bwMode="auto">
          <a:xfrm>
            <a:off x="745783" y="6006315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6"/>
              </a:rPr>
              <a:t>https://it-kariera.mon.bg/e-learning/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11093-E401-4D2C-9872-7F15E75FAA40}"/>
              </a:ext>
            </a:extLst>
          </p:cNvPr>
          <p:cNvSpPr txBox="1"/>
          <p:nvPr/>
        </p:nvSpPr>
        <p:spPr>
          <a:xfrm rot="1555229">
            <a:off x="545718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128D2F8-DF2A-4399-BA71-A9E1B6F4F8A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7929" y="3940552"/>
            <a:ext cx="2253081" cy="2438400"/>
          </a:xfrm>
          <a:prstGeom prst="rect">
            <a:avLst/>
          </a:prstGeom>
        </p:spPr>
      </p:pic>
      <p:sp>
        <p:nvSpPr>
          <p:cNvPr id="11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684212" y="6401777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426345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891666"/>
            <a:ext cx="3911282" cy="22489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perspectiveFront"/>
            <a:lightRig rig="threePt" dir="t"/>
          </a:scene3d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BF8A33B-16AE-4B8A-ABF5-7BDC55594F0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4413" y="2438400"/>
            <a:ext cx="10668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myBankAccount = Bank.GetMyBankAccount();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(DateTime.Now().Day &gt;= PayDay)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Job.GetMyMonthlySalary();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myBankAccount = myBankAccount +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Console.WriteLine(myBankAccount);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Console.WriteLine(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Error!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6046441-1232-4C8F-A3F6-8A742829E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6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/>
              <a:t>Прости </a:t>
            </a:r>
            <a:r>
              <a:rPr lang="en-US"/>
              <a:t>If </a:t>
            </a:r>
            <a:r>
              <a:rPr lang="bg-BG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ECBA467-6568-4035-9EDA-F6B2C222DF3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6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Можем да и</a:t>
            </a:r>
            <a:r>
              <a:rPr lang="bg-BG" sz="3000" dirty="0"/>
              <a:t>зползваме оператори за сравнение на изрази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Конструкции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dirty="0"/>
              <a:t>Използваме логически израз за разклоняване на алгоритъм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/media/dani/HOME/SOFTUNI/00.Ресурси/02.wizard-summary.png02.wizard-summa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3054" y="1752600"/>
            <a:ext cx="276098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98407" y="1752396"/>
            <a:ext cx="8047541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2 *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4278051"/>
            <a:ext cx="9220200" cy="2289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Console.WriteLine("Excellent!");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Console.WriteLine("Not excellent.");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DD9413B-178F-486E-B6CE-D548FA3B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972796" y="6448327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128147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0DCFF6B-E24A-48D7-B1C0-D07B03F5F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Логически изрази</a:t>
            </a:r>
          </a:p>
          <a:p>
            <a:pPr marL="713105" lvl="1" indent="-409575">
              <a:lnSpc>
                <a:spcPct val="150000"/>
              </a:lnSpc>
            </a:pPr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bg-BG" dirty="0"/>
          </a:p>
          <a:p>
            <a:pPr lvl="1">
              <a:lnSpc>
                <a:spcPct val="150000"/>
              </a:lnSpc>
            </a:pPr>
            <a:r>
              <a:rPr lang="bg-BG" dirty="0"/>
              <a:t>Единична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проверка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bg-BG" dirty="0"/>
              <a:t>Проверка с обратен случай: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 с прости проверки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C3EF3-E0FC-4734-8847-3CC6424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F83F1C9-CC96-48F4-B7C2-5289E196B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E1F75D76-660C-4534-8733-FCA422457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8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1000238" y="1143000"/>
          <a:ext cx="10208503" cy="3674491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ea typeface="+mn-ea"/>
                          <a:cs typeface="+mn-cs"/>
                        </a:rPr>
                        <a:t>числа, текстове, дати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ea typeface="+mn-ea"/>
                          <a:cs typeface="Consolas" pitchFamily="49" charset="0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F3E9022-2ED4-4F33-8190-35E482A97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</a:t>
            </a:r>
            <a:r>
              <a:rPr lang="bg-BG" sz="3200" dirty="0">
                <a:sym typeface="+mn-ea"/>
              </a:rPr>
              <a:t>м</a:t>
            </a:r>
            <a:r>
              <a:rPr lang="bg-BG" sz="3200" dirty="0"/>
              <a:t>е различни действия според резултата от проверката</a:t>
            </a:r>
            <a:endParaRPr lang="en-US" sz="3200" dirty="0"/>
          </a:p>
          <a:p>
            <a:pPr lvl="1"/>
            <a:r>
              <a:rPr lang="bg-BG" sz="3000" dirty="0"/>
              <a:t>Пример: въвеждаме оценка и проверяваме дали е отлична (</a:t>
            </a:r>
            <a:r>
              <a:rPr lang="en-US" sz="3000" dirty="0"/>
              <a:t>≤ 5.50)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0609BA8-FB9B-49BA-98A3-EA3C6D75A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184C41B5-8C1A-49F3-A0D9-FC4AE8B3FAE8}"/>
              </a:ext>
            </a:extLst>
          </p:cNvPr>
          <p:cNvSpPr txBox="1"/>
          <p:nvPr/>
        </p:nvSpPr>
        <p:spPr>
          <a:xfrm>
            <a:off x="319027" y="5899635"/>
            <a:ext cx="1154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b="0" i="0" u="sng" strike="noStrike" baseline="0" dirty="0">
                <a:solidFill>
                  <a:srgbClr val="0563C1"/>
                </a:solidFill>
                <a:hlinkClick r:id="rId2"/>
              </a:rPr>
              <a:t>https://judge.softuni.bg/Contests/2632/</a:t>
            </a:r>
            <a:r>
              <a:rPr lang="bg-BG" b="0" i="0" u="sng" strike="noStrike" baseline="0" dirty="0">
                <a:solidFill>
                  <a:srgbClr val="0563C1"/>
                </a:solidFill>
                <a:hlinkClick r:id="rId2"/>
              </a:rPr>
              <a:t>Логически-изрази-и-проверки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оценка </a:t>
            </a:r>
            <a:r>
              <a:rPr lang="bg-BG" sz="3200" dirty="0">
                <a:sym typeface="+mn-ea"/>
              </a:rPr>
              <a:t>и</a:t>
            </a:r>
            <a:r>
              <a:rPr lang="bg-BG" sz="3200" dirty="0"/>
              <a:t> проверяваме дали е отлична или не е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Проверки с </a:t>
            </a:r>
            <a:r>
              <a:rPr lang="en-US"/>
              <a:t>If-else </a:t>
            </a:r>
            <a:r>
              <a:rPr lang="bg-BG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B19DD12-9026-455A-BA8B-528C401F0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41F21E86-51B5-44D5-81E2-4BF4D022695B}"/>
              </a:ext>
            </a:extLst>
          </p:cNvPr>
          <p:cNvSpPr txBox="1"/>
          <p:nvPr/>
        </p:nvSpPr>
        <p:spPr>
          <a:xfrm>
            <a:off x="319027" y="6063337"/>
            <a:ext cx="1154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b="0" i="0" u="sng" strike="noStrike" baseline="0" dirty="0">
                <a:solidFill>
                  <a:srgbClr val="0563C1"/>
                </a:solidFill>
                <a:hlinkClick r:id="rId2"/>
              </a:rPr>
              <a:t>https://judge.softuni.bg/Contests/2632/</a:t>
            </a:r>
            <a:r>
              <a:rPr lang="bg-BG" b="0" i="0" u="sng" strike="noStrike" baseline="0" dirty="0">
                <a:solidFill>
                  <a:srgbClr val="0563C1"/>
                </a:solidFill>
                <a:hlinkClick r:id="rId2"/>
              </a:rPr>
              <a:t>Логически-изрази-и-проверки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 къдравите скоби { } след If / 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5721520"/>
            <a:ext cx="1466823" cy="547482"/>
          </a:xfrm>
          <a:prstGeom prst="wedgeRoundRectCallout">
            <a:avLst>
              <a:gd name="adj1" fmla="val 85379"/>
              <a:gd name="adj2" fmla="val -58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D6FE9D9C-8499-4289-9943-CCFE176D8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7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Проверка дали цяло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4D6D177-10A7-49A2-849B-558BFF40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4CCF4EE4-838D-46E5-A330-8A3FE5F28894}"/>
              </a:ext>
            </a:extLst>
          </p:cNvPr>
          <p:cNvSpPr txBox="1"/>
          <p:nvPr/>
        </p:nvSpPr>
        <p:spPr>
          <a:xfrm>
            <a:off x="319027" y="6163794"/>
            <a:ext cx="1154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b="0" i="0" u="sng" strike="noStrike" baseline="0" dirty="0">
                <a:solidFill>
                  <a:srgbClr val="0563C1"/>
                </a:solidFill>
                <a:hlinkClick r:id="rId2"/>
              </a:rPr>
              <a:t>https://judge.softuni.bg/Contests/2632/</a:t>
            </a:r>
            <a:r>
              <a:rPr lang="bg-BG" b="0" i="0" u="sng" strike="noStrike" baseline="0" dirty="0">
                <a:solidFill>
                  <a:srgbClr val="0563C1"/>
                </a:solidFill>
                <a:hlinkClick r:id="rId2"/>
              </a:rPr>
              <a:t>Логически-изрази-и-проверки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1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/>
              <a:t>и 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9624" y="2438400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Console.WriteLine("Greater number: " + num2);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3BAAEFF-7233-42FF-B9A6-2B727C04D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D5F3D6C2-AC94-456A-A8A6-67685E3E4E79}"/>
              </a:ext>
            </a:extLst>
          </p:cNvPr>
          <p:cNvSpPr txBox="1"/>
          <p:nvPr/>
        </p:nvSpPr>
        <p:spPr>
          <a:xfrm>
            <a:off x="319027" y="6154917"/>
            <a:ext cx="1154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b="0" i="0" u="sng" strike="noStrike" baseline="0" dirty="0">
                <a:solidFill>
                  <a:srgbClr val="0563C1"/>
                </a:solidFill>
                <a:hlinkClick r:id="rId2"/>
              </a:rPr>
              <a:t>https://judge.softuni.bg/Contests/2632/</a:t>
            </a:r>
            <a:r>
              <a:rPr lang="bg-BG" b="0" i="0" u="sng" strike="noStrike" baseline="0" dirty="0">
                <a:solidFill>
                  <a:srgbClr val="0563C1"/>
                </a:solidFill>
                <a:hlinkClick r:id="rId2"/>
              </a:rPr>
              <a:t>Логически-изрази-и-проверки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7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7151</TotalTime>
  <Words>1050</Words>
  <Application>Microsoft Office PowerPoint</Application>
  <PresentationFormat>По избор</PresentationFormat>
  <Paragraphs>178</Paragraphs>
  <Slides>15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Логически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Живот на променлива</vt:lpstr>
      <vt:lpstr>Живот на променлива</vt:lpstr>
      <vt:lpstr>Прости If конструкции</vt:lpstr>
      <vt:lpstr>Какво научихме днес?</vt:lpstr>
      <vt:lpstr>Логически изрази и проверки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 изрази и проверки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2020-11-11T09:17:34Z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