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9"/>
  </p:notesMasterIdLst>
  <p:handoutMasterIdLst>
    <p:handoutMasterId r:id="rId20"/>
  </p:handoutMasterIdLst>
  <p:sldIdLst>
    <p:sldId id="479" r:id="rId3"/>
    <p:sldId id="276" r:id="rId4"/>
    <p:sldId id="460" r:id="rId5"/>
    <p:sldId id="446" r:id="rId6"/>
    <p:sldId id="456" r:id="rId7"/>
    <p:sldId id="458" r:id="rId8"/>
    <p:sldId id="457" r:id="rId9"/>
    <p:sldId id="448" r:id="rId10"/>
    <p:sldId id="455" r:id="rId11"/>
    <p:sldId id="474" r:id="rId12"/>
    <p:sldId id="475" r:id="rId13"/>
    <p:sldId id="476" r:id="rId14"/>
    <p:sldId id="459" r:id="rId15"/>
    <p:sldId id="349" r:id="rId16"/>
    <p:sldId id="477" r:id="rId17"/>
    <p:sldId id="48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91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CA73C696-49FF-497B-B78B-C249F821B9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19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9368DC0-A456-4CCA-BE8A-B308D836AE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94850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2D2996F-7113-4881-8558-EE2FEFE80B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53768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CE0147A-9AA0-4882-81B0-EAA665DEDC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9470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3CA5F30-8C05-4DFF-8766-B44D02502F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4381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Basics" TargetMode="External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9.jpeg"/><Relationship Id="rId4" Type="http://schemas.openxmlformats.org/officeDocument/2006/relationships/image" Target="../media/image16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3/&#1057;&#1077;&#1088;&#1080;&#1103;-&#1086;&#109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3/&#1057;&#1077;&#1088;&#1080;&#1103;-&#1086;&#109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3/&#1057;&#1077;&#1088;&#1080;&#1103;-&#1086;&#109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3/&#1057;&#1077;&#1088;&#1080;&#1103;-&#1086;&#109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6096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Серия от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839793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Условна конструкция</a:t>
            </a:r>
          </a:p>
          <a:p>
            <a:r>
              <a:rPr lang="en-US" dirty="0"/>
              <a:t>if-else</a:t>
            </a:r>
            <a:r>
              <a:rPr lang="bg-BG" dirty="0"/>
              <a:t>-</a:t>
            </a:r>
            <a:r>
              <a:rPr lang="en-US" dirty="0"/>
              <a:t>if-else…</a:t>
            </a:r>
          </a:p>
        </p:txBody>
      </p:sp>
      <p:pic>
        <p:nvPicPr>
          <p:cNvPr id="21" name="Picture 3" descr="http://ts4.mm.bing.net/images/thumbnail.aspx?q=1335231651531&amp;id=bd29de2236c1e91f9ccab37fa353e830&amp;url=http%3a%2f%2fwww.webdesign.org%2fimg_articles%2f8231%2fIf-Else-Statements.jpg">
            <a:extLst>
              <a:ext uri="{FF2B5EF4-FFF2-40B4-BE49-F238E27FC236}">
                <a16:creationId xmlns:a16="http://schemas.microsoft.com/office/drawing/2014/main" id="{1B16C195-A6CB-4099-B0E5-67485DA14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555010" y="3905194"/>
            <a:ext cx="4066379" cy="2343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183E2995-DE9F-4078-B7A5-7A660E72D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4503" y="453632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DF2C76B-1089-45BA-8764-5635C74C43E1}"/>
              </a:ext>
            </a:extLst>
          </p:cNvPr>
          <p:cNvSpPr txBox="1">
            <a:spLocks/>
          </p:cNvSpPr>
          <p:nvPr/>
        </p:nvSpPr>
        <p:spPr bwMode="auto">
          <a:xfrm>
            <a:off x="813540" y="5334058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 dirty="0"/>
              <a:t> екип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9CEF2183-8C17-42AF-AA2C-4D495481875C}"/>
              </a:ext>
            </a:extLst>
          </p:cNvPr>
          <p:cNvSpPr txBox="1">
            <a:spLocks/>
          </p:cNvSpPr>
          <p:nvPr/>
        </p:nvSpPr>
        <p:spPr bwMode="auto">
          <a:xfrm>
            <a:off x="773284" y="5745147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Обучение за ИТ кариера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0B2F64C2-A699-4E50-9A60-F4199312205A}"/>
              </a:ext>
            </a:extLst>
          </p:cNvPr>
          <p:cNvSpPr txBox="1">
            <a:spLocks/>
          </p:cNvSpPr>
          <p:nvPr/>
        </p:nvSpPr>
        <p:spPr bwMode="auto">
          <a:xfrm>
            <a:off x="773284" y="6019169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6"/>
              </a:rPr>
              <a:t>https://it-kariera.mon.bg/e-learning/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ABC1C4-5B5A-46FC-9D1C-EB1AD4D2CEF9}"/>
              </a:ext>
            </a:extLst>
          </p:cNvPr>
          <p:cNvSpPr txBox="1"/>
          <p:nvPr/>
        </p:nvSpPr>
        <p:spPr>
          <a:xfrm rot="641151">
            <a:off x="5524964" y="3543715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AF65F08-632B-457F-A160-1292F5F7EB2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27131" y="3940552"/>
            <a:ext cx="2253081" cy="2438400"/>
          </a:xfrm>
          <a:prstGeom prst="rect">
            <a:avLst/>
          </a:prstGeom>
        </p:spPr>
      </p:pic>
      <p:sp>
        <p:nvSpPr>
          <p:cNvPr id="11" name="Текстово поле 1">
            <a:extLst>
              <a:ext uri="{FF2B5EF4-FFF2-40B4-BE49-F238E27FC236}">
                <a16:creationId xmlns:a16="http://schemas.microsoft.com/office/drawing/2014/main" id="{B398007E-9BC4-479A-87BF-1B270134F51F}"/>
              </a:ext>
            </a:extLst>
          </p:cNvPr>
          <p:cNvSpPr txBox="1"/>
          <p:nvPr/>
        </p:nvSpPr>
        <p:spPr>
          <a:xfrm>
            <a:off x="730878" y="6371278"/>
            <a:ext cx="112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https://github.com/BG-IT-Edu/School-Programming/tree/main/Courses/Applied-Programmer/Programming-Basics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3309619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43" y="990600"/>
            <a:ext cx="3886540" cy="4115141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10CACD8-8327-4AB4-A621-7D65224FCF43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5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Процес на „закачане“ към изпълнението на програмата, което ни позволява да проследи</a:t>
            </a:r>
            <a:r>
              <a:rPr lang="bg-BG" dirty="0">
                <a:sym typeface="+mn-ea"/>
              </a:rPr>
              <a:t>м</a:t>
            </a:r>
            <a:r>
              <a:rPr lang="bg-BG" dirty="0"/>
              <a:t> процеса на изпълнение </a:t>
            </a:r>
          </a:p>
          <a:p>
            <a:pPr lvl="1"/>
            <a:r>
              <a:rPr lang="bg-BG" dirty="0"/>
              <a:t>Така можем да откриваме грешки в програмата (бъгове)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196912"/>
            <a:ext cx="7010402" cy="33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D7DEA71-2AC8-4843-8F1F-BA574A832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7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Натискане 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  <a:r>
              <a:rPr lang="bg-BG" dirty="0"/>
              <a:t> ще стартира програмата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dirty="0"/>
              <a:t> режим.</a:t>
            </a:r>
          </a:p>
          <a:p>
            <a:r>
              <a:rPr lang="bg-BG" dirty="0"/>
              <a:t>Можем да преминем към следващата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dirty="0"/>
              <a:t> отново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</a:p>
          <a:p>
            <a:r>
              <a:rPr lang="bg-BG" dirty="0"/>
              <a:t>Можем да създаваме</a:t>
            </a:r>
            <a:r>
              <a:rPr lang="en-US" dirty="0"/>
              <a:t> </a:t>
            </a:r>
            <a:r>
              <a:rPr lang="bg-BG" dirty="0">
                <a:sym typeface="+mn-ea"/>
              </a:rPr>
              <a:t>с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F9</a:t>
            </a:r>
            <a:r>
              <a:rPr lang="en-US" dirty="0"/>
              <a:t>]</a:t>
            </a:r>
            <a:r>
              <a:rPr lang="bg-BG" dirty="0"/>
              <a:t> стопери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dirty="0"/>
              <a:t>До тях можем да стигнем </a:t>
            </a:r>
            <a:r>
              <a:rPr lang="bg-BG" dirty="0">
                <a:sym typeface="+mn-ea"/>
              </a:rPr>
              <a:t>директно</a:t>
            </a:r>
            <a:r>
              <a:rPr lang="x-none" altLang="bg-BG" dirty="0">
                <a:sym typeface="+mn-ea"/>
              </a:rPr>
              <a:t>,</a:t>
            </a:r>
            <a:r>
              <a:rPr lang="bg-BG" dirty="0">
                <a:sym typeface="+mn-ea"/>
              </a:rPr>
              <a:t> </a:t>
            </a:r>
            <a:r>
              <a:rPr lang="bg-BG" dirty="0"/>
              <a:t>изпо</a:t>
            </a:r>
            <a:r>
              <a:rPr lang="bg-BG" dirty="0">
                <a:sym typeface="+mn-ea"/>
              </a:rPr>
              <a:t>л</a:t>
            </a:r>
            <a:r>
              <a:rPr lang="bg-BG" dirty="0"/>
              <a:t>звайки </a:t>
            </a:r>
            <a:r>
              <a:rPr lang="en-US" dirty="0"/>
              <a:t>[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F5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374B901-D77B-4C6C-BF4C-2EC2B5957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40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/>
              <a:t>Задачи със серия от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2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6011F69C-86A2-488F-ADB5-E24C1E5362A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863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Конструкция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if-else-if-else…</a:t>
            </a:r>
            <a:r>
              <a:rPr lang="en-US" sz="3200" dirty="0"/>
              <a:t> 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74208"/>
            <a:ext cx="33528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20407" y="1779895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единична_команда;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BED5B3E-9894-4C9E-A43C-B15B1503E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55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</a:t>
            </a:r>
            <a:endParaRPr lang="en-US" dirty="0"/>
          </a:p>
        </p:txBody>
      </p:sp>
      <p:sp>
        <p:nvSpPr>
          <p:cNvPr id="6" name="Текстово поле 1">
            <a:extLst>
              <a:ext uri="{FF2B5EF4-FFF2-40B4-BE49-F238E27FC236}">
                <a16:creationId xmlns:a16="http://schemas.microsoft.com/office/drawing/2014/main" id="{B398007E-9BC4-479A-87BF-1B270134F51F}"/>
              </a:ext>
            </a:extLst>
          </p:cNvPr>
          <p:cNvSpPr txBox="1"/>
          <p:nvPr/>
        </p:nvSpPr>
        <p:spPr>
          <a:xfrm>
            <a:off x="912812" y="6443888"/>
            <a:ext cx="112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https://github.com/BG-IT-Edu/School-Programming/tree/main/Courses/Applied-Programmer/Programming-Basics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140131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D9A5C7C-D34E-439A-ABB3-84ABD6B9E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8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Серия от проверки: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bg-BG" dirty="0"/>
              <a:t>…</a:t>
            </a:r>
            <a:endParaRPr lang="en-US" dirty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Задачи със серия от проверки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err="1"/>
              <a:t>Дебъгване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F23CE7-DDC6-4BA9-A2D0-DF1466D88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499022"/>
            <a:ext cx="4762500" cy="49149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59649ED-E147-40F4-BC3A-964F9C71D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3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if-else-if-else…</a:t>
            </a:r>
            <a:r>
              <a:rPr lang="en-US" sz="3200" dirty="0"/>
              <a:t> </a:t>
            </a:r>
            <a:r>
              <a:rPr lang="bg-BG" sz="3200" dirty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Пример: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3000" dirty="0"/>
              <a:t>(от 0 до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383808"/>
            <a:ext cx="112776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Console.WriteLine("one");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Console.WriteLine("two");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3)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Console.WriteLine("three");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more checks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Console.WriteLine("number too big"); 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6F30026-7091-42DD-A6EC-08FF8C0E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CE516169-53AE-4714-B805-59868E3C46B8}"/>
              </a:ext>
            </a:extLst>
          </p:cNvPr>
          <p:cNvSpPr txBox="1"/>
          <p:nvPr/>
        </p:nvSpPr>
        <p:spPr>
          <a:xfrm>
            <a:off x="1023926" y="6175490"/>
            <a:ext cx="1013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https://judge.softuni.bg/Contests/2633/Серия-от-проверки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92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Дадено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/>
              <a:t>Допълнителни бонус точки:</a:t>
            </a:r>
          </a:p>
          <a:p>
            <a:pPr lvl="2"/>
            <a:r>
              <a:rPr lang="bg-BG" dirty="0"/>
              <a:t>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/>
              <a:t>число </a:t>
            </a:r>
            <a:r>
              <a:rPr lang="bg-BG" dirty="0">
                <a:sym typeface="Wingdings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/>
              <a:t>За число, което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>
                <a:sym typeface="Wingdings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/>
              <a:t>Да се напише програма, която пресмята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задача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E31522D-7593-49C3-B476-70F8D95D3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1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score: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bonusScore = 0.0;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bonusScore = num * 0.10;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% 10 == 5)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bonusScore += 2;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Console.WriteLine("Bonus score: {0}", bonusScore);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Console.WriteLine("Total score: {0}", num + bonusScore);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0983222F-1FEF-463C-A5C3-399003C8F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C11BE28F-EA59-40CE-938D-69AAAEBADE15}"/>
              </a:ext>
            </a:extLst>
          </p:cNvPr>
          <p:cNvSpPr txBox="1"/>
          <p:nvPr/>
        </p:nvSpPr>
        <p:spPr>
          <a:xfrm>
            <a:off x="1023926" y="6172346"/>
            <a:ext cx="1013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https://judge.softuni.bg/Contests/2633/Серия-от-проверки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92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Трима спортни състезатели финишират за някакъв брой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/>
              <a:t> (между </a:t>
            </a:r>
            <a:r>
              <a:rPr lang="en-US" dirty="0"/>
              <a:t>1</a:t>
            </a:r>
            <a:r>
              <a:rPr lang="bg-BG" dirty="0"/>
              <a:t> и 50). </a:t>
            </a:r>
          </a:p>
          <a:p>
            <a:r>
              <a:rPr lang="bg-BG" dirty="0"/>
              <a:t>Да се пресметне сумарното им време във формат</a:t>
            </a:r>
            <a:r>
              <a:rPr lang="en-US" dirty="0"/>
              <a:t> "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минути:секунди</a:t>
            </a:r>
            <a:r>
              <a:rPr lang="en-US" dirty="0"/>
              <a:t>"</a:t>
            </a:r>
            <a:r>
              <a:rPr lang="bg-BG" dirty="0"/>
              <a:t>. </a:t>
            </a:r>
          </a:p>
          <a:p>
            <a:pPr lvl="1"/>
            <a:r>
              <a:rPr lang="bg-BG" dirty="0"/>
              <a:t>Секундите да се изведат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/>
              <a:t>(2 </a:t>
            </a:r>
            <a:r>
              <a:rPr lang="bg-BG" dirty="0">
                <a:sym typeface="Wingdings" charset="2"/>
              </a:rPr>
              <a:t> "02", 7  "07", 35  "35").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</a:t>
            </a:r>
            <a:r>
              <a:rPr lang="en-US" dirty="0"/>
              <a:t> – </a:t>
            </a:r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3330" y="4800600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13067" y="4837822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750122" y="5443430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02425" y="4819210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94660" y="4837822"/>
            <a:ext cx="1036498" cy="14830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80439" y="5442284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57667" y="4819209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517469" y="4800600"/>
            <a:ext cx="1046305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21470" y="5442284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45599" y="4819208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12048" y="4837822"/>
            <a:ext cx="990600" cy="14830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16049" y="5442284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Slide Number Placeholder">
            <a:extLst>
              <a:ext uri="{FF2B5EF4-FFF2-40B4-BE49-F238E27FC236}">
                <a16:creationId xmlns:a16="http://schemas.microsoft.com/office/drawing/2014/main" id="{5C3C3B80-E944-4378-851D-AA369FC01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55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sec1 = int.Parse(Console.ReadLine());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secs = sec1 + sec2 + sec3;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mins = 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120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Repeat this…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mins+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secs = secs -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}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+ ":" + "0" + secs);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+ ":" + secs);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183C831-2CCB-4048-B14D-EC1896F28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16C20AD7-159F-44B2-92FB-8CF3091C51A9}"/>
              </a:ext>
            </a:extLst>
          </p:cNvPr>
          <p:cNvSpPr txBox="1"/>
          <p:nvPr/>
        </p:nvSpPr>
        <p:spPr>
          <a:xfrm>
            <a:off x="1023926" y="6163794"/>
            <a:ext cx="1013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https://judge.softuni.bg/Contests/2633/Серия-от-проверки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27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преобразува разстояние между посочените в таблицата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Вход: число +</a:t>
            </a:r>
            <a:br>
              <a:rPr lang="bg-BG" dirty="0"/>
            </a:br>
            <a:r>
              <a:rPr lang="bg-BG" dirty="0"/>
              <a:t>входна мерна единица +</a:t>
            </a:r>
            <a:br>
              <a:rPr lang="bg-BG" dirty="0"/>
            </a:br>
            <a:r>
              <a:rPr lang="bg-BG" dirty="0"/>
              <a:t>изходна мерна единица</a:t>
            </a:r>
          </a:p>
          <a:p>
            <a:pPr lvl="1"/>
            <a:r>
              <a:rPr lang="bg-BG" dirty="0"/>
              <a:t>Примерен вход и изход:</a:t>
            </a:r>
            <a:br>
              <a:rPr lang="bg-BG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 millimeters (mm)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centimeters (cm)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0.000621371192 miles (mi)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39.3700787 inches (in)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 kilometers (km)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3.2808399 feet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noProof="1"/>
                        <a:t>ft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1.0936133 yards (</a:t>
                      </a:r>
                      <a:r>
                        <a:rPr lang="en-US" noProof="1"/>
                        <a:t>yd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7FCAA61-17AA-4929-A673-9984427B6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69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size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sourceMetric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destMetric = Console.ReadLine().ToUpper();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= size / 0.001;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size = size * 3.2808399;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yd,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Console.WriteLine(size + " " + destMetric);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1F5080C-5ED1-4B79-8232-CE690ACE0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9D3710D1-DFD0-4839-9B12-C9B8CDCB78C8}"/>
              </a:ext>
            </a:extLst>
          </p:cNvPr>
          <p:cNvSpPr txBox="1"/>
          <p:nvPr/>
        </p:nvSpPr>
        <p:spPr>
          <a:xfrm>
            <a:off x="1023926" y="6101067"/>
            <a:ext cx="1013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https://judge.softuni.bg/Contests/2633/Серия-от-проверки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88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7152</TotalTime>
  <Words>1248</Words>
  <Application>Microsoft Office PowerPoint</Application>
  <PresentationFormat>По избор</PresentationFormat>
  <Paragraphs>198</Paragraphs>
  <Slides>16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Серия от проверки</vt:lpstr>
      <vt:lpstr>Съдържание</vt:lpstr>
      <vt:lpstr>Серия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Дебъгване</vt:lpstr>
      <vt:lpstr>Дебъгване</vt:lpstr>
      <vt:lpstr>Дебъгване във Visual Studio</vt:lpstr>
      <vt:lpstr>Задачи със серия от проверки</vt:lpstr>
      <vt:lpstr>Какво научихме днес?</vt:lpstr>
      <vt:lpstr>Серия от проверки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Серия от проверки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299</cp:revision>
  <dcterms:created xsi:type="dcterms:W3CDTF">2014-01-02T17:00:34Z</dcterms:created>
  <dcterms:modified xsi:type="dcterms:W3CDTF">2020-11-11T09:21:40Z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