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2"/>
  </p:sldMasterIdLst>
  <p:notesMasterIdLst>
    <p:notesMasterId r:id="rId9"/>
  </p:notesMasterIdLst>
  <p:handoutMasterIdLst>
    <p:handoutMasterId r:id="rId10"/>
  </p:handoutMasterIdLst>
  <p:sldIdLst>
    <p:sldId id="394" r:id="rId3"/>
    <p:sldId id="576" r:id="rId4"/>
    <p:sldId id="617" r:id="rId5"/>
    <p:sldId id="618" r:id="rId6"/>
    <p:sldId id="614" r:id="rId7"/>
    <p:sldId id="594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5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72A"/>
    <a:srgbClr val="FFF0D9"/>
    <a:srgbClr val="F0F5FA"/>
    <a:srgbClr val="1A8AFA"/>
    <a:srgbClr val="0097CC"/>
    <a:srgbClr val="FDFFFF"/>
    <a:srgbClr val="603A14"/>
    <a:srgbClr val="E85C0E"/>
    <a:srgbClr val="BAB398"/>
    <a:srgbClr val="ADA485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10" autoAdjust="0"/>
    <p:restoredTop sz="94533" autoAdjust="0"/>
  </p:normalViewPr>
  <p:slideViewPr>
    <p:cSldViewPr>
      <p:cViewPr varScale="1">
        <p:scale>
          <a:sx n="87" d="100"/>
          <a:sy n="87" d="100"/>
        </p:scale>
        <p:origin x="461" y="67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2" d="100"/>
          <a:sy n="62" d="100"/>
        </p:scale>
        <p:origin x="3154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6165000" y="8748000"/>
            <a:ext cx="691412" cy="394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 sz="1000"/>
              <a:pPr/>
              <a:t>‹#›</a:t>
            </a:fld>
            <a:endParaRPr sz="1000" dirty="0"/>
          </a:p>
        </p:txBody>
      </p:sp>
      <p:sp>
        <p:nvSpPr>
          <p:cNvPr id="4" name="Footer Placeholder"/>
          <p:cNvSpPr>
            <a:spLocks noGrp="1"/>
          </p:cNvSpPr>
          <p:nvPr>
            <p:ph type="ftr" sz="quarter" idx="2"/>
          </p:nvPr>
        </p:nvSpPr>
        <p:spPr>
          <a:xfrm>
            <a:off x="0" y="8747999"/>
            <a:ext cx="6165000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000" dirty="0"/>
              <a:t>Created by the </a:t>
            </a:r>
            <a:r>
              <a:rPr lang="en-US" sz="1000" b="1" dirty="0"/>
              <a:t>Software University Foundation</a:t>
            </a:r>
            <a:r>
              <a:rPr lang="en-US" sz="1000" dirty="0"/>
              <a:t> – </a:t>
            </a:r>
            <a:r>
              <a:rPr lang="en-US" sz="1000" u="sng" dirty="0">
                <a:hlinkClick r:id="rId2"/>
              </a:rPr>
              <a:t>https://softuni.foundation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3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3" name="Date Placeholder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pPr/>
              <a:t>12/15/2023</a:t>
            </a:fld>
            <a:endParaRPr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hyperlink" Target="https://softuni.foundation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308999" y="8747999"/>
            <a:ext cx="547413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3EBA5BD7-F043-4D1B-AA17-CD412FC534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2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3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  <p:sp>
        <p:nvSpPr>
          <p:cNvPr id="5" name="Slide Notes Placeholder"/>
          <p:cNvSpPr>
            <a:spLocks noGrp="1"/>
          </p:cNvSpPr>
          <p:nvPr>
            <p:ph type="body" sz="quarter" idx="3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3" name="Date Placeholder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00"/>
            </a:lvl1pPr>
          </a:lstStyle>
          <a:p>
            <a:fld id="{F2D8D46A-B586-417D-BFBD-8C8FE0AAF762}" type="datetimeFigureOut">
              <a:rPr lang="en-US" smtClean="0"/>
              <a:pPr/>
              <a:t>12/15/2023</a:t>
            </a:fld>
            <a:endParaRPr lang="en-US" dirty="0"/>
          </a:p>
        </p:txBody>
      </p:sp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252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17780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3619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5397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717550" indent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foundation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4BAC7348-A120-48AD-908C-AADA005E35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640191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578FC485-7A1D-41F3-AB3E-9F3DC43EAC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406388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t>6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Footer Placeholder">
            <a:extLst>
              <a:ext uri="{FF2B5EF4-FFF2-40B4-BE49-F238E27FC236}">
                <a16:creationId xmlns:a16="http://schemas.microsoft.com/office/drawing/2014/main" id="{B91C760D-3D8E-4432-9F99-5D189D3315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747999"/>
            <a:ext cx="6308999" cy="3944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Created by the </a:t>
            </a:r>
            <a:r>
              <a:rPr lang="en-US" b="1" dirty="0"/>
              <a:t>Software University Foundation</a:t>
            </a:r>
            <a:r>
              <a:rPr lang="en-US" dirty="0"/>
              <a:t> – </a:t>
            </a:r>
            <a:r>
              <a:rPr lang="en-US" u="sng" dirty="0">
                <a:hlinkClick r:id="rId3"/>
              </a:rPr>
              <a:t>https://softuni.foundation</a:t>
            </a:r>
            <a:endParaRPr lang="en-US" dirty="0"/>
          </a:p>
          <a:p>
            <a:r>
              <a:rPr lang="en-US" dirty="0"/>
              <a:t>This work is licensed under the </a:t>
            </a:r>
            <a:r>
              <a:rPr lang="en-US" u="sng" noProof="1">
                <a:hlinkClick r:id="rId4"/>
              </a:rPr>
              <a:t>Creative Commons Attribution-NonCommercial-ShareAlike</a:t>
            </a:r>
            <a:r>
              <a:rPr lang="en-US" noProof="1"/>
              <a:t> </a:t>
            </a:r>
            <a:r>
              <a:rPr lang="en-US" dirty="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174680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SoftwareUniversity" TargetMode="External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judge.softuni.bg/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hyperlink" Target="http://www.introprogramming.info/" TargetMode="External"/><Relationship Id="rId5" Type="http://schemas.openxmlformats.org/officeDocument/2006/relationships/hyperlink" Target="http://www.nakov.com/" TargetMode="External"/><Relationship Id="rId10" Type="http://schemas.openxmlformats.org/officeDocument/2006/relationships/hyperlink" Target="http://www.youtube.com/SoftwareUniversity" TargetMode="External"/><Relationship Id="rId4" Type="http://schemas.openxmlformats.org/officeDocument/2006/relationships/hyperlink" Target="http://softuni.org/" TargetMode="External"/><Relationship Id="rId9" Type="http://schemas.openxmlformats.org/officeDocument/2006/relationships/hyperlink" Target="https://twitter.com/softunibg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bg bwMode="grayWhite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ompany Web Site Placeholder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760412" y="5735767"/>
            <a:ext cx="3187613" cy="331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6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4" name="Company Name Placeholder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760412" y="5394605"/>
            <a:ext cx="3187613" cy="363552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1800" b="1" kern="1200" dirty="0" smtClean="0">
                <a:solidFill>
                  <a:srgbClr val="F27A44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3" name="Author Web Site Placeholder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760412" y="5024988"/>
            <a:ext cx="3187613" cy="369235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Web Site</a:t>
            </a:r>
          </a:p>
        </p:txBody>
      </p:sp>
      <p:sp>
        <p:nvSpPr>
          <p:cNvPr id="32" name="Author Position Placeholder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760413" y="4668556"/>
            <a:ext cx="3187614" cy="37519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00" b="1" kern="1200" dirty="0" smtClean="0">
                <a:solidFill>
                  <a:srgbClr val="F4B36C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25" name="Author Name Placeholder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760412" y="4176826"/>
            <a:ext cx="3187613" cy="49964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b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800" b="1" kern="1200" baseline="0" dirty="0" smtClean="0">
                <a:solidFill>
                  <a:srgbClr val="EE792A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1" name="Slide Picture Placeholder"/>
          <p:cNvSpPr>
            <a:spLocks noGrp="1"/>
          </p:cNvSpPr>
          <p:nvPr>
            <p:ph type="pic" sz="quarter" idx="16" hasCustomPrompt="1"/>
          </p:nvPr>
        </p:nvSpPr>
        <p:spPr>
          <a:xfrm>
            <a:off x="4366413" y="4191000"/>
            <a:ext cx="7382341" cy="1905000"/>
          </a:xfrm>
          <a:prstGeom prst="rect">
            <a:avLst/>
          </a:prstGeom>
        </p:spPr>
        <p:txBody>
          <a:bodyPr lIns="108000" tIns="36000" rIns="108000" bIns="36000"/>
          <a:lstStyle>
            <a:lvl1pPr marL="0" indent="0">
              <a:buNone/>
              <a:defRPr/>
            </a:lvl1pPr>
          </a:lstStyle>
          <a:p>
            <a:r>
              <a:rPr lang="en-US" dirty="0"/>
              <a:t>Insert a Picture Here</a:t>
            </a:r>
          </a:p>
        </p:txBody>
      </p:sp>
      <p:sp>
        <p:nvSpPr>
          <p:cNvPr id="3" name="Presentation Subtitle"/>
          <p:cNvSpPr>
            <a:spLocks noGrp="1"/>
          </p:cNvSpPr>
          <p:nvPr>
            <p:ph type="subTitle" idx="1" hasCustomPrompt="1"/>
          </p:nvPr>
        </p:nvSpPr>
        <p:spPr>
          <a:xfrm>
            <a:off x="4366413" y="2346299"/>
            <a:ext cx="7382341" cy="175260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Presentation Subtitle</a:t>
            </a:r>
            <a:endParaRPr dirty="0"/>
          </a:p>
        </p:txBody>
      </p:sp>
      <p:sp>
        <p:nvSpPr>
          <p:cNvPr id="2" name="Presentation Title"/>
          <p:cNvSpPr>
            <a:spLocks noGrp="1"/>
          </p:cNvSpPr>
          <p:nvPr>
            <p:ph type="ctrTitle" hasCustomPrompt="1"/>
          </p:nvPr>
        </p:nvSpPr>
        <p:spPr>
          <a:xfrm>
            <a:off x="4366413" y="314301"/>
            <a:ext cx="7382341" cy="2000251"/>
          </a:xfrm>
        </p:spPr>
        <p:txBody>
          <a:bodyPr lIns="0" tIns="0" rIns="0" bIns="0">
            <a:normAutofit/>
          </a:bodyPr>
          <a:lstStyle>
            <a:lvl1pPr algn="r">
              <a:defRPr sz="5400">
                <a:solidFill>
                  <a:srgbClr val="F6D18E"/>
                </a:solidFill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584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22" name="Slide Content Placeholder"/>
          <p:cNvSpPr>
            <a:spLocks noGrp="1"/>
          </p:cNvSpPr>
          <p:nvPr>
            <p:ph idx="1" hasCustomPrompt="1"/>
          </p:nvPr>
        </p:nvSpPr>
        <p:spPr>
          <a:xfrm>
            <a:off x="190413" y="1151121"/>
            <a:ext cx="11804822" cy="5570355"/>
          </a:xfrm>
        </p:spPr>
        <p:txBody>
          <a:bodyPr/>
          <a:lstStyle>
            <a:lvl1pPr>
              <a:defRPr sz="3400"/>
            </a:lvl1pPr>
            <a:lvl2pPr>
              <a:defRPr sz="3200"/>
            </a:lvl2pPr>
            <a:lvl3pPr>
              <a:defRPr sz="3000"/>
            </a:lvl3pPr>
            <a:lvl4pPr>
              <a:defRPr sz="2800"/>
            </a:lvl4pPr>
            <a:lvl5pPr>
              <a:defRPr sz="2600"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Level`</a:t>
            </a:r>
            <a:endParaRPr dirty="0"/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04822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Slide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9958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Subtitle"/>
          <p:cNvSpPr>
            <a:spLocks noGrp="1"/>
          </p:cNvSpPr>
          <p:nvPr>
            <p:ph type="body" idx="1" hasCustomPrompt="1"/>
          </p:nvPr>
        </p:nvSpPr>
        <p:spPr>
          <a:xfrm>
            <a:off x="912812" y="5754968"/>
            <a:ext cx="10363200" cy="719034"/>
          </a:xfrm>
        </p:spPr>
        <p:txBody>
          <a:bodyPr wrap="square" lIns="36000" tIns="36000" rIns="36000" bIns="36000" anchor="t">
            <a:spAutoFit/>
          </a:bodyPr>
          <a:lstStyle>
            <a:lvl1pPr marL="0" indent="0" algn="ctr">
              <a:spcBef>
                <a:spcPts val="0"/>
              </a:spcBef>
              <a:buNone/>
              <a:defRPr sz="4000" cap="none" spc="200" baseline="0">
                <a:solidFill>
                  <a:schemeClr val="accent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2" name="Slide Title"/>
          <p:cNvSpPr>
            <a:spLocks noGrp="1"/>
          </p:cNvSpPr>
          <p:nvPr>
            <p:ph type="title" hasCustomPrompt="1"/>
          </p:nvPr>
        </p:nvSpPr>
        <p:spPr>
          <a:xfrm>
            <a:off x="912812" y="4953000"/>
            <a:ext cx="10363200" cy="820600"/>
          </a:xfrm>
        </p:spPr>
        <p:txBody>
          <a:bodyPr wrap="square" lIns="36000" tIns="36000" rIns="36000" bIns="36000" anchor="b">
            <a:spAutoFit/>
          </a:bodyPr>
          <a:lstStyle>
            <a:lvl1pPr algn="ctr">
              <a:defRPr sz="5400" b="1" cap="none" baseline="0"/>
            </a:lvl1pPr>
          </a:lstStyle>
          <a:p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574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197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9"/>
          <p:cNvSpPr>
            <a:spLocks noGrp="1"/>
          </p:cNvSpPr>
          <p:nvPr>
            <p:ph type="body" sz="quarter" idx="10" hasCustomPrompt="1"/>
          </p:nvPr>
        </p:nvSpPr>
        <p:spPr>
          <a:xfrm>
            <a:off x="1529384" y="6400802"/>
            <a:ext cx="10482604" cy="363552"/>
          </a:xfrm>
          <a:prstGeom prst="rect">
            <a:avLst/>
          </a:prstGeom>
        </p:spPr>
        <p:txBody>
          <a:bodyPr wrap="square" lIns="36000" rIns="36000">
            <a:spAutoFit/>
          </a:bodyPr>
          <a:lstStyle>
            <a:lvl1pPr marL="0" indent="0" algn="r">
              <a:buNone/>
              <a:defRPr sz="1800">
                <a:latin typeface="+mn-lt"/>
              </a:defRPr>
            </a:lvl1pPr>
          </a:lstStyle>
          <a:p>
            <a:pPr lvl="0"/>
            <a:r>
              <a:rPr lang="en-US" dirty="0"/>
              <a:t>Course Web Site</a:t>
            </a:r>
          </a:p>
        </p:txBody>
      </p:sp>
      <p:sp>
        <p:nvSpPr>
          <p:cNvPr id="50" name="Title 1"/>
          <p:cNvSpPr>
            <a:spLocks noGrp="1"/>
          </p:cNvSpPr>
          <p:nvPr>
            <p:ph type="title" hasCustomPrompt="1"/>
          </p:nvPr>
        </p:nvSpPr>
        <p:spPr>
          <a:xfrm>
            <a:off x="188815" y="40341"/>
            <a:ext cx="11823173" cy="1110780"/>
          </a:xfrm>
        </p:spPr>
        <p:txBody>
          <a:bodyPr/>
          <a:lstStyle>
            <a:lvl1pPr>
              <a:defRPr>
                <a:solidFill>
                  <a:srgbClr val="F3BE60"/>
                </a:solidFill>
                <a:effectLst/>
              </a:defRPr>
            </a:lvl1pPr>
          </a:lstStyle>
          <a:p>
            <a:r>
              <a:rPr lang="en-US" dirty="0"/>
              <a:t>Presentation Title</a:t>
            </a:r>
            <a:endParaRPr dirty="0"/>
          </a:p>
        </p:txBody>
      </p:sp>
      <p:sp>
        <p:nvSpPr>
          <p:cNvPr id="2" name="TextBox 1">
            <a:hlinkClick r:id="rId3" tooltip="Software University - Quality Education, Profession and Job for Software Engineers"/>
          </p:cNvPr>
          <p:cNvSpPr txBox="1"/>
          <p:nvPr userDrawn="1"/>
        </p:nvSpPr>
        <p:spPr>
          <a:xfrm rot="322982">
            <a:off x="10066442" y="2253546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27" name="TextBox 26">
            <a:hlinkClick r:id="rId4" tooltip="Software University Foundaton"/>
          </p:cNvPr>
          <p:cNvSpPr txBox="1"/>
          <p:nvPr userDrawn="1"/>
        </p:nvSpPr>
        <p:spPr>
          <a:xfrm rot="20630519">
            <a:off x="7568290" y="4341197"/>
            <a:ext cx="3032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1" name="TextBox 50">
            <a:hlinkClick r:id="rId5" tooltip="Svetlin Nakov - Programming and Education for Developers"/>
          </p:cNvPr>
          <p:cNvSpPr txBox="1"/>
          <p:nvPr userDrawn="1"/>
        </p:nvSpPr>
        <p:spPr>
          <a:xfrm>
            <a:off x="11500162" y="4679637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2" name="TextBox 51">
            <a:hlinkClick r:id="rId6" tooltip="Software University - Discussion Forum"/>
          </p:cNvPr>
          <p:cNvSpPr txBox="1"/>
          <p:nvPr userDrawn="1"/>
        </p:nvSpPr>
        <p:spPr>
          <a:xfrm rot="20971262">
            <a:off x="6094412" y="610908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3" name="TextBox 52">
            <a:hlinkClick r:id="rId7" tooltip="Software University - Online Judge System"/>
          </p:cNvPr>
          <p:cNvSpPr txBox="1"/>
          <p:nvPr userDrawn="1"/>
        </p:nvSpPr>
        <p:spPr>
          <a:xfrm rot="569019">
            <a:off x="9155998" y="4032736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4" name="TextBox 53">
            <a:hlinkClick r:id="rId8" tooltip="Software University @ Facebook"/>
          </p:cNvPr>
          <p:cNvSpPr txBox="1"/>
          <p:nvPr userDrawn="1"/>
        </p:nvSpPr>
        <p:spPr>
          <a:xfrm rot="219682">
            <a:off x="7047355" y="2560119"/>
            <a:ext cx="327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6" name="TextBox 55">
            <a:hlinkClick r:id="rId9" tooltip="Software University @ Twitter"/>
          </p:cNvPr>
          <p:cNvSpPr txBox="1"/>
          <p:nvPr userDrawn="1"/>
        </p:nvSpPr>
        <p:spPr>
          <a:xfrm rot="20972266">
            <a:off x="11754532" y="232084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7" name="TextBox 56">
            <a:hlinkClick r:id="rId10" tooltip="Software University @ YouTube - free training courses and video lessons for software engineers"/>
          </p:cNvPr>
          <p:cNvSpPr txBox="1"/>
          <p:nvPr userDrawn="1"/>
        </p:nvSpPr>
        <p:spPr>
          <a:xfrm rot="562174">
            <a:off x="11774596" y="3447926"/>
            <a:ext cx="2551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58" name="TextBox 57">
            <a:hlinkClick r:id="rId11" tooltip="Programming Fundamentals Book and Vide Lessons: Learn C#, Programming, Data Structures, Algorithms and Quality Coding"/>
          </p:cNvPr>
          <p:cNvSpPr txBox="1"/>
          <p:nvPr userDrawn="1"/>
        </p:nvSpPr>
        <p:spPr>
          <a:xfrm rot="571210">
            <a:off x="11136783" y="5625911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603A14"/>
                </a:solidFill>
              </a:rPr>
              <a:t>?</a:t>
            </a:r>
          </a:p>
        </p:txBody>
      </p:sp>
      <p:sp>
        <p:nvSpPr>
          <p:cNvPr id="16" name="Rectangle 15"/>
          <p:cNvSpPr/>
          <p:nvPr userDrawn="1"/>
        </p:nvSpPr>
        <p:spPr>
          <a:xfrm rot="20949717">
            <a:off x="2718532" y="3306088"/>
            <a:ext cx="4540980" cy="948072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eaLnBrk="0" hangingPunct="0">
              <a:buClr>
                <a:srgbClr val="A19574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</a:pPr>
            <a:r>
              <a:rPr lang="bg-BG" sz="6600" b="1" dirty="0">
                <a:solidFill>
                  <a:srgbClr val="F3BE60"/>
                </a:solidFill>
              </a:rPr>
              <a:t>Въпроси</a:t>
            </a:r>
            <a:r>
              <a:rPr lang="en-US" sz="6600" b="1" dirty="0">
                <a:solidFill>
                  <a:srgbClr val="F3BE60"/>
                </a:solidFill>
              </a:rPr>
              <a:t>?</a:t>
            </a:r>
            <a:endParaRPr lang="en-US" sz="6600" b="1" spc="150" dirty="0">
              <a:ln w="11430"/>
              <a:solidFill>
                <a:prstClr val="white">
                  <a:lumMod val="40000"/>
                  <a:lumOff val="60000"/>
                </a:prstClr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9AAFB65-F193-4484-85C5-7FFA43021634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67714">
            <a:off x="504277" y="2018007"/>
            <a:ext cx="2849278" cy="33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07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565"/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 defTabSz="1218565"/>
              <a:t>‹#›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sp>
        <p:nvSpPr>
          <p:cNvPr id="3" name="Slide Text Placeholder"/>
          <p:cNvSpPr>
            <a:spLocks noGrp="1"/>
          </p:cNvSpPr>
          <p:nvPr>
            <p:ph type="body" idx="1"/>
          </p:nvPr>
        </p:nvSpPr>
        <p:spPr>
          <a:xfrm>
            <a:off x="190413" y="1151123"/>
            <a:ext cx="11804822" cy="55703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Slide Title Placeholder"/>
          <p:cNvSpPr>
            <a:spLocks noGrp="1"/>
          </p:cNvSpPr>
          <p:nvPr>
            <p:ph type="title"/>
          </p:nvPr>
        </p:nvSpPr>
        <p:spPr>
          <a:xfrm>
            <a:off x="190403" y="39574"/>
            <a:ext cx="11806432" cy="1111549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16344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hf hdr="0" ftr="0" dt="0"/>
  <p:txStyles>
    <p:titleStyle>
      <a:lvl1pPr algn="l" defTabSz="1218565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rgbClr val="F3BE60"/>
          </a:solidFill>
          <a:latin typeface="+mj-lt"/>
          <a:ea typeface="+mj-ea"/>
          <a:cs typeface="+mj-cs"/>
        </a:defRPr>
      </a:lvl1pPr>
    </p:titleStyle>
    <p:bodyStyle>
      <a:lvl1pPr marL="304800" indent="-304800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F2B254"/>
        </a:buClr>
        <a:buSzPct val="100000"/>
        <a:buFont typeface="Wingdings" charset="2"/>
        <a:buChar char="§"/>
        <a:defRPr sz="3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chemeClr val="accent1"/>
        </a:buClr>
        <a:buSzPct val="80000"/>
        <a:buFont typeface="Wingdings" charset="2"/>
        <a:buChar char="§"/>
        <a:defRPr sz="32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F9A1D"/>
        </a:buClr>
        <a:buSzPct val="80000"/>
        <a:buFont typeface="Wingdings" charset="2"/>
        <a:buChar char="§"/>
        <a:defRPr sz="3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2192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D9411"/>
        </a:buClr>
        <a:buSzPct val="80000"/>
        <a:buFont typeface="Wingdings" charset="2"/>
        <a:buChar char="§"/>
        <a:defRPr sz="28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1524000" indent="-231775" algn="l" defTabSz="1218565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Clr>
          <a:srgbClr val="E28D10"/>
        </a:buClr>
        <a:buSzPct val="80000"/>
        <a:buFont typeface="Wingdings" charset="2"/>
        <a:buChar char="§"/>
        <a:defRPr sz="2600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18281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29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7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565" indent="-231775" algn="l" defTabSz="1218565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85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-kariera.mon.bg/e-learnin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4"/>
          <p:cNvSpPr txBox="1">
            <a:spLocks/>
          </p:cNvSpPr>
          <p:nvPr/>
        </p:nvSpPr>
        <p:spPr>
          <a:xfrm>
            <a:off x="3351212" y="762000"/>
            <a:ext cx="8215099" cy="1171552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r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F6D18E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/>
              <a:t>Опашка</a:t>
            </a:r>
          </a:p>
        </p:txBody>
      </p:sp>
      <p:sp>
        <p:nvSpPr>
          <p:cNvPr id="22" name="Subtitle 5"/>
          <p:cNvSpPr txBox="1">
            <a:spLocks/>
          </p:cNvSpPr>
          <p:nvPr/>
        </p:nvSpPr>
        <p:spPr>
          <a:xfrm>
            <a:off x="3503612" y="1915602"/>
            <a:ext cx="8062699" cy="13350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r" defTabSz="1218987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sz="4000" b="0" kern="1200" cap="none" spc="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609493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18987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None/>
              <a:defRPr sz="30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480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None/>
              <a:defRPr sz="28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437972" indent="0" algn="ctr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None/>
              <a:defRPr sz="2600" b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3047466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960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453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947" indent="0" algn="ctr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None/>
              <a:defRPr sz="20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8" y="3735977"/>
            <a:ext cx="4652811" cy="254317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0ADD6E4-664D-4B27-BE61-5A56E60D9702}"/>
              </a:ext>
            </a:extLst>
          </p:cNvPr>
          <p:cNvGrpSpPr/>
          <p:nvPr/>
        </p:nvGrpSpPr>
        <p:grpSpPr>
          <a:xfrm>
            <a:off x="745783" y="3624633"/>
            <a:ext cx="5787331" cy="2524722"/>
            <a:chOff x="745783" y="3624633"/>
            <a:chExt cx="5787331" cy="2524722"/>
          </a:xfrm>
        </p:grpSpPr>
        <p:pic>
          <p:nvPicPr>
            <p:cNvPr id="24" name="Picture 23" descr="http://softuni.bg">
              <a:extLst>
                <a:ext uri="{FF2B5EF4-FFF2-40B4-BE49-F238E27FC236}">
                  <a16:creationId xmlns:a16="http://schemas.microsoft.com/office/drawing/2014/main" id="{09FAB067-40A6-4A38-93D1-07FB4AB7C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3960812" y="3624633"/>
              <a:ext cx="1828798" cy="2006988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F5A4366-F5D6-4393-BD7A-141ED3660C17}"/>
                </a:ext>
              </a:extLst>
            </p:cNvPr>
            <p:cNvSpPr txBox="1"/>
            <p:nvPr/>
          </p:nvSpPr>
          <p:spPr>
            <a:xfrm rot="576164">
              <a:off x="5045719" y="3707206"/>
              <a:ext cx="1487395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lang="bg-BG" sz="2000" b="1" spc="50" dirty="0">
                  <a:ln w="9525" cmpd="sng">
                    <a:solidFill>
                      <a:srgbClr val="FFA72A"/>
                    </a:solidFill>
                    <a:prstDash val="solid"/>
                  </a:ln>
                  <a:solidFill>
                    <a:srgbClr val="FFF0D9"/>
                  </a:solidFill>
                  <a:effectLst>
                    <a:glow rad="38100">
                      <a:srgbClr val="F0A22E">
                        <a:alpha val="40000"/>
                      </a:srgbClr>
                    </a:glow>
                  </a:effectLst>
                </a:rPr>
                <a:t>Увод в АСД</a:t>
              </a:r>
              <a:endParaRPr lang="en-US" sz="2000" b="1" spc="50" dirty="0">
                <a:ln w="9525" cmpd="sng">
                  <a:solidFill>
                    <a:srgbClr val="FFA72A"/>
                  </a:solidFill>
                  <a:prstDash val="solid"/>
                </a:ln>
                <a:solidFill>
                  <a:srgbClr val="FFF0D9"/>
                </a:solidFill>
                <a:effectLst>
                  <a:glow rad="38100">
                    <a:srgbClr val="F0A22E">
                      <a:alpha val="40000"/>
                    </a:srgbClr>
                  </a:glow>
                </a:effectLst>
              </a:endParaRPr>
            </a:p>
          </p:txBody>
        </p:sp>
        <p:pic>
          <p:nvPicPr>
            <p:cNvPr id="26" name="Picture 4" title="CC-BY-NC-SA License">
              <a:hlinkClick r:id="rId5" tooltip="This work is licensed under the &quot;Creative Commons Attribution-NonCommercial-ShareAlike 4.0 International&quot; license"/>
              <a:extLst>
                <a:ext uri="{FF2B5EF4-FFF2-40B4-BE49-F238E27FC236}">
                  <a16:creationId xmlns:a16="http://schemas.microsoft.com/office/drawing/2014/main" id="{56E2204D-C57C-439A-9210-E0B131EC6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745783" y="4076772"/>
              <a:ext cx="2175525" cy="761165"/>
            </a:xfrm>
            <a:prstGeom prst="roundRect">
              <a:avLst>
                <a:gd name="adj" fmla="val 3940"/>
              </a:avLst>
            </a:prstGeom>
            <a:solidFill>
              <a:srgbClr val="231F20">
                <a:alpha val="50000"/>
              </a:srgbClr>
            </a:solidFill>
            <a:ln>
              <a:solidFill>
                <a:schemeClr val="accent1">
                  <a:lumMod val="75000"/>
                  <a:alpha val="50000"/>
                </a:schemeClr>
              </a:solidFill>
            </a:ln>
          </p:spPr>
        </p:pic>
        <p:sp>
          <p:nvSpPr>
            <p:cNvPr id="27" name="Text Placeholder 7">
              <a:extLst>
                <a:ext uri="{FF2B5EF4-FFF2-40B4-BE49-F238E27FC236}">
                  <a16:creationId xmlns:a16="http://schemas.microsoft.com/office/drawing/2014/main" id="{DEC0E384-8CE2-4278-814B-20BBC04E211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3" y="4998598"/>
              <a:ext cx="3187614" cy="444343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300" b="1" kern="1200" dirty="0" smtClean="0">
                  <a:solidFill>
                    <a:srgbClr val="F4B36C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 noProof="1"/>
                <a:t>Учителски</a:t>
              </a:r>
              <a:r>
                <a:rPr lang="bg-BG"/>
                <a:t> екип</a:t>
              </a:r>
            </a:p>
          </p:txBody>
        </p:sp>
        <p:sp>
          <p:nvSpPr>
            <p:cNvPr id="28" name="Text Placeholder 10">
              <a:extLst>
                <a:ext uri="{FF2B5EF4-FFF2-40B4-BE49-F238E27FC236}">
                  <a16:creationId xmlns:a16="http://schemas.microsoft.com/office/drawing/2014/main" id="{6B9D00F6-6C28-4C4E-8777-DB21EB7CFB3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403725"/>
              <a:ext cx="3187613" cy="382788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2000" b="1" kern="1200" dirty="0" smtClean="0">
                  <a:solidFill>
                    <a:schemeClr val="accent1">
                      <a:lumMod val="40000"/>
                      <a:lumOff val="60000"/>
                    </a:schemeClr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bg-BG"/>
                <a:t>Обучение за ИТ кариера</a:t>
              </a:r>
            </a:p>
          </p:txBody>
        </p:sp>
        <p:sp>
          <p:nvSpPr>
            <p:cNvPr id="29" name="Text Placeholder 11">
              <a:extLst>
                <a:ext uri="{FF2B5EF4-FFF2-40B4-BE49-F238E27FC236}">
                  <a16:creationId xmlns:a16="http://schemas.microsoft.com/office/drawing/2014/main" id="{F4228145-6F82-4534-95DE-2617A32E17B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60412" y="5690893"/>
              <a:ext cx="3810000" cy="458462"/>
            </a:xfrm>
            <a:prstGeom prst="rect">
              <a:avLst/>
            </a:prstGeom>
            <a:noFill/>
            <a:effectLst/>
          </p:spPr>
          <p:txBody>
            <a:bodyPr vert="horz" wrap="square" lIns="36000" tIns="36000" rIns="36000" bIns="36000" rtlCol="0" anchor="ctr" anchorCtr="0">
              <a:spAutoFit/>
            </a:bodyPr>
            <a:lstStyle>
              <a:lvl1pPr marL="0" indent="0" algn="l" defTabSz="1218987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F2B254"/>
                </a:buClr>
                <a:buSzPct val="100000"/>
                <a:buFont typeface="Wingdings" panose="05000000000000000000" pitchFamily="2" charset="2"/>
                <a:buNone/>
                <a:defRPr lang="en-US" sz="1800" b="1" kern="1200" dirty="0" smtClean="0">
                  <a:solidFill>
                    <a:srgbClr val="F27A44"/>
                  </a:solidFill>
                  <a:effectLst/>
                  <a:latin typeface="+mn-lt"/>
                  <a:ea typeface="+mn-ea"/>
                  <a:cs typeface="+mn-cs"/>
                </a:defRPr>
              </a:lvl1pPr>
              <a:lvl2pPr marL="60949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SzPct val="80000"/>
                <a:buFont typeface="Wingdings" panose="05000000000000000000" pitchFamily="2" charset="2"/>
                <a:buChar char="§"/>
                <a:defRPr sz="32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240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F9A1D"/>
                </a:buClr>
                <a:buSzPct val="80000"/>
                <a:buFont typeface="Wingdings" panose="05000000000000000000" pitchFamily="2" charset="2"/>
                <a:buChar char="§"/>
                <a:defRPr sz="30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18987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D9411"/>
                </a:buClr>
                <a:buSzPct val="80000"/>
                <a:buFont typeface="Wingdings" panose="05000000000000000000" pitchFamily="2" charset="2"/>
                <a:buChar char="§"/>
                <a:defRPr sz="28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23733" indent="-231606" algn="l" defTabSz="1218987" rtl="0" eaLnBrk="1" latinLnBrk="0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Clr>
                  <a:srgbClr val="E28D10"/>
                </a:buClr>
                <a:buSzPct val="80000"/>
                <a:buFont typeface="Wingdings" panose="05000000000000000000" pitchFamily="2" charset="2"/>
                <a:buChar char="§"/>
                <a:defRPr sz="26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2848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3227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37972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742720" indent="-231606" algn="l" defTabSz="1218987" rtl="0" eaLnBrk="1" latinLnBrk="0" hangingPunct="1">
                <a:lnSpc>
                  <a:spcPct val="90000"/>
                </a:lnSpc>
                <a:spcBef>
                  <a:spcPts val="800"/>
                </a:spcBef>
                <a:buClr>
                  <a:schemeClr val="accent1"/>
                </a:buClr>
                <a:buSzPct val="80000"/>
                <a:buFont typeface="Arial" pitchFamily="34" charset="0"/>
                <a:buChar char="•"/>
                <a:defRPr sz="20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>
                  <a:hlinkClick r:id="rId7"/>
                </a:rPr>
                <a:t>https://it-kariera.mon.bg/e-learning/</a:t>
              </a:r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85825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Опашката </a:t>
            </a:r>
            <a:r>
              <a:rPr lang="bg-BG" sz="3600" dirty="0"/>
              <a:t>е структура от данни, която има поведение от тип „първи влязъл, първи излиза“. </a:t>
            </a:r>
          </a:p>
          <a:p>
            <a:r>
              <a:rPr lang="bg-BG" sz="3600" dirty="0"/>
              <a:t>Опашката може да се реализира:</a:t>
            </a:r>
          </a:p>
          <a:p>
            <a:pPr lvl="1"/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Статично</a:t>
            </a:r>
            <a:r>
              <a:rPr lang="bg-BG" sz="3600" dirty="0"/>
              <a:t>, чрез масив</a:t>
            </a:r>
          </a:p>
          <a:p>
            <a:pPr lvl="1"/>
            <a:r>
              <a:rPr lang="bg-BG" sz="36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Динамично</a:t>
            </a:r>
            <a:r>
              <a:rPr lang="bg-BG" sz="3600" dirty="0"/>
              <a:t>, </a:t>
            </a:r>
            <a:r>
              <a:rPr lang="bg-BG" sz="3600"/>
              <a:t>чрез възел със стойност и указател към следващ елемент</a:t>
            </a:r>
            <a:endParaRPr lang="en-US" sz="36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опашка?</a:t>
            </a:r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2319E578-190F-440D-A34E-F22CE341C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2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84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Queue&lt;T&gt;</a:t>
            </a:r>
            <a:r>
              <a:rPr lang="en-US" dirty="0"/>
              <a:t> </a:t>
            </a:r>
            <a:r>
              <a:rPr lang="bg-BG" dirty="0"/>
              <a:t>имплементира опашка чрез </a:t>
            </a:r>
            <a:r>
              <a:rPr lang="bg-BG" dirty="0">
                <a:solidFill>
                  <a:schemeClr val="tx2">
                    <a:lumMod val="75000"/>
                  </a:schemeClr>
                </a:solidFill>
              </a:rPr>
              <a:t>кръгов разтеглив масив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pPr lvl="1"/>
            <a:r>
              <a:rPr lang="bg-BG" dirty="0"/>
              <a:t>Елементите са от един и същ тип</a:t>
            </a:r>
            <a:r>
              <a:rPr lang="en-US" dirty="0"/>
              <a:t>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</a:p>
          <a:p>
            <a:pPr lvl="1"/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dirty="0"/>
              <a:t> </a:t>
            </a:r>
            <a:r>
              <a:rPr lang="bg-BG" dirty="0"/>
              <a:t>може да бъде какъв да е тип</a:t>
            </a:r>
            <a:r>
              <a:rPr lang="en-US" dirty="0"/>
              <a:t>, </a:t>
            </a:r>
            <a:r>
              <a:rPr lang="bg-BG" dirty="0"/>
              <a:t>например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dirty="0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Queue&lt;int&gt;</a:t>
            </a:r>
            <a:r>
              <a:rPr lang="en-US" dirty="0"/>
              <a:t> / 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Queue&lt;DateTime&gt;</a:t>
            </a:r>
            <a:endParaRPr lang="en-US" dirty="0"/>
          </a:p>
          <a:p>
            <a:pPr lvl="1"/>
            <a:r>
              <a:rPr lang="bg-BG" dirty="0"/>
              <a:t>Размерът се увеличава динамично при нужда</a:t>
            </a:r>
            <a:endParaRPr lang="en-US" dirty="0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Queue&lt;T&gt; </a:t>
            </a:r>
            <a:r>
              <a:rPr lang="bg-BG" dirty="0"/>
              <a:t>в</a:t>
            </a:r>
            <a:r>
              <a:rPr lang="en-US" dirty="0"/>
              <a:t> .NET</a:t>
            </a:r>
            <a:endParaRPr lang="bg-BG" dirty="0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E969053D-9084-4FB4-BFA9-FDBBF533D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3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27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Enqueue(T)</a:t>
            </a:r>
            <a:r>
              <a:rPr lang="en-US" dirty="0"/>
              <a:t> – </a:t>
            </a:r>
            <a:r>
              <a:rPr lang="bg-BG" dirty="0"/>
              <a:t>добавя елемент в края на опашката</a:t>
            </a:r>
            <a:endParaRPr lang="en-US" dirty="0"/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Dequeue()</a:t>
            </a:r>
            <a:r>
              <a:rPr lang="en-US" dirty="0"/>
              <a:t> – </a:t>
            </a:r>
            <a:r>
              <a:rPr lang="bg-BG" dirty="0"/>
              <a:t>премахва и връща елемента от началото</a:t>
            </a:r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Peek()</a:t>
            </a:r>
            <a:r>
              <a:rPr lang="en-US" dirty="0"/>
              <a:t> – </a:t>
            </a:r>
            <a:r>
              <a:rPr lang="bg-BG" dirty="0"/>
              <a:t>връща елемента от началото без триене</a:t>
            </a:r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</a:t>
            </a:r>
            <a:r>
              <a:rPr lang="en-US" dirty="0"/>
              <a:t> – </a:t>
            </a:r>
            <a:r>
              <a:rPr lang="bg-BG" dirty="0"/>
              <a:t>връща броя елементи в </a:t>
            </a:r>
            <a:endParaRPr lang="en-US" dirty="0"/>
          </a:p>
          <a:p>
            <a:endParaRPr lang="en-US" dirty="0"/>
          </a:p>
        </p:txBody>
      </p:sp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Queue&lt;T&gt;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базова функционалност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8013" y="19050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Enqueue(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8012" y="33090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Dequeue()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8012" y="47244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number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Peek()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E453B8-441A-400D-9E74-4959DEB399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2" y="60522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 elementCount = </a:t>
            </a:r>
            <a:r>
              <a:rPr lang="en-GB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FB20492C-EAF3-471B-AF5C-173A8EA42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4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1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Clear()</a:t>
            </a:r>
            <a:r>
              <a:rPr lang="en-US" dirty="0"/>
              <a:t> – </a:t>
            </a:r>
            <a:r>
              <a:rPr lang="bg-BG" dirty="0"/>
              <a:t>премахва всички елементи</a:t>
            </a:r>
            <a:endParaRPr lang="en-US" dirty="0"/>
          </a:p>
          <a:p>
            <a:endParaRPr lang="bg-BG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Contains(T)</a:t>
            </a:r>
            <a:r>
              <a:rPr lang="en-US" dirty="0"/>
              <a:t> – </a:t>
            </a:r>
            <a:r>
              <a:rPr lang="bg-BG" dirty="0"/>
              <a:t>проверява дали елемент се среща в опашка</a:t>
            </a:r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ToArray()</a:t>
            </a:r>
            <a:r>
              <a:rPr lang="en-US" dirty="0"/>
              <a:t> – </a:t>
            </a:r>
            <a:r>
              <a:rPr lang="bg-BG" dirty="0"/>
              <a:t>преобразува опашка в обикновен масив</a:t>
            </a:r>
            <a:endParaRPr lang="en-US" dirty="0"/>
          </a:p>
          <a:p>
            <a:endParaRPr lang="en-US" dirty="0"/>
          </a:p>
          <a:p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TrimExcess()</a:t>
            </a:r>
            <a:r>
              <a:rPr lang="en-US" dirty="0"/>
              <a:t> – </a:t>
            </a:r>
            <a:r>
              <a:rPr lang="bg-BG" dirty="0"/>
              <a:t>изтрива допълнителното място</a:t>
            </a:r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Queue&lt;T&gt;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базова функционалност (2)</a:t>
            </a:r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08013" y="1905000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Clear()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08012" y="33090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bool isFound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Contains(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5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08012" y="46806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int[] arr = 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ToArray()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8012" y="6052268"/>
            <a:ext cx="10972800" cy="4247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queue.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TrimExcess()</a:t>
            </a:r>
            <a:r>
              <a:rPr lang="en-US" b="1" noProof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5630A449-F3EE-4476-85C5-09DC3DFD6E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525002"/>
            <a:ext cx="428822" cy="196477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en-US" smtClean="0">
                <a:solidFill>
                  <a:prstClr val="white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2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Опашка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9384" y="6400802"/>
            <a:ext cx="10482604" cy="363552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https://it-kariera.mon.bg/e-learning/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216045"/>
      </p:ext>
    </p:extLst>
  </p:cSld>
  <p:clrMapOvr>
    <a:masterClrMapping/>
  </p:clrMapOvr>
</p:sld>
</file>

<file path=ppt/theme/theme1.xml><?xml version="1.0" encoding="utf-8"?>
<a:theme xmlns:a="http://schemas.openxmlformats.org/drawingml/2006/main" name="SoftUni 16x9">
  <a:themeElements>
    <a:clrScheme name="SoftUni Color Theme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F6C781"/>
      </a:hlink>
      <a:folHlink>
        <a:srgbClr val="F2AC44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Software-University-Foundation</Template>
  <TotalTime>7183</TotalTime>
  <Words>337</Words>
  <Application>Microsoft Office PowerPoint</Application>
  <PresentationFormat>По избор</PresentationFormat>
  <Paragraphs>53</Paragraphs>
  <Slides>6</Slides>
  <Notes>3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</vt:i4>
      </vt:variant>
    </vt:vector>
  </HeadingPairs>
  <TitlesOfParts>
    <vt:vector size="12" baseType="lpstr">
      <vt:lpstr>Arial</vt:lpstr>
      <vt:lpstr>Calibri</vt:lpstr>
      <vt:lpstr>Consolas</vt:lpstr>
      <vt:lpstr>Wingdings</vt:lpstr>
      <vt:lpstr>Wingdings 2</vt:lpstr>
      <vt:lpstr>SoftUni 16x9</vt:lpstr>
      <vt:lpstr>Презентация на PowerPoint</vt:lpstr>
      <vt:lpstr>Какво е опашка?</vt:lpstr>
      <vt:lpstr>Queue&lt;T&gt; в .NET</vt:lpstr>
      <vt:lpstr>Queue&lt;T&gt;: базова функционалност</vt:lpstr>
      <vt:lpstr>Queue&lt;T&gt;: базова функционалност (2)</vt:lpstr>
      <vt:lpstr>Опашка</vt:lpstr>
    </vt:vector>
  </TitlesOfParts>
  <Manager/>
  <Company>Software University (SoftUni)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Basics Course</dc:subject>
  <dc:creator>Software University Foundation</dc:creator>
  <cp:keywords>C#; class; object; fields; methods; properties; constructors; static</cp:keywords>
  <dc:description>Фондация "Софтуерен университет" - http://softuni.foundation</dc:description>
  <cp:lastModifiedBy>Ahmed Ahmed</cp:lastModifiedBy>
  <cp:revision>297</cp:revision>
  <dcterms:created xsi:type="dcterms:W3CDTF">2014-01-02T17:00:34Z</dcterms:created>
  <dcterms:modified xsi:type="dcterms:W3CDTF">2023-12-15T07:26:08Z</dcterms:modified>
  <cp:category>programming;software engineering;C#;OOP</cp:category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TC027879909991</vt:lpwstr>
  </property>
</Properties>
</file>