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43F2BF-A013-E920-55F4-72ACB359E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3437792"/>
            <a:ext cx="9958754" cy="1601389"/>
          </a:xfrm>
        </p:spPr>
        <p:txBody>
          <a:bodyPr anchor="t">
            <a:normAutofit/>
          </a:bodyPr>
          <a:lstStyle/>
          <a:p>
            <a:r>
              <a:rPr lang="bg-BG" sz="2800" dirty="0"/>
              <a:t>Основни типове операции и оператори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7B952-5B4A-BC61-D361-DA7CB922A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079" b="32723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D133A08-B7C7-8BEF-8E55-35951E4B9D3F}"/>
              </a:ext>
            </a:extLst>
          </p:cNvPr>
          <p:cNvSpPr txBox="1"/>
          <p:nvPr/>
        </p:nvSpPr>
        <p:spPr>
          <a:xfrm>
            <a:off x="1181100" y="4115851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Съдържание</a:t>
            </a:r>
          </a:p>
          <a:p>
            <a:endParaRPr lang="bg-BG" b="1" dirty="0"/>
          </a:p>
          <a:p>
            <a:pPr marL="342900" indent="-342900">
              <a:buAutoNum type="arabicPeriod"/>
            </a:pPr>
            <a:r>
              <a:rPr lang="bg-BG" dirty="0"/>
              <a:t>Видове операции</a:t>
            </a:r>
          </a:p>
          <a:p>
            <a:pPr marL="342900" indent="-342900">
              <a:buAutoNum type="arabicPeriod"/>
            </a:pPr>
            <a:r>
              <a:rPr lang="bg-BG" dirty="0"/>
              <a:t>Аритметични операции с цели числа</a:t>
            </a:r>
          </a:p>
          <a:p>
            <a:pPr marL="342900" indent="-342900">
              <a:buAutoNum type="arabicPeriod"/>
            </a:pPr>
            <a:r>
              <a:rPr lang="bg-BG" dirty="0"/>
              <a:t>Аритметични операции с дробни числа</a:t>
            </a:r>
          </a:p>
          <a:p>
            <a:pPr marL="342900" indent="-342900">
              <a:buAutoNum type="arabicPeriod"/>
            </a:pPr>
            <a:r>
              <a:rPr lang="bg-BG" dirty="0"/>
              <a:t>Операция и оператор за присвояване</a:t>
            </a:r>
            <a:endParaRPr lang="en-GB" dirty="0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4E6BC0E-D2DB-BA1A-7EC3-719F9E088835}"/>
              </a:ext>
            </a:extLst>
          </p:cNvPr>
          <p:cNvSpPr txBox="1"/>
          <p:nvPr/>
        </p:nvSpPr>
        <p:spPr>
          <a:xfrm>
            <a:off x="5848650" y="4115851"/>
            <a:ext cx="516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b="1" dirty="0"/>
          </a:p>
          <a:p>
            <a:endParaRPr lang="bg-BG" b="1" dirty="0"/>
          </a:p>
          <a:p>
            <a:pPr marL="342900" indent="-342900">
              <a:buFont typeface="+mj-lt"/>
              <a:buAutoNum type="arabicPeriod" startAt="5"/>
            </a:pPr>
            <a:r>
              <a:rPr lang="bg-BG" dirty="0"/>
              <a:t>Съкратен запис и оператори за присвояване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bg-BG" dirty="0"/>
              <a:t>Въпроси и задачи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6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93E4E7-3CA9-EA40-BE37-924C4213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2000" dirty="0"/>
              <a:t>1. Видове операции</a:t>
            </a:r>
            <a:endParaRPr lang="en-GB" sz="2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05E6D6-2F8F-E1FE-26A8-F7D7F8BD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18" y="1504128"/>
            <a:ext cx="9922764" cy="3838722"/>
          </a:xfrm>
        </p:spPr>
        <p:txBody>
          <a:bodyPr/>
          <a:lstStyle/>
          <a:p>
            <a:r>
              <a:rPr lang="bg-BG" b="1" dirty="0">
                <a:solidFill>
                  <a:schemeClr val="accent6"/>
                </a:solidFill>
              </a:rPr>
              <a:t>бинарни</a:t>
            </a:r>
            <a:r>
              <a:rPr lang="bg-BG" b="1" dirty="0"/>
              <a:t> </a:t>
            </a:r>
            <a:r>
              <a:rPr lang="bg-BG" dirty="0"/>
              <a:t>– операции с </a:t>
            </a:r>
            <a:r>
              <a:rPr lang="bg-BG" b="1" dirty="0"/>
              <a:t>два </a:t>
            </a:r>
            <a:r>
              <a:rPr lang="bg-BG" b="1" dirty="0">
                <a:solidFill>
                  <a:srgbClr val="00B050"/>
                </a:solidFill>
              </a:rPr>
              <a:t>операнда</a:t>
            </a:r>
          </a:p>
          <a:p>
            <a:endParaRPr lang="bg-BG" b="1" dirty="0"/>
          </a:p>
          <a:p>
            <a:endParaRPr lang="bg-BG" b="1" dirty="0"/>
          </a:p>
          <a:p>
            <a:endParaRPr lang="bg-BG" b="1" dirty="0"/>
          </a:p>
          <a:p>
            <a:endParaRPr lang="bg-BG" b="1" dirty="0"/>
          </a:p>
          <a:p>
            <a:r>
              <a:rPr lang="bg-BG" b="1" dirty="0">
                <a:solidFill>
                  <a:schemeClr val="accent6"/>
                </a:solidFill>
              </a:rPr>
              <a:t>унарни</a:t>
            </a:r>
            <a:r>
              <a:rPr lang="bg-BG" dirty="0"/>
              <a:t> – операции с </a:t>
            </a:r>
            <a:r>
              <a:rPr lang="bg-BG" b="1" dirty="0"/>
              <a:t>един </a:t>
            </a:r>
            <a:r>
              <a:rPr lang="bg-BG" b="1" dirty="0">
                <a:solidFill>
                  <a:srgbClr val="00B050"/>
                </a:solidFill>
              </a:rPr>
              <a:t>операнд</a:t>
            </a:r>
            <a:endParaRPr lang="en-GB" b="1" dirty="0">
              <a:solidFill>
                <a:srgbClr val="00B050"/>
              </a:solidFill>
            </a:endParaRPr>
          </a:p>
        </p:txBody>
      </p:sp>
      <p:grpSp>
        <p:nvGrpSpPr>
          <p:cNvPr id="16" name="Групиране 15">
            <a:extLst>
              <a:ext uri="{FF2B5EF4-FFF2-40B4-BE49-F238E27FC236}">
                <a16:creationId xmlns:a16="http://schemas.microsoft.com/office/drawing/2014/main" id="{67594E56-8C9B-F43E-5540-783093A5538A}"/>
              </a:ext>
            </a:extLst>
          </p:cNvPr>
          <p:cNvGrpSpPr/>
          <p:nvPr/>
        </p:nvGrpSpPr>
        <p:grpSpPr>
          <a:xfrm>
            <a:off x="3480055" y="2079999"/>
            <a:ext cx="4718603" cy="1620011"/>
            <a:chOff x="3480055" y="2079999"/>
            <a:chExt cx="4718603" cy="1620011"/>
          </a:xfrm>
        </p:grpSpPr>
        <p:grpSp>
          <p:nvGrpSpPr>
            <p:cNvPr id="7" name="Групиране 6">
              <a:extLst>
                <a:ext uri="{FF2B5EF4-FFF2-40B4-BE49-F238E27FC236}">
                  <a16:creationId xmlns:a16="http://schemas.microsoft.com/office/drawing/2014/main" id="{822AF920-D900-01F1-D8BB-4E59875E36E7}"/>
                </a:ext>
              </a:extLst>
            </p:cNvPr>
            <p:cNvGrpSpPr/>
            <p:nvPr/>
          </p:nvGrpSpPr>
          <p:grpSpPr>
            <a:xfrm>
              <a:off x="3480055" y="2079999"/>
              <a:ext cx="4718603" cy="1620011"/>
              <a:chOff x="6597983" y="1090245"/>
              <a:chExt cx="4718603" cy="1620011"/>
            </a:xfrm>
          </p:grpSpPr>
          <p:sp>
            <p:nvSpPr>
              <p:cNvPr id="4" name="Текстово поле 3">
                <a:extLst>
                  <a:ext uri="{FF2B5EF4-FFF2-40B4-BE49-F238E27FC236}">
                    <a16:creationId xmlns:a16="http://schemas.microsoft.com/office/drawing/2014/main" id="{82EB73B2-B1A7-07D3-D839-721E949C2A6E}"/>
                  </a:ext>
                </a:extLst>
              </p:cNvPr>
              <p:cNvSpPr txBox="1"/>
              <p:nvPr/>
            </p:nvSpPr>
            <p:spPr>
              <a:xfrm>
                <a:off x="7311860" y="1090245"/>
                <a:ext cx="333228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/>
                  <a:t>Пример: </a:t>
                </a:r>
                <a:r>
                  <a:rPr lang="bg-BG" dirty="0">
                    <a:solidFill>
                      <a:srgbClr val="FF0000"/>
                    </a:solidFill>
                  </a:rPr>
                  <a:t>операция събиране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bg-BG" sz="3200" dirty="0">
                    <a:solidFill>
                      <a:srgbClr val="00B050"/>
                    </a:solidFill>
                  </a:rPr>
                  <a:t>        </a:t>
                </a:r>
                <a:r>
                  <a:rPr lang="en-GB" sz="3200" dirty="0">
                    <a:solidFill>
                      <a:srgbClr val="00B050"/>
                    </a:solidFill>
                  </a:rPr>
                  <a:t>a</a:t>
                </a:r>
                <a:r>
                  <a:rPr lang="en-GB" sz="3200" dirty="0"/>
                  <a:t>  </a:t>
                </a:r>
                <a:r>
                  <a:rPr lang="en-GB" sz="3200" dirty="0">
                    <a:solidFill>
                      <a:srgbClr val="FF0000"/>
                    </a:solidFill>
                  </a:rPr>
                  <a:t>+</a:t>
                </a:r>
                <a:r>
                  <a:rPr lang="en-GB" sz="3200" dirty="0"/>
                  <a:t>  </a:t>
                </a:r>
                <a:r>
                  <a:rPr lang="en-GB" sz="3200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" name="Балонче за говор: правоъгълник 4">
                <a:extLst>
                  <a:ext uri="{FF2B5EF4-FFF2-40B4-BE49-F238E27FC236}">
                    <a16:creationId xmlns:a16="http://schemas.microsoft.com/office/drawing/2014/main" id="{0E3758C9-316A-FF0E-0CA4-A8853E5D9E6C}"/>
                  </a:ext>
                </a:extLst>
              </p:cNvPr>
              <p:cNvSpPr/>
              <p:nvPr/>
            </p:nvSpPr>
            <p:spPr>
              <a:xfrm>
                <a:off x="6597983" y="2097608"/>
                <a:ext cx="1301261" cy="612648"/>
              </a:xfrm>
              <a:prstGeom prst="wedgeRectCallout">
                <a:avLst>
                  <a:gd name="adj1" fmla="val 75684"/>
                  <a:gd name="adj2" fmla="val -105411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dirty="0">
                    <a:solidFill>
                      <a:schemeClr val="tx1"/>
                    </a:solidFill>
                  </a:rPr>
                  <a:t>операнд 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Балонче за говор: правоъгълник 5">
                <a:extLst>
                  <a:ext uri="{FF2B5EF4-FFF2-40B4-BE49-F238E27FC236}">
                    <a16:creationId xmlns:a16="http://schemas.microsoft.com/office/drawing/2014/main" id="{FCF3A0ED-EA10-BEE6-FB9C-3577BAA3510A}"/>
                  </a:ext>
                </a:extLst>
              </p:cNvPr>
              <p:cNvSpPr/>
              <p:nvPr/>
            </p:nvSpPr>
            <p:spPr>
              <a:xfrm>
                <a:off x="10015325" y="2097608"/>
                <a:ext cx="1301261" cy="612648"/>
              </a:xfrm>
              <a:prstGeom prst="wedgeRectCallout">
                <a:avLst>
                  <a:gd name="adj1" fmla="val -94586"/>
                  <a:gd name="adj2" fmla="val -102540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g-BG" dirty="0">
                    <a:solidFill>
                      <a:schemeClr val="tx1"/>
                    </a:solidFill>
                  </a:rPr>
                  <a:t>операнд 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Текстово поле 13">
              <a:extLst>
                <a:ext uri="{FF2B5EF4-FFF2-40B4-BE49-F238E27FC236}">
                  <a16:creationId xmlns:a16="http://schemas.microsoft.com/office/drawing/2014/main" id="{228AC5CA-7E7D-F28F-9AF5-A7E262BC71BF}"/>
                </a:ext>
              </a:extLst>
            </p:cNvPr>
            <p:cNvSpPr txBox="1"/>
            <p:nvPr/>
          </p:nvSpPr>
          <p:spPr>
            <a:xfrm>
              <a:off x="4980168" y="2890005"/>
              <a:ext cx="1771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i="1" u="sng" dirty="0" err="1">
                  <a:solidFill>
                    <a:srgbClr val="FF0000"/>
                  </a:solidFill>
                </a:rPr>
                <a:t>ин</a:t>
              </a:r>
              <a:r>
                <a:rPr lang="bg-BG" i="1" dirty="0" err="1">
                  <a:solidFill>
                    <a:srgbClr val="FF0000"/>
                  </a:solidFill>
                </a:rPr>
                <a:t>фиксен</a:t>
              </a:r>
              <a:r>
                <a:rPr lang="bg-BG" i="1" dirty="0">
                  <a:solidFill>
                    <a:srgbClr val="FF0000"/>
                  </a:solidFill>
                </a:rPr>
                <a:t> запис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Групиране 16">
            <a:extLst>
              <a:ext uri="{FF2B5EF4-FFF2-40B4-BE49-F238E27FC236}">
                <a16:creationId xmlns:a16="http://schemas.microsoft.com/office/drawing/2014/main" id="{FE5E0C8B-622B-04A6-28DC-3481E68A2BBF}"/>
              </a:ext>
            </a:extLst>
          </p:cNvPr>
          <p:cNvGrpSpPr/>
          <p:nvPr/>
        </p:nvGrpSpPr>
        <p:grpSpPr>
          <a:xfrm>
            <a:off x="1134618" y="4455350"/>
            <a:ext cx="9717707" cy="1847907"/>
            <a:chOff x="1134618" y="4455350"/>
            <a:chExt cx="9717707" cy="1847907"/>
          </a:xfrm>
        </p:grpSpPr>
        <p:sp>
          <p:nvSpPr>
            <p:cNvPr id="18" name="Текстово поле 17">
              <a:extLst>
                <a:ext uri="{FF2B5EF4-FFF2-40B4-BE49-F238E27FC236}">
                  <a16:creationId xmlns:a16="http://schemas.microsoft.com/office/drawing/2014/main" id="{9CA85CDE-54F7-1704-9888-AAA74D7F80A4}"/>
                </a:ext>
              </a:extLst>
            </p:cNvPr>
            <p:cNvSpPr txBox="1"/>
            <p:nvPr/>
          </p:nvSpPr>
          <p:spPr>
            <a:xfrm>
              <a:off x="2262554" y="4455350"/>
              <a:ext cx="766689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/>
                <a:t>Пример: </a:t>
              </a:r>
              <a:r>
                <a:rPr lang="bg-BG" dirty="0">
                  <a:solidFill>
                    <a:srgbClr val="FF0000"/>
                  </a:solidFill>
                </a:rPr>
                <a:t>операция инкрементиране</a:t>
              </a:r>
              <a:endParaRPr lang="en-GB" dirty="0">
                <a:solidFill>
                  <a:srgbClr val="FF0000"/>
                </a:solidFill>
              </a:endParaRPr>
            </a:p>
            <a:p>
              <a:r>
                <a:rPr lang="bg-BG" sz="3200" dirty="0">
                  <a:solidFill>
                    <a:srgbClr val="00B050"/>
                  </a:solidFill>
                </a:rPr>
                <a:t>    </a:t>
              </a:r>
              <a:r>
                <a:rPr lang="bg-BG" sz="3200" dirty="0">
                  <a:solidFill>
                    <a:srgbClr val="FF0000"/>
                  </a:solidFill>
                </a:rPr>
                <a:t>++</a:t>
              </a:r>
              <a:r>
                <a:rPr lang="en-GB" sz="3200" dirty="0">
                  <a:solidFill>
                    <a:srgbClr val="00B050"/>
                  </a:solidFill>
                </a:rPr>
                <a:t>a</a:t>
              </a:r>
              <a:r>
                <a:rPr lang="en-GB" sz="3200" dirty="0"/>
                <a:t> </a:t>
              </a:r>
              <a:r>
                <a:rPr lang="bg-BG" sz="3200" dirty="0"/>
                <a:t>                                           </a:t>
              </a:r>
              <a:r>
                <a:rPr lang="en-GB" sz="3200" dirty="0">
                  <a:solidFill>
                    <a:srgbClr val="00B050"/>
                  </a:solidFill>
                </a:rPr>
                <a:t>b</a:t>
              </a:r>
              <a:r>
                <a:rPr lang="bg-BG" sz="3200" dirty="0">
                  <a:solidFill>
                    <a:srgbClr val="FF0000"/>
                  </a:solidFill>
                </a:rPr>
                <a:t>++</a:t>
              </a:r>
              <a:endParaRPr lang="en-GB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Балонче за говор: правоъгълник 18">
              <a:extLst>
                <a:ext uri="{FF2B5EF4-FFF2-40B4-BE49-F238E27FC236}">
                  <a16:creationId xmlns:a16="http://schemas.microsoft.com/office/drawing/2014/main" id="{60A2E3E8-0E5D-818F-72AD-A4712A73F531}"/>
                </a:ext>
              </a:extLst>
            </p:cNvPr>
            <p:cNvSpPr/>
            <p:nvPr/>
          </p:nvSpPr>
          <p:spPr>
            <a:xfrm>
              <a:off x="3851440" y="5690609"/>
              <a:ext cx="1711569" cy="612648"/>
            </a:xfrm>
            <a:prstGeom prst="wedgeRectCallout">
              <a:avLst>
                <a:gd name="adj1" fmla="val -69572"/>
                <a:gd name="adj2" fmla="val -119762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</a:rPr>
                <a:t>един операнд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Балонче за говор: правоъгълник 19">
              <a:extLst>
                <a:ext uri="{FF2B5EF4-FFF2-40B4-BE49-F238E27FC236}">
                  <a16:creationId xmlns:a16="http://schemas.microsoft.com/office/drawing/2014/main" id="{52B6493F-09D5-F3A9-01AC-DD344BDE14EB}"/>
                </a:ext>
              </a:extLst>
            </p:cNvPr>
            <p:cNvSpPr/>
            <p:nvPr/>
          </p:nvSpPr>
          <p:spPr>
            <a:xfrm>
              <a:off x="6609293" y="5690609"/>
              <a:ext cx="1711569" cy="612648"/>
            </a:xfrm>
            <a:prstGeom prst="wedgeRectCallout">
              <a:avLst>
                <a:gd name="adj1" fmla="val 43696"/>
                <a:gd name="adj2" fmla="val -121197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</a:rPr>
                <a:t>един операнд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Текстово поле 20">
              <a:extLst>
                <a:ext uri="{FF2B5EF4-FFF2-40B4-BE49-F238E27FC236}">
                  <a16:creationId xmlns:a16="http://schemas.microsoft.com/office/drawing/2014/main" id="{5DB19384-91DC-CFED-7D37-364F77BA167A}"/>
                </a:ext>
              </a:extLst>
            </p:cNvPr>
            <p:cNvSpPr txBox="1"/>
            <p:nvPr/>
          </p:nvSpPr>
          <p:spPr>
            <a:xfrm>
              <a:off x="1134618" y="5342850"/>
              <a:ext cx="1865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i="1" u="sng" dirty="0">
                  <a:solidFill>
                    <a:srgbClr val="FF0000"/>
                  </a:solidFill>
                </a:rPr>
                <a:t>пре</a:t>
              </a:r>
              <a:r>
                <a:rPr lang="bg-BG" i="1" dirty="0">
                  <a:solidFill>
                    <a:srgbClr val="FF0000"/>
                  </a:solidFill>
                </a:rPr>
                <a:t>фиксен запис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  <p:sp>
          <p:nvSpPr>
            <p:cNvPr id="22" name="Текстово поле 21">
              <a:extLst>
                <a:ext uri="{FF2B5EF4-FFF2-40B4-BE49-F238E27FC236}">
                  <a16:creationId xmlns:a16="http://schemas.microsoft.com/office/drawing/2014/main" id="{0EFB1EBD-D841-5F7F-5D71-F7A0F77E829B}"/>
                </a:ext>
              </a:extLst>
            </p:cNvPr>
            <p:cNvSpPr txBox="1"/>
            <p:nvPr/>
          </p:nvSpPr>
          <p:spPr>
            <a:xfrm>
              <a:off x="8823372" y="5334648"/>
              <a:ext cx="2028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i="1" u="sng" dirty="0">
                  <a:solidFill>
                    <a:srgbClr val="FF0000"/>
                  </a:solidFill>
                </a:rPr>
                <a:t>пост</a:t>
              </a:r>
              <a:r>
                <a:rPr lang="bg-BG" i="1" dirty="0">
                  <a:solidFill>
                    <a:srgbClr val="FF0000"/>
                  </a:solidFill>
                </a:rPr>
                <a:t>фиксен запис</a:t>
              </a:r>
              <a:endParaRPr lang="en-GB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9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000322-8FEA-4856-3C9A-F67DC69E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18747"/>
          </a:xfrm>
        </p:spPr>
        <p:txBody>
          <a:bodyPr>
            <a:normAutofit/>
          </a:bodyPr>
          <a:lstStyle/>
          <a:p>
            <a:r>
              <a:rPr lang="bg-BG" sz="2000" dirty="0"/>
              <a:t>2. Аритметични операции с цели числа</a:t>
            </a:r>
            <a:endParaRPr lang="en-GB" sz="2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BDBF27-33C4-BA87-AC6E-0CA14E2D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8992"/>
            <a:ext cx="9922764" cy="914400"/>
          </a:xfrm>
        </p:spPr>
        <p:txBody>
          <a:bodyPr/>
          <a:lstStyle/>
          <a:p>
            <a:r>
              <a:rPr lang="bg-BG" b="1" dirty="0"/>
              <a:t>без знак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GB" b="1" dirty="0">
                <a:solidFill>
                  <a:srgbClr val="0070C0"/>
                </a:solidFill>
              </a:rPr>
              <a:t>u</a:t>
            </a:r>
            <a:r>
              <a:rPr lang="en-GB" dirty="0"/>
              <a:t>number</a:t>
            </a:r>
            <a:endParaRPr lang="bg-BG" dirty="0"/>
          </a:p>
          <a:p>
            <a:r>
              <a:rPr lang="bg-BG" b="1" dirty="0"/>
              <a:t>със знак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GB" b="1" dirty="0">
                <a:solidFill>
                  <a:srgbClr val="0070C0"/>
                </a:solidFill>
              </a:rPr>
              <a:t>s</a:t>
            </a:r>
            <a:r>
              <a:rPr lang="en-GB" dirty="0"/>
              <a:t>number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E2AE7E0-B953-6A31-6A45-75613F81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523393"/>
            <a:ext cx="9378462" cy="38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000322-8FEA-4856-3C9A-F67DC69E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18747"/>
          </a:xfrm>
        </p:spPr>
        <p:txBody>
          <a:bodyPr>
            <a:normAutofit/>
          </a:bodyPr>
          <a:lstStyle/>
          <a:p>
            <a:r>
              <a:rPr lang="bg-BG" sz="2000" dirty="0"/>
              <a:t>2. Аритметични операции с цели числа</a:t>
            </a:r>
            <a:endParaRPr lang="en-GB" sz="2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BDBF27-33C4-BA87-AC6E-0CA14E2D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8992"/>
            <a:ext cx="7264556" cy="4339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Обичайните операции с цели числа са познатите от математика </a:t>
            </a:r>
            <a:r>
              <a:rPr lang="bg-BG" b="1" dirty="0"/>
              <a:t>събиране </a:t>
            </a:r>
            <a:r>
              <a:rPr lang="bg-BG" dirty="0"/>
              <a:t>(</a:t>
            </a:r>
            <a:r>
              <a:rPr lang="bg-BG" dirty="0">
                <a:solidFill>
                  <a:srgbClr val="00B0F0"/>
                </a:solidFill>
              </a:rPr>
              <a:t>+</a:t>
            </a:r>
            <a:r>
              <a:rPr lang="bg-BG" dirty="0"/>
              <a:t>), </a:t>
            </a:r>
            <a:r>
              <a:rPr lang="bg-BG" b="1" dirty="0"/>
              <a:t>изваждане</a:t>
            </a:r>
            <a:r>
              <a:rPr lang="bg-BG" dirty="0"/>
              <a:t> (</a:t>
            </a:r>
            <a:r>
              <a:rPr lang="bg-BG" dirty="0">
                <a:solidFill>
                  <a:srgbClr val="00B0F0"/>
                </a:solidFill>
              </a:rPr>
              <a:t>-</a:t>
            </a:r>
            <a:r>
              <a:rPr lang="bg-BG" dirty="0"/>
              <a:t>), </a:t>
            </a:r>
            <a:r>
              <a:rPr lang="bg-BG" b="1" dirty="0"/>
              <a:t>умножение</a:t>
            </a:r>
            <a:r>
              <a:rPr lang="bg-BG" dirty="0"/>
              <a:t> (</a:t>
            </a:r>
            <a:r>
              <a:rPr lang="bg-BG" dirty="0">
                <a:solidFill>
                  <a:srgbClr val="00B0F0"/>
                </a:solidFill>
              </a:rPr>
              <a:t>*</a:t>
            </a:r>
            <a:r>
              <a:rPr lang="bg-BG" dirty="0"/>
              <a:t>)  и целочислено </a:t>
            </a:r>
            <a:r>
              <a:rPr lang="bg-BG" b="1" dirty="0"/>
              <a:t>деление</a:t>
            </a:r>
            <a:r>
              <a:rPr lang="bg-BG" dirty="0"/>
              <a:t> (</a:t>
            </a:r>
            <a:r>
              <a:rPr lang="bg-BG" dirty="0">
                <a:solidFill>
                  <a:srgbClr val="00B0F0"/>
                </a:solidFill>
              </a:rPr>
              <a:t>/</a:t>
            </a:r>
            <a:r>
              <a:rPr lang="bg-BG" dirty="0"/>
              <a:t>). </a:t>
            </a:r>
            <a:r>
              <a:rPr lang="bg-BG" i="1" dirty="0">
                <a:solidFill>
                  <a:srgbClr val="FF0000"/>
                </a:solidFill>
              </a:rPr>
              <a:t>Резултатът от тези операции е винаги ЦЯЛО ЧИСЛО</a:t>
            </a:r>
            <a:r>
              <a:rPr lang="bg-BG" i="1" dirty="0"/>
              <a:t>, </a:t>
            </a:r>
            <a:r>
              <a:rPr lang="bg-BG" dirty="0"/>
              <a:t>затова делението е специфично и резултатът е </a:t>
            </a:r>
            <a:r>
              <a:rPr lang="bg-BG" b="1" i="1" dirty="0"/>
              <a:t>цялата част</a:t>
            </a:r>
            <a:r>
              <a:rPr lang="bg-BG" i="1" dirty="0"/>
              <a:t> </a:t>
            </a:r>
            <a:r>
              <a:rPr lang="bg-BG" dirty="0"/>
              <a:t>от очакваното. За да намерим остатъка при деление използваме операцията </a:t>
            </a:r>
            <a:r>
              <a:rPr lang="bg-BG" b="1" dirty="0"/>
              <a:t>деление с остатък </a:t>
            </a:r>
            <a:r>
              <a:rPr lang="bg-BG" i="1" dirty="0"/>
              <a:t>(деление по модул) - </a:t>
            </a:r>
            <a:r>
              <a:rPr lang="bg-BG" b="1" i="1" dirty="0">
                <a:solidFill>
                  <a:srgbClr val="00B0F0"/>
                </a:solidFill>
              </a:rPr>
              <a:t>%</a:t>
            </a:r>
            <a:r>
              <a:rPr lang="bg-BG" b="1" i="1" dirty="0"/>
              <a:t>.</a:t>
            </a:r>
            <a:endParaRPr lang="en-GB" i="1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60D1D79-8D12-7A3B-E3B0-6D6F0140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33" y="1090245"/>
            <a:ext cx="2066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000322-8FEA-4856-3C9A-F67DC69E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18747"/>
          </a:xfrm>
        </p:spPr>
        <p:txBody>
          <a:bodyPr>
            <a:normAutofit/>
          </a:bodyPr>
          <a:lstStyle/>
          <a:p>
            <a:r>
              <a:rPr lang="bg-BG" sz="2000" dirty="0"/>
              <a:t>3. Аритметични операции с дробни числа</a:t>
            </a:r>
            <a:endParaRPr lang="en-GB" sz="2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BDBF27-33C4-BA87-AC6E-0CA14E2D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8992"/>
            <a:ext cx="10236356" cy="4339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Дробните числа се представят в паметта с две цели числа със знак – </a:t>
            </a:r>
            <a:r>
              <a:rPr lang="bg-BG" b="1" i="1" dirty="0"/>
              <a:t>мантиса </a:t>
            </a:r>
            <a:r>
              <a:rPr lang="en-GB" b="1" i="1" dirty="0">
                <a:solidFill>
                  <a:srgbClr val="00B050"/>
                </a:solidFill>
              </a:rPr>
              <a:t>m</a:t>
            </a:r>
            <a:r>
              <a:rPr lang="en-GB" b="1" i="1" dirty="0"/>
              <a:t> </a:t>
            </a:r>
            <a:r>
              <a:rPr lang="bg-BG" dirty="0"/>
              <a:t>и </a:t>
            </a:r>
            <a:r>
              <a:rPr lang="bg-BG" b="1" i="1" dirty="0"/>
              <a:t>порядък </a:t>
            </a:r>
            <a:r>
              <a:rPr lang="en-GB" b="1" i="1" dirty="0">
                <a:solidFill>
                  <a:srgbClr val="0070C0"/>
                </a:solidFill>
              </a:rPr>
              <a:t>p</a:t>
            </a:r>
            <a:r>
              <a:rPr lang="en-GB" dirty="0"/>
              <a:t>. </a:t>
            </a:r>
            <a:r>
              <a:rPr lang="bg-BG" dirty="0"/>
              <a:t>Стойността е произведението </a:t>
            </a:r>
            <a:r>
              <a:rPr lang="en-GB" b="1" dirty="0"/>
              <a:t>m.10</a:t>
            </a:r>
            <a:r>
              <a:rPr lang="en-GB" sz="2000" b="1" baseline="30000" dirty="0"/>
              <a:t>p</a:t>
            </a:r>
            <a:r>
              <a:rPr lang="en-GB" sz="2000" b="1" dirty="0"/>
              <a:t> </a:t>
            </a:r>
            <a:r>
              <a:rPr lang="en-GB" sz="2000" dirty="0"/>
              <a:t>.</a:t>
            </a:r>
          </a:p>
          <a:p>
            <a:pPr marL="0" indent="0" algn="ctr">
              <a:buNone/>
            </a:pPr>
            <a:r>
              <a:rPr lang="bg-BG" sz="2000" dirty="0"/>
              <a:t>Например: 3,14 = 314.10</a:t>
            </a:r>
            <a:r>
              <a:rPr lang="bg-BG" sz="2000" baseline="30000" dirty="0"/>
              <a:t>-2</a:t>
            </a:r>
            <a:endParaRPr lang="en-GB" baseline="300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34085F3-6198-4C3B-566E-B99D25A6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3157172"/>
            <a:ext cx="10334625" cy="2390775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0B1D9510-002E-E2CF-CF51-B495E053BA0B}"/>
              </a:ext>
            </a:extLst>
          </p:cNvPr>
          <p:cNvSpPr txBox="1"/>
          <p:nvPr/>
        </p:nvSpPr>
        <p:spPr>
          <a:xfrm>
            <a:off x="1088135" y="5640738"/>
            <a:ext cx="1033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/>
              <a:t>*представянето на типа </a:t>
            </a:r>
            <a:r>
              <a:rPr lang="en-GB" sz="1600" i="1" dirty="0">
                <a:solidFill>
                  <a:srgbClr val="0070C0"/>
                </a:solidFill>
              </a:rPr>
              <a:t>decimal</a:t>
            </a:r>
            <a:r>
              <a:rPr lang="bg-BG" sz="1600" i="1" dirty="0">
                <a:solidFill>
                  <a:srgbClr val="0070C0"/>
                </a:solidFill>
              </a:rPr>
              <a:t> </a:t>
            </a:r>
            <a:r>
              <a:rPr lang="bg-BG" sz="1600" i="1" dirty="0"/>
              <a:t>е различно от гореспоменатото.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9148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000322-8FEA-4856-3C9A-F67DC69E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18747"/>
          </a:xfrm>
        </p:spPr>
        <p:txBody>
          <a:bodyPr>
            <a:normAutofit/>
          </a:bodyPr>
          <a:lstStyle/>
          <a:p>
            <a:r>
              <a:rPr lang="bg-BG" sz="2000" dirty="0"/>
              <a:t>4. Операция и оператор за присвояване</a:t>
            </a:r>
            <a:endParaRPr lang="en-GB" sz="2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BDBF27-33C4-BA87-AC6E-0CA14E2D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8992"/>
            <a:ext cx="10236356" cy="43393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- бинарна операция с два операнда (</a:t>
            </a:r>
            <a:r>
              <a:rPr lang="bg-BG" b="1" dirty="0">
                <a:solidFill>
                  <a:srgbClr val="0070C0"/>
                </a:solidFill>
              </a:rPr>
              <a:t>=</a:t>
            </a:r>
            <a:r>
              <a:rPr lang="bg-BG" dirty="0"/>
              <a:t>)</a:t>
            </a:r>
            <a:endParaRPr lang="en-GB" sz="2000" dirty="0"/>
          </a:p>
          <a:p>
            <a:pPr marL="0" indent="0" algn="ctr">
              <a:buNone/>
            </a:pPr>
            <a:r>
              <a:rPr lang="en-GB" sz="2000" dirty="0"/>
              <a:t>x </a:t>
            </a:r>
            <a:r>
              <a:rPr lang="en-GB" sz="2000" b="1" dirty="0">
                <a:solidFill>
                  <a:srgbClr val="0070C0"/>
                </a:solidFill>
              </a:rPr>
              <a:t>=</a:t>
            </a:r>
            <a:r>
              <a:rPr lang="en-GB" sz="2000" dirty="0"/>
              <a:t> x + 1;</a:t>
            </a:r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sz="2000" dirty="0"/>
          </a:p>
          <a:p>
            <a:pPr marL="0" indent="0">
              <a:buNone/>
            </a:pPr>
            <a:r>
              <a:rPr lang="bg-BG" sz="2000" dirty="0"/>
              <a:t>Примери: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int x = 0;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double pi = 3.1415;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int a = b = c = 0;</a:t>
            </a:r>
          </a:p>
          <a:p>
            <a:pPr marL="0" indent="0">
              <a:buNone/>
            </a:pPr>
            <a:r>
              <a:rPr lang="en-GB" sz="2000" dirty="0"/>
              <a:t>*  </a:t>
            </a:r>
            <a:r>
              <a:rPr lang="en-GB" sz="2000" dirty="0">
                <a:solidFill>
                  <a:srgbClr val="0070C0"/>
                </a:solidFill>
              </a:rPr>
              <a:t>int y = (int)(x + 3.14);  </a:t>
            </a:r>
          </a:p>
        </p:txBody>
      </p:sp>
      <p:sp>
        <p:nvSpPr>
          <p:cNvPr id="4" name="Изнесено означение: линия 3">
            <a:extLst>
              <a:ext uri="{FF2B5EF4-FFF2-40B4-BE49-F238E27FC236}">
                <a16:creationId xmlns:a16="http://schemas.microsoft.com/office/drawing/2014/main" id="{D1E63F00-066A-8EAB-8170-874A03219CCC}"/>
              </a:ext>
            </a:extLst>
          </p:cNvPr>
          <p:cNvSpPr/>
          <p:nvPr/>
        </p:nvSpPr>
        <p:spPr>
          <a:xfrm>
            <a:off x="2910254" y="2816352"/>
            <a:ext cx="2532185" cy="612648"/>
          </a:xfrm>
          <a:prstGeom prst="borderCallout1">
            <a:avLst>
              <a:gd name="adj1" fmla="val -41525"/>
              <a:gd name="adj2" fmla="val 112553"/>
              <a:gd name="adj3" fmla="val 560"/>
              <a:gd name="adj4" fmla="val 5012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  <a:r>
              <a:rPr lang="bg-BG" dirty="0">
                <a:solidFill>
                  <a:schemeClr val="tx1"/>
                </a:solidFill>
              </a:rPr>
              <a:t>левият операнд е винаги </a:t>
            </a:r>
            <a:r>
              <a:rPr lang="bg-BG" b="1" dirty="0">
                <a:solidFill>
                  <a:schemeClr val="tx1"/>
                </a:solidFill>
              </a:rPr>
              <a:t>променлива</a:t>
            </a:r>
            <a:endParaRPr lang="en-GB" dirty="0"/>
          </a:p>
        </p:txBody>
      </p:sp>
      <p:sp>
        <p:nvSpPr>
          <p:cNvPr id="6" name="Изнесено означение: линия 5">
            <a:extLst>
              <a:ext uri="{FF2B5EF4-FFF2-40B4-BE49-F238E27FC236}">
                <a16:creationId xmlns:a16="http://schemas.microsoft.com/office/drawing/2014/main" id="{8A09E67D-2266-C2D7-8497-A50E546ACA5D}"/>
              </a:ext>
            </a:extLst>
          </p:cNvPr>
          <p:cNvSpPr/>
          <p:nvPr/>
        </p:nvSpPr>
        <p:spPr>
          <a:xfrm>
            <a:off x="7095392" y="2892669"/>
            <a:ext cx="914400" cy="612648"/>
          </a:xfrm>
          <a:prstGeom prst="borderCallout1">
            <a:avLst>
              <a:gd name="adj1" fmla="val 93"/>
              <a:gd name="adj2" fmla="val 53206"/>
              <a:gd name="adj3" fmla="val -59715"/>
              <a:gd name="adj4" fmla="val -6621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израз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1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000322-8FEA-4856-3C9A-F67DC69E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18747"/>
          </a:xfrm>
        </p:spPr>
        <p:txBody>
          <a:bodyPr>
            <a:normAutofit/>
          </a:bodyPr>
          <a:lstStyle/>
          <a:p>
            <a:r>
              <a:rPr lang="bg-BG" sz="2000" dirty="0"/>
              <a:t>5. Съкратен запис и оператори за присвояване </a:t>
            </a:r>
            <a:endParaRPr lang="en-GB" sz="2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BDBF27-33C4-BA87-AC6E-0CA14E2D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608992"/>
            <a:ext cx="10236356" cy="43393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&lt;променлива&gt; </a:t>
            </a:r>
            <a:r>
              <a:rPr lang="bg-BG" sz="2000" b="1" dirty="0"/>
              <a:t>=</a:t>
            </a:r>
            <a:r>
              <a:rPr lang="bg-BG" sz="2000" dirty="0">
                <a:solidFill>
                  <a:srgbClr val="0070C0"/>
                </a:solidFill>
              </a:rPr>
              <a:t> </a:t>
            </a:r>
            <a:r>
              <a:rPr lang="bg-BG" sz="2000" dirty="0">
                <a:solidFill>
                  <a:srgbClr val="FF0000"/>
                </a:solidFill>
              </a:rPr>
              <a:t>&lt;променлива&gt; </a:t>
            </a:r>
            <a:r>
              <a:rPr lang="bg-BG" sz="2000" dirty="0">
                <a:solidFill>
                  <a:srgbClr val="0070C0"/>
                </a:solidFill>
              </a:rPr>
              <a:t>&lt;операция&gt; </a:t>
            </a:r>
            <a:r>
              <a:rPr lang="bg-BG" sz="2000" dirty="0">
                <a:solidFill>
                  <a:srgbClr val="00B050"/>
                </a:solidFill>
              </a:rPr>
              <a:t>&lt;операнд&gt;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  <a:r>
              <a:rPr lang="en-GB" sz="3200" dirty="0">
                <a:solidFill>
                  <a:srgbClr val="FF0000"/>
                </a:solidFill>
              </a:rPr>
              <a:t>count </a:t>
            </a:r>
            <a:r>
              <a:rPr lang="en-GB" sz="3200" dirty="0"/>
              <a:t>=</a:t>
            </a:r>
            <a:r>
              <a:rPr lang="en-GB" sz="3200" dirty="0">
                <a:solidFill>
                  <a:srgbClr val="FF0000"/>
                </a:solidFill>
              </a:rPr>
              <a:t> count </a:t>
            </a:r>
            <a:r>
              <a:rPr lang="en-GB" sz="3200" dirty="0">
                <a:solidFill>
                  <a:srgbClr val="0070C0"/>
                </a:solidFill>
              </a:rPr>
              <a:t>+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00B050"/>
                </a:solidFill>
              </a:rPr>
              <a:t>10</a:t>
            </a:r>
            <a:r>
              <a:rPr lang="en-GB" sz="3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GB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</a:rPr>
              <a:t>        </a:t>
            </a:r>
            <a:r>
              <a:rPr lang="bg-BG" sz="3200" dirty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FF0000"/>
                </a:solidFill>
              </a:rPr>
              <a:t>count </a:t>
            </a:r>
            <a:r>
              <a:rPr lang="en-GB" sz="3200" dirty="0">
                <a:solidFill>
                  <a:srgbClr val="0070C0"/>
                </a:solidFill>
              </a:rPr>
              <a:t>+</a:t>
            </a:r>
            <a:r>
              <a:rPr lang="en-GB" sz="3200" dirty="0"/>
              <a:t>=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>
                <a:solidFill>
                  <a:srgbClr val="00B050"/>
                </a:solidFill>
              </a:rPr>
              <a:t>10</a:t>
            </a:r>
            <a:r>
              <a:rPr lang="en-GB" sz="3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&lt;променлива&gt; </a:t>
            </a:r>
            <a:r>
              <a:rPr lang="bg-BG" sz="2000" dirty="0">
                <a:solidFill>
                  <a:srgbClr val="0070C0"/>
                </a:solidFill>
              </a:rPr>
              <a:t>&lt;операция&gt; </a:t>
            </a:r>
            <a:r>
              <a:rPr lang="bg-BG" sz="2000" b="1" dirty="0"/>
              <a:t>=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bg-BG" sz="2000" dirty="0">
                <a:solidFill>
                  <a:srgbClr val="00B050"/>
                </a:solidFill>
              </a:rPr>
              <a:t>&lt;операнд&gt;</a:t>
            </a:r>
          </a:p>
          <a:p>
            <a:pPr marL="0" indent="0">
              <a:buNone/>
            </a:pPr>
            <a:endParaRPr lang="bg-BG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B050"/>
                </a:solidFill>
              </a:rPr>
              <a:t>x = x + 1           x +=1  </a:t>
            </a:r>
            <a:r>
              <a:rPr lang="bg-BG" sz="2000" dirty="0"/>
              <a:t>може да се замени с </a:t>
            </a:r>
            <a:r>
              <a:rPr lang="en-GB" sz="2000" dirty="0">
                <a:solidFill>
                  <a:srgbClr val="00B050"/>
                </a:solidFill>
              </a:rPr>
              <a:t>x++ </a:t>
            </a:r>
            <a:r>
              <a:rPr lang="bg-BG" sz="2000" dirty="0"/>
              <a:t>или</a:t>
            </a:r>
            <a:r>
              <a:rPr lang="bg-BG" sz="2000" dirty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++x</a:t>
            </a:r>
            <a:endParaRPr lang="bg-BG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bg-BG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5" name="Стрелка: нагоре и надолу 4">
            <a:extLst>
              <a:ext uri="{FF2B5EF4-FFF2-40B4-BE49-F238E27FC236}">
                <a16:creationId xmlns:a16="http://schemas.microsoft.com/office/drawing/2014/main" id="{1A72508B-D317-F3E5-2282-5CFC444F1FAD}"/>
              </a:ext>
            </a:extLst>
          </p:cNvPr>
          <p:cNvSpPr/>
          <p:nvPr/>
        </p:nvSpPr>
        <p:spPr>
          <a:xfrm>
            <a:off x="3376245" y="2839915"/>
            <a:ext cx="220863" cy="794121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Стрелка: наляво и надясно 6">
            <a:extLst>
              <a:ext uri="{FF2B5EF4-FFF2-40B4-BE49-F238E27FC236}">
                <a16:creationId xmlns:a16="http://schemas.microsoft.com/office/drawing/2014/main" id="{793A85E5-A803-FC07-527D-290980BDF127}"/>
              </a:ext>
            </a:extLst>
          </p:cNvPr>
          <p:cNvSpPr/>
          <p:nvPr/>
        </p:nvSpPr>
        <p:spPr>
          <a:xfrm>
            <a:off x="2242038" y="5328139"/>
            <a:ext cx="547937" cy="229655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25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000322-8FEA-4856-3C9A-F67DC69E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518747"/>
          </a:xfrm>
        </p:spPr>
        <p:txBody>
          <a:bodyPr>
            <a:normAutofit/>
          </a:bodyPr>
          <a:lstStyle/>
          <a:p>
            <a:r>
              <a:rPr lang="bg-BG" sz="2000" dirty="0"/>
              <a:t>6. Въпроси и задачи</a:t>
            </a:r>
            <a:endParaRPr lang="en-GB" sz="2000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F6E1D29-0833-97CA-443C-063294EA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1479757"/>
            <a:ext cx="9345667" cy="51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248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332</Words>
  <Application>Microsoft Office PowerPoint</Application>
  <PresentationFormat>Широк екран</PresentationFormat>
  <Paragraphs>59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BjornVTI</vt:lpstr>
      <vt:lpstr>Основни типове операции и оператори</vt:lpstr>
      <vt:lpstr>1. Видове операции</vt:lpstr>
      <vt:lpstr>2. Аритметични операции с цели числа</vt:lpstr>
      <vt:lpstr>2. Аритметични операции с цели числа</vt:lpstr>
      <vt:lpstr>3. Аритметични операции с дробни числа</vt:lpstr>
      <vt:lpstr>4. Операция и оператор за присвояване</vt:lpstr>
      <vt:lpstr>5. Съкратен запис и оператори за присвояване </vt:lpstr>
      <vt:lpstr>6. Въпроси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Ахмед М. Ахмед</dc:creator>
  <cp:lastModifiedBy>Ахмед М. Ахмед</cp:lastModifiedBy>
  <cp:revision>14</cp:revision>
  <dcterms:created xsi:type="dcterms:W3CDTF">2023-09-24T11:19:01Z</dcterms:created>
  <dcterms:modified xsi:type="dcterms:W3CDTF">2023-09-24T18:19:44Z</dcterms:modified>
</cp:coreProperties>
</file>