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1" r:id="rId6"/>
    <p:sldLayoutId id="2147483957" r:id="rId7"/>
    <p:sldLayoutId id="2147483958" r:id="rId8"/>
    <p:sldLayoutId id="2147483959" r:id="rId9"/>
    <p:sldLayoutId id="2147483960" r:id="rId10"/>
    <p:sldLayoutId id="21474839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7F26C28-7609-7510-384C-57253A83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61823"/>
            <a:ext cx="9334500" cy="771845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002060"/>
                </a:solidFill>
              </a:rPr>
              <a:t>Сравнения и логически операции</a:t>
            </a:r>
            <a:endParaRPr lang="en-GB" sz="3600" dirty="0">
              <a:solidFill>
                <a:srgbClr val="002060"/>
              </a:solidFill>
            </a:endParaRPr>
          </a:p>
        </p:txBody>
      </p:sp>
      <p:pic>
        <p:nvPicPr>
          <p:cNvPr id="39" name="Picture 1" descr="Coloured pencils inside a pencil holder which is on top of a wood table">
            <a:extLst>
              <a:ext uri="{FF2B5EF4-FFF2-40B4-BE49-F238E27FC236}">
                <a16:creationId xmlns:a16="http://schemas.microsoft.com/office/drawing/2014/main" id="{2AAF5B8F-3A0D-C54E-8A14-CEEFE099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6" b="20506"/>
          <a:stretch/>
        </p:blipFill>
        <p:spPr>
          <a:xfrm>
            <a:off x="20" y="2064327"/>
            <a:ext cx="121919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1. </a:t>
            </a:r>
            <a:r>
              <a:rPr lang="bg-BG" b="0" dirty="0">
                <a:solidFill>
                  <a:srgbClr val="002060"/>
                </a:solidFill>
              </a:rPr>
              <a:t>Логически стойности </a:t>
            </a:r>
            <a:r>
              <a:rPr lang="en-GB" dirty="0">
                <a:solidFill>
                  <a:srgbClr val="002060"/>
                </a:solidFill>
              </a:rPr>
              <a:t>true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и </a:t>
            </a:r>
            <a:r>
              <a:rPr lang="en-GB" dirty="0">
                <a:solidFill>
                  <a:srgbClr val="002060"/>
                </a:solidFill>
              </a:rPr>
              <a:t>false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Сравнения</a:t>
            </a:r>
            <a:endParaRPr lang="en-GB" b="0" dirty="0">
              <a:solidFill>
                <a:srgbClr val="002060"/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79033737-76D5-8371-EECC-5A72DFB32504}"/>
              </a:ext>
            </a:extLst>
          </p:cNvPr>
          <p:cNvSpPr txBox="1">
            <a:spLocks/>
          </p:cNvSpPr>
          <p:nvPr/>
        </p:nvSpPr>
        <p:spPr>
          <a:xfrm>
            <a:off x="1112782" y="4366947"/>
            <a:ext cx="8915402" cy="89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 dirty="0">
                <a:solidFill>
                  <a:srgbClr val="002060"/>
                </a:solidFill>
              </a:rPr>
              <a:t>2. </a:t>
            </a:r>
            <a:r>
              <a:rPr lang="bg-BG" b="0" dirty="0">
                <a:solidFill>
                  <a:srgbClr val="002060"/>
                </a:solidFill>
              </a:rPr>
              <a:t>Операции за сравнение.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60105E1-98A9-3106-6A2A-7875385F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06" y="3393932"/>
            <a:ext cx="3134812" cy="3422409"/>
          </a:xfrm>
          <a:prstGeom prst="rect">
            <a:avLst/>
          </a:prstGeom>
        </p:spPr>
      </p:pic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92B88831-7890-8A2C-B6AA-40CBFCB2E7D7}"/>
              </a:ext>
            </a:extLst>
          </p:cNvPr>
          <p:cNvGrpSpPr/>
          <p:nvPr/>
        </p:nvGrpSpPr>
        <p:grpSpPr>
          <a:xfrm>
            <a:off x="1112782" y="1254370"/>
            <a:ext cx="8915402" cy="2554840"/>
            <a:chOff x="1112782" y="1254370"/>
            <a:chExt cx="8915402" cy="2554840"/>
          </a:xfrm>
        </p:grpSpPr>
        <p:sp>
          <p:nvSpPr>
            <p:cNvPr id="11" name="Правоъгълник: със заоблени ъгли 10">
              <a:extLst>
                <a:ext uri="{FF2B5EF4-FFF2-40B4-BE49-F238E27FC236}">
                  <a16:creationId xmlns:a16="http://schemas.microsoft.com/office/drawing/2014/main" id="{70AAF56B-4F38-C10C-6A10-B9BCDFACECC0}"/>
                </a:ext>
              </a:extLst>
            </p:cNvPr>
            <p:cNvSpPr/>
            <p:nvPr/>
          </p:nvSpPr>
          <p:spPr>
            <a:xfrm>
              <a:off x="1561191" y="1820008"/>
              <a:ext cx="8154310" cy="90247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Заглавие 1">
              <a:extLst>
                <a:ext uri="{FF2B5EF4-FFF2-40B4-BE49-F238E27FC236}">
                  <a16:creationId xmlns:a16="http://schemas.microsoft.com/office/drawing/2014/main" id="{7C46C3C8-3E41-C17E-A02F-D2CFAEF1A8D4}"/>
                </a:ext>
              </a:extLst>
            </p:cNvPr>
            <p:cNvSpPr txBox="1">
              <a:spLocks/>
            </p:cNvSpPr>
            <p:nvPr/>
          </p:nvSpPr>
          <p:spPr>
            <a:xfrm>
              <a:off x="1112782" y="1254370"/>
              <a:ext cx="8915402" cy="14448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bg-BG" sz="2000" b="0" dirty="0"/>
                <a:t>декларация на булева променлива</a:t>
              </a:r>
              <a:endParaRPr lang="en-GB" sz="2000" b="0" dirty="0"/>
            </a:p>
            <a:p>
              <a:endParaRPr lang="bg-BG" sz="2000" b="0" dirty="0">
                <a:solidFill>
                  <a:srgbClr val="FF0000"/>
                </a:solidFill>
              </a:endParaRP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bool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dirty="0"/>
                <a:t> </a:t>
              </a:r>
              <a:r>
                <a:rPr lang="en-GB" dirty="0" err="1"/>
                <a:t>isValid</a:t>
              </a:r>
              <a:r>
                <a:rPr lang="en-GB" dirty="0"/>
                <a:t> = </a:t>
              </a:r>
              <a:r>
                <a:rPr lang="en-GB" dirty="0">
                  <a:solidFill>
                    <a:srgbClr val="00B050"/>
                  </a:solidFill>
                </a:rPr>
                <a:t>true</a:t>
              </a:r>
              <a:r>
                <a:rPr lang="en-GB" b="0" dirty="0"/>
                <a:t>; // </a:t>
              </a:r>
              <a:r>
                <a:rPr lang="en-GB" b="0" dirty="0">
                  <a:solidFill>
                    <a:srgbClr val="FF0000"/>
                  </a:solidFill>
                </a:rPr>
                <a:t>or </a:t>
              </a:r>
              <a:r>
                <a:rPr lang="en-GB" dirty="0">
                  <a:solidFill>
                    <a:srgbClr val="FF0000"/>
                  </a:solidFill>
                </a:rPr>
                <a:t>false</a:t>
              </a:r>
              <a:endParaRPr lang="en-GB" dirty="0"/>
            </a:p>
          </p:txBody>
        </p:sp>
        <p:sp>
          <p:nvSpPr>
            <p:cNvPr id="8" name="Балонче за говор: правоъгълник 7">
              <a:extLst>
                <a:ext uri="{FF2B5EF4-FFF2-40B4-BE49-F238E27FC236}">
                  <a16:creationId xmlns:a16="http://schemas.microsoft.com/office/drawing/2014/main" id="{B0A4D8C5-E6EF-8063-6760-CC15F7349C71}"/>
                </a:ext>
              </a:extLst>
            </p:cNvPr>
            <p:cNvSpPr/>
            <p:nvPr/>
          </p:nvSpPr>
          <p:spPr>
            <a:xfrm>
              <a:off x="1888591" y="3192919"/>
              <a:ext cx="819442" cy="616291"/>
            </a:xfrm>
            <a:prstGeom prst="wedgeRectCallout">
              <a:avLst>
                <a:gd name="adj1" fmla="val 78134"/>
                <a:gd name="adj2" fmla="val -15292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тип</a:t>
              </a:r>
              <a:endParaRPr lang="en-GB" dirty="0"/>
            </a:p>
          </p:txBody>
        </p:sp>
        <p:sp>
          <p:nvSpPr>
            <p:cNvPr id="9" name="Балонче за говор: правоъгълник 8">
              <a:extLst>
                <a:ext uri="{FF2B5EF4-FFF2-40B4-BE49-F238E27FC236}">
                  <a16:creationId xmlns:a16="http://schemas.microsoft.com/office/drawing/2014/main" id="{BD0C5CD3-9FB4-2DB8-5DBD-201825B78877}"/>
                </a:ext>
              </a:extLst>
            </p:cNvPr>
            <p:cNvSpPr/>
            <p:nvPr/>
          </p:nvSpPr>
          <p:spPr>
            <a:xfrm>
              <a:off x="3271913" y="3192655"/>
              <a:ext cx="1124241" cy="616291"/>
            </a:xfrm>
            <a:prstGeom prst="wedgeRectCallout">
              <a:avLst>
                <a:gd name="adj1" fmla="val 56946"/>
                <a:gd name="adj2" fmla="val -147218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име</a:t>
              </a:r>
              <a:endParaRPr lang="en-GB" dirty="0"/>
            </a:p>
          </p:txBody>
        </p:sp>
        <p:sp>
          <p:nvSpPr>
            <p:cNvPr id="10" name="Балонче за говор: правоъгълник 9">
              <a:extLst>
                <a:ext uri="{FF2B5EF4-FFF2-40B4-BE49-F238E27FC236}">
                  <a16:creationId xmlns:a16="http://schemas.microsoft.com/office/drawing/2014/main" id="{93894837-7A6B-D4B6-69EB-B5B1080E1A73}"/>
                </a:ext>
              </a:extLst>
            </p:cNvPr>
            <p:cNvSpPr/>
            <p:nvPr/>
          </p:nvSpPr>
          <p:spPr>
            <a:xfrm>
              <a:off x="5074337" y="3158901"/>
              <a:ext cx="1264918" cy="616291"/>
            </a:xfrm>
            <a:prstGeom prst="wedgeRectCallout">
              <a:avLst>
                <a:gd name="adj1" fmla="val 13943"/>
                <a:gd name="adj2" fmla="val -152925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стойност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0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3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Логически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операции и булева алгебра.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92AFB20-5D8E-6C4C-4C51-ED02EDEA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12" y="3429000"/>
            <a:ext cx="3238500" cy="232410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DE42F2D-AB05-C2A5-0D13-5ACE6848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80" y="3459016"/>
            <a:ext cx="1743075" cy="144780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059855D-04F6-377B-D80C-E5E9C73049A6}"/>
              </a:ext>
            </a:extLst>
          </p:cNvPr>
          <p:cNvSpPr txBox="1"/>
          <p:nvPr/>
        </p:nvSpPr>
        <p:spPr>
          <a:xfrm>
            <a:off x="1429407" y="1360610"/>
            <a:ext cx="525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- конюнкция (и) </a:t>
            </a:r>
            <a:r>
              <a:rPr lang="en-GB" sz="2000" b="1" dirty="0"/>
              <a:t>&amp;&amp;</a:t>
            </a:r>
            <a:endParaRPr lang="bg-BG" sz="2000" dirty="0"/>
          </a:p>
          <a:p>
            <a:r>
              <a:rPr lang="bg-BG" sz="2000" dirty="0"/>
              <a:t>- дизюнкция (или) </a:t>
            </a:r>
            <a:r>
              <a:rPr lang="en-GB" sz="2000" b="1" dirty="0"/>
              <a:t>II</a:t>
            </a:r>
          </a:p>
          <a:p>
            <a:r>
              <a:rPr lang="en-GB" sz="2000" dirty="0"/>
              <a:t>- </a:t>
            </a:r>
            <a:r>
              <a:rPr lang="bg-BG" sz="2000" dirty="0"/>
              <a:t>отрицание (не)</a:t>
            </a:r>
            <a:r>
              <a:rPr lang="en-GB" sz="2000" dirty="0"/>
              <a:t> </a:t>
            </a:r>
            <a:r>
              <a:rPr lang="en-GB" sz="2000" b="1" dirty="0"/>
              <a:t>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79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</a:t>
            </a:r>
            <a:r>
              <a:rPr lang="bg-BG" sz="2400" b="0" dirty="0"/>
              <a:t>“</a:t>
            </a:r>
            <a:r>
              <a:rPr lang="en-GB" sz="2400" b="0" dirty="0"/>
              <a:t> - &amp;&amp;</a:t>
            </a:r>
            <a:endParaRPr lang="en-GB" sz="24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1ABFE0A-4CB4-A222-E0CB-DDE1EF0A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2" y="1158277"/>
            <a:ext cx="11997968" cy="563928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738973" y="-295058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F9F5635-5BF1-9ED8-0FC7-DF0AAE03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0" y="5179443"/>
            <a:ext cx="788281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17B6E46-87A1-DE73-AF5C-60AA28A0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349692"/>
            <a:ext cx="11552921" cy="50906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9CA752-B0B9-22A0-21A7-4124FF8D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31" y="99000"/>
            <a:ext cx="8724231" cy="882654"/>
          </a:xfrm>
        </p:spPr>
        <p:txBody>
          <a:bodyPr/>
          <a:lstStyle/>
          <a:p>
            <a:r>
              <a:rPr lang="bg-BG" dirty="0">
                <a:solidFill>
                  <a:srgbClr val="002060"/>
                </a:solidFill>
              </a:rPr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753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ИЛИ</a:t>
            </a:r>
            <a:r>
              <a:rPr lang="bg-BG" sz="2400" b="0" dirty="0"/>
              <a:t>“</a:t>
            </a:r>
            <a:r>
              <a:rPr lang="en-GB" sz="2400" b="0" dirty="0"/>
              <a:t> - | |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38A2B37-4494-D636-1B01-889BEE14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4" y="1874238"/>
            <a:ext cx="11766300" cy="529788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D0BA860-6146-2B30-B236-0A0A3A68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7" y="4927195"/>
            <a:ext cx="877290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ОТРИЦАНИЕ „</a:t>
            </a:r>
            <a:r>
              <a:rPr lang="bg-BG" sz="2400" dirty="0"/>
              <a:t>НЕ</a:t>
            </a:r>
            <a:r>
              <a:rPr lang="bg-BG" sz="2400" b="0" dirty="0"/>
              <a:t>“</a:t>
            </a:r>
            <a:r>
              <a:rPr lang="en-GB" sz="2400" b="0" dirty="0"/>
              <a:t> - </a:t>
            </a:r>
            <a:r>
              <a:rPr lang="bg-BG" sz="2400" dirty="0"/>
              <a:t>!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en-US" sz="12996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9044421-8398-A078-1016-3B12F4C6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2" y="1632312"/>
            <a:ext cx="11967485" cy="5633192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CD51A7-CCDE-72FC-78F5-5590AFAD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64" y="3786907"/>
            <a:ext cx="9943438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4. Приоритет на Условия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AC7B9EE-B82C-2D3C-AB34-066D1F94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3" y="1279914"/>
            <a:ext cx="11955292" cy="566977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C437760-A905-AF2C-4EC9-427D669F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82" y="2071491"/>
            <a:ext cx="10236071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1D305429-EB17-B6EE-6921-92B5F32B3915}"/>
              </a:ext>
            </a:extLst>
          </p:cNvPr>
          <p:cNvSpPr/>
          <p:nvPr/>
        </p:nvSpPr>
        <p:spPr>
          <a:xfrm>
            <a:off x="1134482" y="5900909"/>
            <a:ext cx="9733085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7362AD3F-08A5-9E19-7677-14CD17E1824C}"/>
              </a:ext>
            </a:extLst>
          </p:cNvPr>
          <p:cNvSpPr/>
          <p:nvPr/>
        </p:nvSpPr>
        <p:spPr>
          <a:xfrm>
            <a:off x="4866815" y="4735805"/>
            <a:ext cx="2223901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24E9F4F4-20DF-4630-8DB1-424DC2DA4088}"/>
              </a:ext>
            </a:extLst>
          </p:cNvPr>
          <p:cNvSpPr/>
          <p:nvPr/>
        </p:nvSpPr>
        <p:spPr>
          <a:xfrm>
            <a:off x="2013436" y="3173287"/>
            <a:ext cx="7930661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D62DB675-785E-12CB-8714-5439C2224925}"/>
              </a:ext>
            </a:extLst>
          </p:cNvPr>
          <p:cNvSpPr/>
          <p:nvPr/>
        </p:nvSpPr>
        <p:spPr>
          <a:xfrm>
            <a:off x="4176344" y="1722768"/>
            <a:ext cx="3604847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5. Логически изрази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301D00E-4622-0999-78E1-8683CBCF5469}"/>
              </a:ext>
            </a:extLst>
          </p:cNvPr>
          <p:cNvSpPr txBox="1"/>
          <p:nvPr/>
        </p:nvSpPr>
        <p:spPr>
          <a:xfrm>
            <a:off x="1134482" y="1252173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комутативни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 = b &amp;&amp; a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b = b || a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3BBD45E-E6FD-6AEC-B075-00335ECCE30B}"/>
              </a:ext>
            </a:extLst>
          </p:cNvPr>
          <p:cNvSpPr txBox="1"/>
          <p:nvPr/>
        </p:nvSpPr>
        <p:spPr>
          <a:xfrm>
            <a:off x="1134482" y="2674064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асоциативни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 = a &amp;&amp; (b &amp;&amp; c)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 &amp;&amp; b &amp;&amp;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|| b) || c = a || (b || c)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 || b ||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5B54479-2004-EC0A-68AB-0E819352149F}"/>
              </a:ext>
            </a:extLst>
          </p:cNvPr>
          <p:cNvSpPr txBox="1"/>
          <p:nvPr/>
        </p:nvSpPr>
        <p:spPr>
          <a:xfrm>
            <a:off x="1112221" y="427018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Закон за </a:t>
            </a:r>
            <a:r>
              <a:rPr lang="bg-BG" sz="2800" b="1" dirty="0">
                <a:solidFill>
                  <a:srgbClr val="002060"/>
                </a:solidFill>
              </a:rPr>
              <a:t>двойното отрицание</a:t>
            </a: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!(!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444905B-B51D-F77A-7C0A-8963ACBE0FD7}"/>
              </a:ext>
            </a:extLst>
          </p:cNvPr>
          <p:cNvSpPr txBox="1"/>
          <p:nvPr/>
        </p:nvSpPr>
        <p:spPr>
          <a:xfrm>
            <a:off x="1112222" y="542385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Свойства на константите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true = a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false = false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true = true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false = a</a:t>
            </a:r>
          </a:p>
        </p:txBody>
      </p:sp>
    </p:spTree>
    <p:extLst>
      <p:ext uri="{BB962C8B-B14F-4D97-AF65-F5344CB8AC3E}">
        <p14:creationId xmlns:p14="http://schemas.microsoft.com/office/powerpoint/2010/main" val="42601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8" grpId="0" animBg="1"/>
      <p:bldP spid="3" grpId="0"/>
      <p:bldP spid="4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196</Words>
  <Application>Microsoft Office PowerPoint</Application>
  <PresentationFormat>Широк екран</PresentationFormat>
  <Paragraphs>32</Paragraphs>
  <Slides>9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Consolas</vt:lpstr>
      <vt:lpstr>Times New Roman</vt:lpstr>
      <vt:lpstr>Wingdings</vt:lpstr>
      <vt:lpstr>EncaseVTI</vt:lpstr>
      <vt:lpstr>Сравнения и логически операции</vt:lpstr>
      <vt:lpstr>1. Логически стойности true и false. Сравнения</vt:lpstr>
      <vt:lpstr>3. Логически операции и булева алгебра.</vt:lpstr>
      <vt:lpstr>Логическо „И“ - &amp;&amp;</vt:lpstr>
      <vt:lpstr>Сравнение</vt:lpstr>
      <vt:lpstr>Логическо „ИЛИ“ - | |</vt:lpstr>
      <vt:lpstr>Логическо ОТРИЦАНИЕ „НЕ“ - !</vt:lpstr>
      <vt:lpstr>4. Приоритет на Условия</vt:lpstr>
      <vt:lpstr>5. Логически изрази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Сравнения и логически операции</dc:title>
  <dc:creator>Ahmed Ahmed</dc:creator>
  <cp:lastModifiedBy>Ahmed Ahmed</cp:lastModifiedBy>
  <cp:revision>3</cp:revision>
  <dcterms:created xsi:type="dcterms:W3CDTF">2023-10-08T05:33:55Z</dcterms:created>
  <dcterms:modified xsi:type="dcterms:W3CDTF">2023-10-10T07:11:30Z</dcterms:modified>
</cp:coreProperties>
</file>