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9"/>
  </p:notesMasterIdLst>
  <p:handoutMasterIdLst>
    <p:handoutMasterId r:id="rId30"/>
  </p:handoutMasterIdLst>
  <p:sldIdLst>
    <p:sldId id="274" r:id="rId2"/>
    <p:sldId id="276" r:id="rId3"/>
    <p:sldId id="493" r:id="rId4"/>
    <p:sldId id="492" r:id="rId5"/>
    <p:sldId id="495" r:id="rId6"/>
    <p:sldId id="528" r:id="rId7"/>
    <p:sldId id="529" r:id="rId8"/>
    <p:sldId id="530" r:id="rId9"/>
    <p:sldId id="494" r:id="rId10"/>
    <p:sldId id="504" r:id="rId11"/>
    <p:sldId id="505" r:id="rId12"/>
    <p:sldId id="506" r:id="rId13"/>
    <p:sldId id="507" r:id="rId14"/>
    <p:sldId id="519" r:id="rId15"/>
    <p:sldId id="520" r:id="rId16"/>
    <p:sldId id="522" r:id="rId17"/>
    <p:sldId id="521" r:id="rId18"/>
    <p:sldId id="524" r:id="rId19"/>
    <p:sldId id="508" r:id="rId20"/>
    <p:sldId id="509" r:id="rId21"/>
    <p:sldId id="515" r:id="rId22"/>
    <p:sldId id="516" r:id="rId23"/>
    <p:sldId id="525" r:id="rId24"/>
    <p:sldId id="526" r:id="rId25"/>
    <p:sldId id="510" r:id="rId26"/>
    <p:sldId id="533" r:id="rId27"/>
    <p:sldId id="53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8FDA7253-5665-4C3C-9937-2F9BB3A4D394}">
          <p14:sldIdLst>
            <p14:sldId id="274"/>
            <p14:sldId id="276"/>
          </p14:sldIdLst>
        </p14:section>
        <p14:section name="Списък" id="{F8A6AECD-7D24-40A7-A732-F0DF9B56C749}">
          <p14:sldIdLst>
            <p14:sldId id="493"/>
            <p14:sldId id="492"/>
            <p14:sldId id="495"/>
            <p14:sldId id="528"/>
            <p14:sldId id="529"/>
            <p14:sldId id="530"/>
            <p14:sldId id="494"/>
          </p14:sldIdLst>
        </p14:section>
        <p14:section name="Четене и отпечатване на списък&#10;" id="{CF40D2A2-4D93-45B8-A6E9-A5630A4A811A}">
          <p14:sldIdLst>
            <p14:sldId id="504"/>
            <p14:sldId id="505"/>
          </p14:sldIdLst>
        </p14:section>
        <p14:section name="xi" id="{31B1F5BA-F5E0-4C70-8223-B446FC866D95}">
          <p14:sldIdLst>
            <p14:sldId id="506"/>
            <p14:sldId id="507"/>
            <p14:sldId id="519"/>
            <p14:sldId id="520"/>
            <p14:sldId id="522"/>
            <p14:sldId id="521"/>
            <p14:sldId id="524"/>
          </p14:sldIdLst>
        </p14:section>
        <p14:section name="Сортиране на списък" id="{0453F9CA-4239-40F3-A3C7-FAA1FFC728F0}">
          <p14:sldIdLst>
            <p14:sldId id="508"/>
            <p14:sldId id="509"/>
            <p14:sldId id="515"/>
            <p14:sldId id="516"/>
            <p14:sldId id="525"/>
            <p14:sldId id="526"/>
          </p14:sldIdLst>
        </p14:section>
        <p14:section name="Обобщение" id="{F564DBFA-20EA-4F8D-B4AF-6811DE76503C}">
          <p14:sldIdLst>
            <p14:sldId id="510"/>
            <p14:sldId id="533"/>
            <p14:sldId id="5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4" autoAdjust="0"/>
    <p:restoredTop sz="95215" autoAdjust="0"/>
  </p:normalViewPr>
  <p:slideViewPr>
    <p:cSldViewPr showGuides="1">
      <p:cViewPr varScale="1">
        <p:scale>
          <a:sx n="83" d="100"/>
          <a:sy n="83" d="100"/>
        </p:scale>
        <p:origin x="691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17.11.2023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F80FFF8A-1683-4038-2F42-6568CEBC93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73243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86B99392-A120-E594-40DA-ED5179CC95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94663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74E2872-C480-D45D-771D-D8CFA9DB9E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80089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50559DFD-25BF-3C8E-F7FC-526F229FB40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40793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424E69A-8025-076A-E747-7F52DB05CA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43222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BBADAA6-C3CF-352B-B97E-F83346FB1C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56582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6770BF1-CBF7-0630-F448-1F86AFA1CC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08769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7A7C1B6-340E-4EA7-4DD2-9FC0FF5F8B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38998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F4EFA46-DCF0-4D52-89A6-D038C9F42E9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99442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4150#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4150#3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50#4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50#5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5814357"/>
            <a:ext cx="5248260" cy="341313"/>
          </a:xfrm>
        </p:spPr>
        <p:txBody>
          <a:bodyPr/>
          <a:lstStyle/>
          <a:p>
            <a:r>
              <a:rPr lang="bg-BG" sz="2350" dirty="0"/>
              <a:t>Софтуерни и хардуерни науки</a:t>
            </a:r>
            <a:endParaRPr lang="bg-BG" sz="24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426440"/>
            <a:ext cx="5248260" cy="374236"/>
          </a:xfrm>
        </p:spPr>
        <p:txBody>
          <a:bodyPr>
            <a:normAutofit fontScale="85000" lnSpcReduction="20000"/>
          </a:bodyPr>
          <a:lstStyle/>
          <a:p>
            <a:r>
              <a:rPr lang="bg-BG" sz="2750" dirty="0">
                <a:solidFill>
                  <a:srgbClr val="234465"/>
                </a:solidFill>
              </a:rPr>
              <a:t>Курс "</a:t>
            </a:r>
            <a:r>
              <a:rPr lang="ru-RU" sz="2750" dirty="0">
                <a:solidFill>
                  <a:srgbClr val="234465"/>
                </a:solidFill>
              </a:rPr>
              <a:t>Структури от данни и алгоритми</a:t>
            </a:r>
            <a:r>
              <a:rPr lang="bg-BG" sz="2750" dirty="0">
                <a:solidFill>
                  <a:srgbClr val="234465"/>
                </a:solidFill>
              </a:rPr>
              <a:t>"</a:t>
            </a:r>
            <a:endParaRPr lang="bg-BG" sz="2800" dirty="0">
              <a:solidFill>
                <a:srgbClr val="234465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16000" y="5814000"/>
            <a:ext cx="4751953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https://github.com/BG-IT-Edu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bg-BG" sz="1950" dirty="0">
                <a:solidFill>
                  <a:srgbClr val="234465"/>
                </a:solidFill>
              </a:rPr>
              <a:t>Проект "Отворено учебно съдържание по програмиране и ИТ", СофтУни Фондация</a:t>
            </a:r>
            <a:endParaRPr lang="bg-BG" sz="1800" dirty="0">
              <a:solidFill>
                <a:srgbClr val="234465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" sz="3550" dirty="0">
                <a:latin typeface="Calibri" panose="020F0502020204030204" pitchFamily="34" charset="0"/>
                <a:cs typeface="Calibri" panose="020F0502020204030204" pitchFamily="34" charset="0"/>
              </a:rPr>
              <a:t>Същност, методи за обработка, четене и отпечатване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750" dirty="0"/>
              <a:t>Списъци</a:t>
            </a:r>
            <a:endParaRPr lang="bg-BG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7041000" y="2729590"/>
            <a:ext cx="5466081" cy="1877499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379030" cy="59302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0</a:t>
              </a:r>
              <a:endParaRPr lang="en-US" sz="3999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379030" cy="59302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1</a:t>
              </a:r>
              <a:endParaRPr lang="en-US" sz="3999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379030" cy="59302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2</a:t>
              </a:r>
              <a:endParaRPr lang="en-US" sz="3999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379030" cy="59302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3</a:t>
              </a:r>
              <a:endParaRPr lang="en-US" sz="3999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379030" cy="59302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4</a:t>
              </a:r>
              <a:endParaRPr lang="en-US" sz="3999" dirty="0"/>
            </a:p>
          </p:txBody>
        </p:sp>
      </p:grpSp>
    </p:spTree>
    <p:extLst>
      <p:ext uri="{BB962C8B-B14F-4D97-AF65-F5344CB8AC3E}">
        <p14:creationId xmlns:p14="http://schemas.microsoft.com/office/powerpoint/2010/main" val="350506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3A20325-93B5-418B-9B0F-6EB362E49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354" y="1157710"/>
            <a:ext cx="2783292" cy="2783290"/>
          </a:xfrm>
          <a:prstGeom prst="rect">
            <a:avLst/>
          </a:prstGeom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E994B424-178E-AC28-48A1-0DD5574C51D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Четене и отпечатване на списък</a:t>
            </a:r>
            <a:endParaRPr lang="bg-BG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CEA2E8E5-9593-CF82-5AF2-D1231BF8300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For-</a:t>
            </a:r>
            <a:r>
              <a:rPr lang="bg-BG"/>
              <a:t>цикъл, </a:t>
            </a:r>
            <a:r>
              <a:rPr lang="en-US"/>
              <a:t>String.Split(), String.Join()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157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34000"/>
            <a:ext cx="12091051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/>
              <a:t>Първо </a:t>
            </a:r>
            <a:r>
              <a:rPr lang="en-US" sz="3600" dirty="0">
                <a:ea typeface="+mn-lt"/>
                <a:cs typeface="+mn-lt"/>
              </a:rPr>
              <a:t>четем</a:t>
            </a:r>
            <a:r>
              <a:rPr lang="en-US" sz="3600" dirty="0"/>
              <a:t> от конзолата </a:t>
            </a:r>
            <a:r>
              <a:rPr lang="en-US" sz="3600" b="1" dirty="0">
                <a:solidFill>
                  <a:schemeClr val="bg1"/>
                </a:solidFill>
              </a:rPr>
              <a:t>дължината </a:t>
            </a:r>
            <a:r>
              <a:rPr lang="en-US" sz="3600" dirty="0">
                <a:solidFill>
                  <a:srgbClr val="234465"/>
                </a:solidFill>
              </a:rPr>
              <a:t>на</a:t>
            </a:r>
            <a:r>
              <a:rPr lang="en-US" sz="3600" dirty="0"/>
              <a:t> списъка</a:t>
            </a:r>
            <a:r>
              <a:rPr lang="en-US" sz="3600" dirty="0">
                <a:ea typeface="+mn-lt"/>
                <a:cs typeface="+mn-lt"/>
              </a:rPr>
              <a:t>:</a:t>
            </a:r>
            <a:endParaRPr lang="bg-BG" dirty="0">
              <a:cs typeface="Calibri"/>
            </a:endParaRPr>
          </a:p>
          <a:p>
            <a:pPr marL="360045" indent="-360045"/>
            <a:endParaRPr lang="en-US" dirty="0">
              <a:cs typeface="Calibri"/>
            </a:endParaRPr>
          </a:p>
          <a:p>
            <a:pPr marL="360045" indent="-360045">
              <a:spcBef>
                <a:spcPts val="200"/>
              </a:spcBef>
            </a:pPr>
            <a:r>
              <a:rPr lang="en-US" sz="3600" dirty="0"/>
              <a:t>След това създаваме списък с дължина 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  <a:r>
              <a:rPr lang="bg-BG" sz="3600" dirty="0"/>
              <a:t>,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четем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елементите</a:t>
            </a:r>
            <a:r>
              <a:rPr lang="bg-BG" sz="3600" dirty="0">
                <a:ea typeface="+mn-lt"/>
                <a:cs typeface="+mn-lt"/>
              </a:rPr>
              <a:t> с </a:t>
            </a:r>
            <a:r>
              <a:rPr lang="en-US" sz="3600" dirty="0">
                <a:latin typeface="Consolas" panose="020B0609020204030204" pitchFamily="49" charset="0"/>
                <a:ea typeface="+mn-lt"/>
                <a:cs typeface="Consolas" panose="020B0609020204030204" pitchFamily="49" charset="0"/>
              </a:rPr>
              <a:t>for</a:t>
            </a:r>
            <a:r>
              <a:rPr lang="en-US" sz="3600" dirty="0">
                <a:ea typeface="+mn-lt"/>
                <a:cs typeface="+mn-lt"/>
              </a:rPr>
              <a:t>-</a:t>
            </a:r>
            <a:r>
              <a:rPr lang="bg-BG" sz="3600" dirty="0">
                <a:ea typeface="+mn-lt"/>
                <a:cs typeface="+mn-lt"/>
              </a:rPr>
              <a:t>цикъл и ги </a:t>
            </a:r>
            <a:r>
              <a:rPr lang="bg-BG" sz="3600" b="1" dirty="0">
                <a:solidFill>
                  <a:schemeClr val="bg1"/>
                </a:solidFill>
                <a:ea typeface="+mn-lt"/>
                <a:cs typeface="+mn-lt"/>
              </a:rPr>
              <a:t>добавяме </a:t>
            </a:r>
            <a:r>
              <a:rPr lang="bg-BG" sz="3600" dirty="0">
                <a:ea typeface="+mn-lt"/>
                <a:cs typeface="+mn-lt"/>
              </a:rPr>
              <a:t>към списъка: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>
                <a:cs typeface="Calibri"/>
              </a:rPr>
              <a:t> 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ea typeface="+mj-lt"/>
                <a:cs typeface="+mj-lt"/>
              </a:rPr>
              <a:t>Четене на списък от конзолата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95401" y="1764000"/>
            <a:ext cx="7378287" cy="6181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int n = int.Parse(Console.ReadLine());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95400" y="3701806"/>
            <a:ext cx="8712968" cy="30188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latin typeface="Consolas"/>
              </a:rPr>
              <a:t>List&lt;int&gt; list = new List&lt;int&gt;();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latin typeface="Consolas"/>
              </a:rPr>
              <a:t>for (int i = 0; i &lt; n; i++)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latin typeface="Consolas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latin typeface="Consolas"/>
              </a:rPr>
              <a:t>   int number = int.Parse(Console.ReadLine());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latin typeface="Consolas"/>
              </a:rPr>
              <a:t>   list.</a:t>
            </a:r>
            <a:r>
              <a:rPr lang="en-US" sz="2600" dirty="0">
                <a:solidFill>
                  <a:schemeClr val="bg1"/>
                </a:solidFill>
                <a:latin typeface="Consolas"/>
              </a:rPr>
              <a:t>Add(</a:t>
            </a:r>
            <a:r>
              <a:rPr lang="en-US" sz="2600" dirty="0">
                <a:solidFill>
                  <a:schemeClr val="tx1"/>
                </a:solidFill>
                <a:latin typeface="Consolas"/>
              </a:rPr>
              <a:t>number</a:t>
            </a:r>
            <a:r>
              <a:rPr lang="en-US" sz="2600" dirty="0">
                <a:solidFill>
                  <a:schemeClr val="bg1"/>
                </a:solidFill>
                <a:latin typeface="Consolas"/>
              </a:rPr>
              <a:t>)</a:t>
            </a:r>
            <a:r>
              <a:rPr lang="en-US" sz="2600" dirty="0">
                <a:solidFill>
                  <a:schemeClr val="tx1"/>
                </a:solidFill>
                <a:latin typeface="Consolas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latin typeface="Consolas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accent2"/>
                </a:solidFill>
                <a:latin typeface="Consolas"/>
              </a:rPr>
              <a:t>/</a:t>
            </a:r>
            <a:r>
              <a:rPr lang="bg-BG" sz="2600" dirty="0">
                <a:solidFill>
                  <a:schemeClr val="accent2"/>
                </a:solidFill>
                <a:latin typeface="Consolas"/>
              </a:rPr>
              <a:t>/</a:t>
            </a:r>
            <a:r>
              <a:rPr lang="en-US" sz="2600" dirty="0">
                <a:solidFill>
                  <a:schemeClr val="accent2"/>
                </a:solidFill>
                <a:latin typeface="Consolas"/>
              </a:rPr>
              <a:t> </a:t>
            </a:r>
            <a:r>
              <a:rPr lang="bg-BG" sz="2600" i="1" dirty="0">
                <a:solidFill>
                  <a:schemeClr val="accent2"/>
                </a:solidFill>
                <a:latin typeface="Consolas"/>
              </a:rPr>
              <a:t>Списъкът </a:t>
            </a:r>
            <a:r>
              <a:rPr lang="en-US" sz="2600" i="1" dirty="0">
                <a:solidFill>
                  <a:schemeClr val="accent2"/>
                </a:solidFill>
                <a:latin typeface="Consolas"/>
              </a:rPr>
              <a:t>list: {10, 20, 30, 40, 50}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4A2D07-F530-4549-9F61-D46ED218A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2155" y="3701806"/>
            <a:ext cx="1664566" cy="249299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</a:p>
          <a:p>
            <a:pPr latinLnBrk="1"/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</a:p>
          <a:p>
            <a:pPr latinLnBrk="1"/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 latinLnBrk="1"/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30</a:t>
            </a:r>
          </a:p>
          <a:p>
            <a:pPr latinLnBrk="1"/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40</a:t>
            </a:r>
          </a:p>
          <a:p>
            <a:pPr latinLnBrk="1"/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50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FD83A35-BEB1-D388-2B66-4EB931141D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110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43200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bg-BG" sz="3350" dirty="0">
                <a:ea typeface="+mn-lt"/>
                <a:cs typeface="+mn-lt"/>
              </a:rPr>
              <a:t>Списъкът може да бъде прочетен от </a:t>
            </a:r>
            <a:r>
              <a:rPr lang="bg-BG" sz="3350" b="1" dirty="0">
                <a:solidFill>
                  <a:schemeClr val="bg1"/>
                </a:solidFill>
                <a:ea typeface="+mn-lt"/>
                <a:cs typeface="+mn-lt"/>
              </a:rPr>
              <a:t>един ред</a:t>
            </a:r>
            <a:r>
              <a:rPr lang="bg-BG" sz="3350" dirty="0">
                <a:ea typeface="+mn-lt"/>
                <a:cs typeface="+mn-lt"/>
              </a:rPr>
              <a:t>,</a:t>
            </a:r>
            <a:r>
              <a:rPr lang="bg-BG" sz="3350" b="1" dirty="0">
                <a:ea typeface="+mn-lt"/>
                <a:cs typeface="+mn-lt"/>
              </a:rPr>
              <a:t> </a:t>
            </a:r>
            <a:r>
              <a:rPr lang="bg-BG" sz="3350" dirty="0">
                <a:ea typeface="+mn-lt"/>
                <a:cs typeface="+mn-lt"/>
              </a:rPr>
              <a:t>като стойностите се </a:t>
            </a:r>
            <a:r>
              <a:rPr lang="bg-BG" sz="3350" b="1" dirty="0">
                <a:solidFill>
                  <a:schemeClr val="bg1"/>
                </a:solidFill>
                <a:ea typeface="+mn-lt"/>
                <a:cs typeface="+mn-lt"/>
              </a:rPr>
              <a:t>разделят с интервал</a:t>
            </a:r>
            <a:r>
              <a:rPr lang="bg-BG" sz="3350" dirty="0">
                <a:ea typeface="+mn-lt"/>
                <a:cs typeface="+mn-lt"/>
              </a:rPr>
              <a:t>:</a:t>
            </a:r>
            <a:endParaRPr lang="bg-BG" sz="335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Autofit/>
          </a:bodyPr>
          <a:lstStyle/>
          <a:p>
            <a:r>
              <a:rPr lang="en-US" sz="4000" dirty="0">
                <a:ea typeface="+mj-lt"/>
                <a:cs typeface="+mj-lt"/>
              </a:rPr>
              <a:t>Четене на списък от един ред</a:t>
            </a:r>
            <a:endParaRPr lang="bg-BG" sz="4000" dirty="0">
              <a:cs typeface="Calibri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5401" y="2361991"/>
            <a:ext cx="4891689" cy="5446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2 8 30 25 40 72 -2 44 56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7294" y="3050269"/>
            <a:ext cx="9647178" cy="23538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string values = Console.ReadLine();</a:t>
            </a:r>
          </a:p>
          <a:p>
            <a:pPr latinLnBrk="1">
              <a:lnSpc>
                <a:spcPct val="105000"/>
              </a:lnSpc>
            </a:pP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items = values.Split(' ').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ToList()</a:t>
            </a: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List&lt;int&gt; nums = new List&lt;int&gt;();</a:t>
            </a:r>
          </a:p>
          <a:p>
            <a:pPr latinLnBrk="1">
              <a:lnSpc>
                <a:spcPct val="105000"/>
              </a:lnSpc>
            </a:pP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for (int i = 0; i &lt; items.Count; i++)</a:t>
            </a:r>
          </a:p>
          <a:p>
            <a:pPr latinLnBrk="1">
              <a:lnSpc>
                <a:spcPct val="105000"/>
              </a:lnSpc>
            </a:pP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  nums.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Add(</a:t>
            </a: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int.Parse(items[i])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8172859" y="4151175"/>
            <a:ext cx="3073784" cy="963264"/>
          </a:xfrm>
          <a:prstGeom prst="wedgeRoundRectCallout">
            <a:avLst>
              <a:gd name="adj1" fmla="val -18156"/>
              <a:gd name="adj2" fmla="val -699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Превръщане на колекцията</a:t>
            </a:r>
            <a:r>
              <a:rPr lang="en-US" sz="2400" b="1" noProof="1">
                <a:solidFill>
                  <a:srgbClr val="FFFFFF"/>
                </a:solidFill>
                <a:latin typeface="Calibri"/>
                <a:cs typeface="Calibri"/>
              </a:rPr>
              <a:t> в 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списък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95401" y="5513779"/>
            <a:ext cx="8262085" cy="99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List&lt;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&gt; items = Console.ReadLine()</a:t>
            </a:r>
            <a:b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  .Split('</a:t>
            </a:r>
            <a:r>
              <a:rPr lang="bg-BG" sz="2799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').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(int.Parse).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ToList()</a:t>
            </a: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id="{7CCB4B05-6471-4A2C-8F6A-4041D8B8B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7355" y="5512884"/>
            <a:ext cx="2626038" cy="940518"/>
          </a:xfrm>
          <a:prstGeom prst="wedgeRoundRectCallout">
            <a:avLst>
              <a:gd name="adj1" fmla="val -69064"/>
              <a:gd name="adj2" fmla="val -205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Четене на</a:t>
            </a:r>
            <a:r>
              <a:rPr lang="en-US" sz="2400" b="1" noProof="1">
                <a:solidFill>
                  <a:srgbClr val="FFFFFF"/>
                </a:solidFill>
                <a:latin typeface="Calibri"/>
                <a:cs typeface="Calibri"/>
              </a:rPr>
              <a:t> 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списък</a:t>
            </a:r>
            <a:r>
              <a:rPr lang="en-US" sz="2400" b="1" noProof="1">
                <a:solidFill>
                  <a:srgbClr val="FFFFFF"/>
                </a:solidFill>
              </a:rPr>
              <a:t> от числа</a:t>
            </a:r>
            <a:endParaRPr lang="en-US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8A62060F-C2B5-3D32-2610-BDBB6DC2BE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365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bg-BG" sz="3600" dirty="0"/>
              <a:t>Отпечатване</a:t>
            </a:r>
            <a:r>
              <a:rPr lang="en-US" sz="3350" dirty="0"/>
              <a:t> на списък чрез</a:t>
            </a:r>
            <a:r>
              <a:rPr lang="en-US" sz="3350" dirty="0">
                <a:solidFill>
                  <a:srgbClr val="234465"/>
                </a:solidFill>
                <a:latin typeface="Calibri"/>
                <a:cs typeface="Calibri"/>
              </a:rPr>
              <a:t> </a:t>
            </a:r>
            <a:r>
              <a:rPr lang="en-US" sz="3350" b="1" dirty="0">
                <a:solidFill>
                  <a:schemeClr val="bg1"/>
                </a:solidFill>
                <a:latin typeface="Consolas"/>
              </a:rPr>
              <a:t>for</a:t>
            </a:r>
            <a:r>
              <a:rPr lang="en-US" sz="3350" b="1" dirty="0">
                <a:solidFill>
                  <a:schemeClr val="bg1"/>
                </a:solidFill>
              </a:rPr>
              <a:t>-цикъл</a:t>
            </a:r>
            <a:r>
              <a:rPr lang="en-US" sz="3350" dirty="0"/>
              <a:t>:</a:t>
            </a:r>
            <a:endParaRPr lang="bg-BG" sz="3350" dirty="0"/>
          </a:p>
          <a:p>
            <a:pPr marL="360045" indent="-360045"/>
            <a:endParaRPr lang="en-US" dirty="0">
              <a:cs typeface="Calibri"/>
            </a:endParaRPr>
          </a:p>
          <a:p>
            <a:pPr marL="360045" indent="-360045"/>
            <a:endParaRPr lang="en-US" dirty="0">
              <a:cs typeface="Calibri"/>
            </a:endParaRPr>
          </a:p>
          <a:p>
            <a:pPr marL="360045" indent="-360045"/>
            <a:endParaRPr lang="en-US" dirty="0">
              <a:cs typeface="Calibri"/>
            </a:endParaRPr>
          </a:p>
          <a:p>
            <a:pPr marL="360045" indent="-360045"/>
            <a:r>
              <a:rPr lang="bg-BG" sz="3600" dirty="0"/>
              <a:t>Отпечатване</a:t>
            </a:r>
            <a:r>
              <a:rPr lang="en-US" sz="3350" dirty="0">
                <a:ea typeface="+mn-lt"/>
                <a:cs typeface="+mn-lt"/>
              </a:rPr>
              <a:t> на списък чрез </a:t>
            </a:r>
            <a:r>
              <a:rPr lang="en-US" sz="3350" b="1" noProof="1">
                <a:solidFill>
                  <a:schemeClr val="bg1"/>
                </a:solidFill>
                <a:latin typeface="Consolas"/>
              </a:rPr>
              <a:t>string.Join(…)</a:t>
            </a:r>
            <a:r>
              <a:rPr lang="en-US" sz="3350" dirty="0"/>
              <a:t>:</a:t>
            </a:r>
            <a:endParaRPr lang="en-US" sz="3350" dirty="0">
              <a:cs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/>
              <a:t>Отпечатване</a:t>
            </a:r>
            <a:r>
              <a:rPr lang="en-US" sz="3950" dirty="0"/>
              <a:t> на списък на конзолата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5400" y="1966002"/>
            <a:ext cx="10779088" cy="17530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list = new List&lt;string&gt;() {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  "one", "two", "three", "four", "five" }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for (int i = 0; i &lt; list.Count; i++)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  Console.WriteLine("list[{0}] = {1}", i, list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8770" y="4701777"/>
            <a:ext cx="9583695" cy="17530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550" b="1" noProof="1">
                <a:latin typeface="Consolas"/>
                <a:cs typeface="Arial"/>
              </a:rPr>
              <a:t>List&lt;string&gt; list = new List&lt;string&gt;() {</a:t>
            </a:r>
          </a:p>
          <a:p>
            <a:pPr latinLnBrk="1">
              <a:lnSpc>
                <a:spcPct val="105000"/>
              </a:lnSpc>
            </a:pPr>
            <a:r>
              <a:rPr lang="en-US" sz="2550" b="1" noProof="1">
                <a:latin typeface="Consolas"/>
                <a:cs typeface="Arial"/>
              </a:rPr>
              <a:t>  "one", "two", "three", "four", "five" };</a:t>
            </a:r>
          </a:p>
          <a:p>
            <a:pPr latinLnBrk="1">
              <a:lnSpc>
                <a:spcPct val="105000"/>
              </a:lnSpc>
            </a:pPr>
            <a:r>
              <a:rPr lang="en-US" sz="2550" b="1" noProof="1">
                <a:latin typeface="Consolas"/>
                <a:cs typeface="Arial"/>
              </a:rPr>
              <a:t>Console.WriteLine(</a:t>
            </a:r>
            <a:r>
              <a:rPr lang="en-US" sz="2550" b="1" noProof="1">
                <a:solidFill>
                  <a:schemeClr val="bg1"/>
                </a:solidFill>
                <a:latin typeface="Consolas"/>
                <a:cs typeface="Arial"/>
              </a:rPr>
              <a:t>string.Join(</a:t>
            </a:r>
            <a:r>
              <a:rPr lang="en-US" sz="2550" b="1" noProof="1">
                <a:latin typeface="Consolas"/>
                <a:cs typeface="Arial"/>
              </a:rPr>
              <a:t>"; ", list</a:t>
            </a:r>
            <a:r>
              <a:rPr lang="en-US" sz="2550" b="1" noProof="1">
                <a:solidFill>
                  <a:schemeClr val="bg1"/>
                </a:solidFill>
                <a:latin typeface="Consolas"/>
                <a:cs typeface="Arial"/>
              </a:rPr>
              <a:t>)</a:t>
            </a:r>
            <a:r>
              <a:rPr lang="en-US" sz="2550" b="1" noProof="1">
                <a:latin typeface="Consolas"/>
                <a:cs typeface="Arial"/>
              </a:rPr>
              <a:t>);</a:t>
            </a:r>
          </a:p>
          <a:p>
            <a:pPr latinLnBrk="1">
              <a:lnSpc>
                <a:spcPct val="105000"/>
              </a:lnSpc>
            </a:pPr>
            <a:r>
              <a:rPr lang="en-US" sz="2550" b="1" noProof="1">
                <a:solidFill>
                  <a:schemeClr val="accent2"/>
                </a:solidFill>
                <a:latin typeface="Consolas"/>
                <a:cs typeface="Arial"/>
              </a:rPr>
              <a:t>// </a:t>
            </a:r>
            <a:r>
              <a:rPr lang="en-US" sz="2550" b="1" i="1" noProof="1">
                <a:solidFill>
                  <a:schemeClr val="accent2"/>
                </a:solidFill>
                <a:latin typeface="Consolas"/>
                <a:cs typeface="Arial"/>
              </a:rPr>
              <a:t>Изход: one; two; three; four; five; six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32E78B-31FB-4504-996D-78874EBE70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986"/>
          <a:stretch/>
        </p:blipFill>
        <p:spPr>
          <a:xfrm>
            <a:off x="8630322" y="1189998"/>
            <a:ext cx="2866278" cy="181835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AC384812-1409-10F8-8CD6-540D83B098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983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1940" y="1196706"/>
            <a:ext cx="12110719" cy="5199712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350" dirty="0"/>
              <a:t>Напишете задача, която</a:t>
            </a:r>
            <a:r>
              <a:rPr lang="en-US" sz="3350" dirty="0">
                <a:solidFill>
                  <a:srgbClr val="234465"/>
                </a:solidFill>
              </a:rPr>
              <a:t> </a:t>
            </a:r>
            <a:r>
              <a:rPr lang="en-US" sz="3350" b="1" dirty="0">
                <a:solidFill>
                  <a:schemeClr val="bg1"/>
                </a:solidFill>
              </a:rPr>
              <a:t>събира всички числа </a:t>
            </a:r>
            <a:r>
              <a:rPr lang="en-US" sz="3350" dirty="0"/>
              <a:t>в </a:t>
            </a:r>
            <a:r>
              <a:rPr lang="en-US" sz="3350" b="1" dirty="0">
                <a:solidFill>
                  <a:schemeClr val="bg1"/>
                </a:solidFill>
              </a:rPr>
              <a:t>списък</a:t>
            </a:r>
            <a:r>
              <a:rPr lang="en-US" sz="3350" dirty="0"/>
              <a:t> </a:t>
            </a:r>
            <a:r>
              <a:rPr lang="en-US" sz="3350" dirty="0">
                <a:ea typeface="+mn-lt"/>
                <a:cs typeface="+mn-lt"/>
              </a:rPr>
              <a:t>в следния ред</a:t>
            </a:r>
            <a:r>
              <a:rPr lang="en-US" sz="3350" dirty="0"/>
              <a:t>: </a:t>
            </a:r>
            <a:endParaRPr lang="bg-BG" dirty="0"/>
          </a:p>
          <a:p>
            <a:pPr lvl="1" indent="-360045"/>
            <a:r>
              <a:rPr lang="en-US" sz="3150" dirty="0"/>
              <a:t>първи + последен, </a:t>
            </a:r>
            <a:r>
              <a:rPr lang="en-US" sz="3150" dirty="0">
                <a:ea typeface="+mn-lt"/>
                <a:cs typeface="+mn-lt"/>
              </a:rPr>
              <a:t>първи </a:t>
            </a:r>
            <a:r>
              <a:rPr lang="en-US" sz="3150" dirty="0"/>
              <a:t>+ 1 + </a:t>
            </a:r>
            <a:r>
              <a:rPr lang="en-US" sz="3150" dirty="0">
                <a:ea typeface="+mn-lt"/>
                <a:cs typeface="+mn-lt"/>
              </a:rPr>
              <a:t>последен</a:t>
            </a:r>
            <a:r>
              <a:rPr lang="en-US" sz="3150" dirty="0"/>
              <a:t>- 1, </a:t>
            </a:r>
            <a:r>
              <a:rPr lang="en-US" sz="3150" dirty="0">
                <a:ea typeface="+mn-lt"/>
                <a:cs typeface="+mn-lt"/>
              </a:rPr>
              <a:t>първи </a:t>
            </a:r>
            <a:r>
              <a:rPr lang="en-US" sz="3150" dirty="0"/>
              <a:t>+ 2 +</a:t>
            </a:r>
            <a:r>
              <a:rPr lang="en-US" sz="3150" dirty="0">
                <a:ea typeface="+mn-lt"/>
                <a:cs typeface="+mn-lt"/>
              </a:rPr>
              <a:t> последен-</a:t>
            </a:r>
            <a:r>
              <a:rPr lang="en-US" sz="3150" dirty="0"/>
              <a:t> 2, … </a:t>
            </a:r>
            <a:r>
              <a:rPr lang="en-US" sz="3150" dirty="0">
                <a:ea typeface="+mn-lt"/>
                <a:cs typeface="+mn-lt"/>
              </a:rPr>
              <a:t>първи </a:t>
            </a:r>
            <a:r>
              <a:rPr lang="en-US" sz="3150" dirty="0"/>
              <a:t>+ n, </a:t>
            </a:r>
            <a:r>
              <a:rPr lang="en-US" sz="3150" dirty="0">
                <a:ea typeface="+mn-lt"/>
                <a:cs typeface="+mn-lt"/>
              </a:rPr>
              <a:t>последен</a:t>
            </a:r>
            <a:r>
              <a:rPr lang="en-US" sz="3150" dirty="0"/>
              <a:t>- n</a:t>
            </a:r>
            <a:endParaRPr lang="en-US" sz="3150" dirty="0">
              <a:cs typeface="Calibri"/>
            </a:endParaRPr>
          </a:p>
          <a:p>
            <a:pPr marL="360045" indent="-360045"/>
            <a:r>
              <a:rPr lang="en-US" sz="3350" dirty="0"/>
              <a:t>Пример:</a:t>
            </a:r>
            <a:endParaRPr lang="en-US" sz="3350" dirty="0">
              <a:cs typeface="Calibri"/>
            </a:endParaRP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Задача: </a:t>
            </a:r>
            <a:r>
              <a:rPr lang="en-GB" sz="3950" dirty="0">
                <a:ea typeface="+mj-lt"/>
                <a:cs typeface="+mj-lt"/>
              </a:rPr>
              <a:t>Трикът на Гаус</a:t>
            </a:r>
            <a:endParaRPr lang="bg-BG" sz="3950" dirty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252" y="4264521"/>
            <a:ext cx="3743235" cy="1632756"/>
          </a:xfrm>
          <a:prstGeom prst="rect">
            <a:avLst/>
          </a:prstGeom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02254" y="4184909"/>
            <a:ext cx="1999638" cy="6334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99" b="1" noProof="1">
                <a:latin typeface="Consolas" panose="020B0609020204030204" pitchFamily="49" charset="0"/>
              </a:rPr>
              <a:t>1 2 3 4 5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767317" y="4184909"/>
            <a:ext cx="1244882" cy="6334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99" b="1" noProof="1">
                <a:latin typeface="Consolas" panose="020B0609020204030204" pitchFamily="49" charset="0"/>
              </a:rPr>
              <a:t>6 6 3</a:t>
            </a:r>
          </a:p>
        </p:txBody>
      </p:sp>
      <p:sp>
        <p:nvSpPr>
          <p:cNvPr id="10" name="Arrow: Right 6"/>
          <p:cNvSpPr/>
          <p:nvPr/>
        </p:nvSpPr>
        <p:spPr>
          <a:xfrm>
            <a:off x="8609024" y="4320703"/>
            <a:ext cx="612324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336373" y="5082816"/>
            <a:ext cx="1999639" cy="6334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99" b="1" noProof="1">
                <a:latin typeface="Consolas" panose="020B0609020204030204" pitchFamily="49" charset="0"/>
              </a:rPr>
              <a:t>1 2 3 4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767318" y="5082816"/>
            <a:ext cx="1244881" cy="6334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99" b="1" noProof="1">
                <a:latin typeface="Consolas" panose="020B0609020204030204" pitchFamily="49" charset="0"/>
              </a:rPr>
              <a:t>5 5</a:t>
            </a:r>
          </a:p>
        </p:txBody>
      </p:sp>
      <p:sp>
        <p:nvSpPr>
          <p:cNvPr id="13" name="Arrow: Right 6"/>
          <p:cNvSpPr/>
          <p:nvPr/>
        </p:nvSpPr>
        <p:spPr>
          <a:xfrm>
            <a:off x="8688637" y="5209086"/>
            <a:ext cx="612324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0DFB09B-46C7-BE96-D1EB-8A656DD991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684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Решение: Трикът на Гаус</a:t>
            </a:r>
            <a:endParaRPr lang="en-GB" sz="3950" b="0" dirty="0">
              <a:ea typeface="+mj-lt"/>
              <a:cs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D4609F-3AB6-4038-8082-E2B95055A8B7}"/>
              </a:ext>
            </a:extLst>
          </p:cNvPr>
          <p:cNvSpPr txBox="1"/>
          <p:nvPr/>
        </p:nvSpPr>
        <p:spPr>
          <a:xfrm>
            <a:off x="817381" y="6381328"/>
            <a:ext cx="10554067" cy="4000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>
                <a:ea typeface="+mn-lt"/>
                <a:cs typeface="+mn-lt"/>
              </a:rPr>
              <a:t>Тествайте решението </a:t>
            </a:r>
            <a:r>
              <a:rPr lang="bg-BG" sz="1950" dirty="0">
                <a:ea typeface="+mn-lt"/>
                <a:cs typeface="+mn-lt"/>
              </a:rPr>
              <a:t>си </a:t>
            </a:r>
            <a:r>
              <a:rPr lang="en-US" sz="1950" dirty="0">
                <a:ea typeface="+mn-lt"/>
                <a:cs typeface="+mn-lt"/>
              </a:rPr>
              <a:t>в Judge</a:t>
            </a:r>
            <a:r>
              <a:rPr lang="en-US" sz="1950" dirty="0"/>
              <a:t>:</a:t>
            </a:r>
            <a:r>
              <a:rPr lang="bg-BG" sz="1950" dirty="0"/>
              <a:t> </a:t>
            </a:r>
            <a:r>
              <a:rPr lang="en-US" sz="1950" dirty="0">
                <a:hlinkClick r:id="rId3"/>
              </a:rPr>
              <a:t>https://judge.softuni.org/Contests/Practice/Index/4150#0</a:t>
            </a:r>
            <a:endParaRPr lang="en-US" sz="1950" dirty="0">
              <a:cs typeface="Calibri"/>
            </a:endParaRP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89D71378-EE01-498C-9BB2-1DA6FCD7CB8D}"/>
              </a:ext>
            </a:extLst>
          </p:cNvPr>
          <p:cNvSpPr txBox="1">
            <a:spLocks/>
          </p:cNvSpPr>
          <p:nvPr/>
        </p:nvSpPr>
        <p:spPr>
          <a:xfrm>
            <a:off x="676272" y="1274186"/>
            <a:ext cx="10836275" cy="5035134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2600" noProof="1">
                <a:solidFill>
                  <a:schemeClr val="bg1"/>
                </a:solidFill>
              </a:rPr>
              <a:t>List&lt;int&gt; </a:t>
            </a:r>
            <a:r>
              <a:rPr lang="en-GB" sz="2600" noProof="1"/>
              <a:t>numbers = Console.ReadLine()</a:t>
            </a:r>
            <a:br>
              <a:rPr lang="en-GB" sz="2600" noProof="1"/>
            </a:br>
            <a:r>
              <a:rPr lang="en-GB" sz="2600" noProof="1"/>
              <a:t>.Split()</a:t>
            </a:r>
          </a:p>
          <a:p>
            <a:pPr>
              <a:defRPr/>
            </a:pPr>
            <a:r>
              <a:rPr lang="en-GB" sz="2600" noProof="1"/>
              <a:t>  .Select(int.Parse)</a:t>
            </a:r>
          </a:p>
          <a:p>
            <a:pPr>
              <a:defRPr/>
            </a:pPr>
            <a:r>
              <a:rPr lang="en-GB" sz="2600" noProof="1">
                <a:solidFill>
                  <a:schemeClr val="bg1"/>
                </a:solidFill>
              </a:rPr>
              <a:t>  .ToList()</a:t>
            </a:r>
            <a:r>
              <a:rPr lang="en-GB" sz="2600" noProof="1">
                <a:solidFill>
                  <a:srgbClr val="234465"/>
                </a:solidFill>
              </a:rPr>
              <a:t>;</a:t>
            </a:r>
          </a:p>
          <a:p>
            <a:pPr>
              <a:defRPr/>
            </a:pPr>
            <a:r>
              <a:rPr lang="en-GB" sz="2600" noProof="1"/>
              <a:t>int originalLength = numbers.Count;</a:t>
            </a:r>
          </a:p>
          <a:p>
            <a:pPr>
              <a:defRPr/>
            </a:pPr>
            <a:r>
              <a:rPr lang="en-GB" sz="2600" noProof="1"/>
              <a:t>for (int i = 0; i &lt; originalLength / 2; i++)</a:t>
            </a:r>
          </a:p>
          <a:p>
            <a:pPr>
              <a:defRPr/>
            </a:pPr>
            <a:r>
              <a:rPr lang="en-GB" sz="2600" noProof="1"/>
              <a:t>{</a:t>
            </a:r>
          </a:p>
          <a:p>
            <a:pPr>
              <a:defRPr/>
            </a:pPr>
            <a:r>
              <a:rPr lang="en-GB" sz="2600" noProof="1"/>
              <a:t>  numbers[i] += numbers[numbers.Count - 1];</a:t>
            </a:r>
          </a:p>
          <a:p>
            <a:pPr>
              <a:defRPr/>
            </a:pPr>
            <a:r>
              <a:rPr lang="en-GB" sz="2600" noProof="1"/>
              <a:t>  numbers.</a:t>
            </a:r>
            <a:r>
              <a:rPr lang="en-GB" sz="2600" noProof="1">
                <a:solidFill>
                  <a:schemeClr val="bg1"/>
                </a:solidFill>
              </a:rPr>
              <a:t>RemoveAt(</a:t>
            </a:r>
            <a:r>
              <a:rPr lang="en-GB" sz="2600" noProof="1"/>
              <a:t>numbers.Count - 1</a:t>
            </a:r>
            <a:r>
              <a:rPr lang="en-GB" sz="2600" noProof="1">
                <a:solidFill>
                  <a:schemeClr val="bg1"/>
                </a:solidFill>
              </a:rPr>
              <a:t>)</a:t>
            </a:r>
            <a:r>
              <a:rPr lang="en-GB" sz="2600" noProof="1"/>
              <a:t>;</a:t>
            </a:r>
          </a:p>
          <a:p>
            <a:pPr>
              <a:defRPr/>
            </a:pPr>
            <a:r>
              <a:rPr lang="en-GB" sz="2600" noProof="1"/>
              <a:t>}</a:t>
            </a:r>
          </a:p>
          <a:p>
            <a:pPr>
              <a:defRPr/>
            </a:pPr>
            <a:r>
              <a:rPr lang="en-GB" sz="2600" noProof="1"/>
              <a:t>Console.WriteLine(string.Join(" ", numbers));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007ABF4-069C-E84E-BE13-25236D96D4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108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350" dirty="0"/>
              <a:t>Получавате </a:t>
            </a:r>
            <a:r>
              <a:rPr lang="en-US" sz="3350" b="1" dirty="0">
                <a:solidFill>
                  <a:schemeClr val="bg1"/>
                </a:solidFill>
              </a:rPr>
              <a:t>два списъка с числа</a:t>
            </a:r>
            <a:r>
              <a:rPr lang="en-US" sz="3350" dirty="0"/>
              <a:t>. Принтирайте </a:t>
            </a:r>
            <a:r>
              <a:rPr lang="en-US" sz="3350" b="1" dirty="0">
                <a:solidFill>
                  <a:schemeClr val="bg1"/>
                </a:solidFill>
              </a:rPr>
              <a:t>изходен списък</a:t>
            </a:r>
            <a:r>
              <a:rPr lang="en-US" sz="3350" dirty="0"/>
              <a:t>,</a:t>
            </a:r>
            <a:r>
              <a:rPr lang="en-US" sz="3350" b="1" dirty="0">
                <a:solidFill>
                  <a:schemeClr val="bg1"/>
                </a:solidFill>
              </a:rPr>
              <a:t> </a:t>
            </a:r>
            <a:r>
              <a:rPr lang="en-US" sz="3350" dirty="0"/>
              <a:t>който </a:t>
            </a:r>
            <a:r>
              <a:rPr lang="en-US" sz="3350" dirty="0">
                <a:ea typeface="+mn-lt"/>
                <a:cs typeface="+mn-lt"/>
              </a:rPr>
              <a:t>да съдържа всички цифри от двата списъка</a:t>
            </a:r>
            <a:endParaRPr lang="bg-BG" sz="3350" dirty="0"/>
          </a:p>
          <a:p>
            <a:pPr lvl="1" indent="-360045"/>
            <a:r>
              <a:rPr lang="en-US" sz="3150" dirty="0">
                <a:cs typeface="Calibri"/>
              </a:rPr>
              <a:t>Ако </a:t>
            </a:r>
            <a:r>
              <a:rPr lang="en-US" sz="3150" b="1" dirty="0">
                <a:solidFill>
                  <a:schemeClr val="bg1"/>
                </a:solidFill>
                <a:cs typeface="Calibri"/>
              </a:rPr>
              <a:t>дължините </a:t>
            </a:r>
            <a:r>
              <a:rPr lang="en-US" sz="3150" dirty="0">
                <a:cs typeface="Calibri"/>
              </a:rPr>
              <a:t>на двата списъка </a:t>
            </a:r>
            <a:r>
              <a:rPr lang="en-US" sz="3150" b="1" dirty="0">
                <a:solidFill>
                  <a:schemeClr val="bg1"/>
                </a:solidFill>
                <a:cs typeface="Calibri"/>
              </a:rPr>
              <a:t>не са еднакви</a:t>
            </a:r>
            <a:r>
              <a:rPr lang="en-US" sz="3150" dirty="0">
                <a:cs typeface="Calibri"/>
              </a:rPr>
              <a:t>, просто добавете оставащите елементи в </a:t>
            </a:r>
            <a:r>
              <a:rPr lang="en-US" sz="3150" b="1" dirty="0">
                <a:solidFill>
                  <a:schemeClr val="bg1"/>
                </a:solidFill>
                <a:cs typeface="Calibri"/>
              </a:rPr>
              <a:t>края на списъка</a:t>
            </a:r>
            <a:endParaRPr lang="en-US" sz="3150" b="1" dirty="0">
              <a:solidFill>
                <a:schemeClr val="bg1"/>
              </a:solidFill>
            </a:endParaRPr>
          </a:p>
          <a:p>
            <a:pPr lvl="1" indent="-360045"/>
            <a:r>
              <a:rPr lang="en-US" sz="3150" dirty="0"/>
              <a:t>list1[0], list2[0], list1[1], list2[1], …</a:t>
            </a:r>
            <a:endParaRPr lang="bg-BG" sz="3150" dirty="0">
              <a:cs typeface="Calibri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Задача: Обединяване на списъци</a:t>
            </a:r>
            <a:endParaRPr lang="bg-BG" sz="395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343473" y="4681965"/>
            <a:ext cx="2098514" cy="12337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1 2 3 4 5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6 7 8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272369" y="4943505"/>
            <a:ext cx="3263791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1 6 2 7 3 8 4 5</a:t>
            </a:r>
          </a:p>
        </p:txBody>
      </p:sp>
      <p:sp>
        <p:nvSpPr>
          <p:cNvPr id="10" name="Arrow: Right 6"/>
          <p:cNvSpPr/>
          <p:nvPr/>
        </p:nvSpPr>
        <p:spPr>
          <a:xfrm>
            <a:off x="3585766" y="5046700"/>
            <a:ext cx="542825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B0406B-045A-46B0-91A1-2BA4AC557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6000" y="3677317"/>
            <a:ext cx="2201348" cy="2738766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ACC4CE48-6ACA-CFF7-E20E-97D970B1D0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9652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Решение: </a:t>
            </a:r>
            <a:r>
              <a:rPr lang="en-GB" sz="3950" dirty="0">
                <a:ea typeface="+mj-lt"/>
                <a:cs typeface="+mj-lt"/>
              </a:rPr>
              <a:t>Обединяване на списъци (1)</a:t>
            </a:r>
            <a:endParaRPr lang="bg-BG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6EBCD58-AB07-446C-8517-BCE5FF9961B3}"/>
              </a:ext>
            </a:extLst>
          </p:cNvPr>
          <p:cNvSpPr txBox="1">
            <a:spLocks/>
          </p:cNvSpPr>
          <p:nvPr/>
        </p:nvSpPr>
        <p:spPr>
          <a:xfrm>
            <a:off x="500612" y="1345936"/>
            <a:ext cx="11187602" cy="4819369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45" indent="-360045">
              <a:defRPr/>
            </a:pPr>
            <a:r>
              <a:rPr lang="en-GB" sz="2600" noProof="1">
                <a:solidFill>
                  <a:srgbClr val="00B050"/>
                </a:solidFill>
                <a:latin typeface="Consolas"/>
              </a:rPr>
              <a:t>// </a:t>
            </a:r>
            <a:r>
              <a:rPr lang="en-GB" sz="2600" i="1" noProof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TODO:</a:t>
            </a:r>
            <a:r>
              <a:rPr lang="en-GB" sz="2600" noProof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GB" sz="2600" i="1" noProof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Да се </a:t>
            </a:r>
            <a:r>
              <a:rPr lang="bg-BG" sz="2600" i="1" noProof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прочетат двата списъка – </a:t>
            </a:r>
            <a:r>
              <a:rPr lang="en-US" sz="2600" i="1" noProof="1">
                <a:solidFill>
                  <a:srgbClr val="00B050"/>
                </a:solidFill>
                <a:cs typeface="Consolas" panose="020B0609020204030204" pitchFamily="49" charset="0"/>
              </a:rPr>
              <a:t>nums1</a:t>
            </a:r>
            <a:r>
              <a:rPr lang="en-US" sz="2600" i="1" noProof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600" i="1" noProof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sz="2600" i="1" noProof="1">
                <a:solidFill>
                  <a:srgbClr val="00B050"/>
                </a:solidFill>
                <a:cs typeface="Consolas" panose="020B0609020204030204" pitchFamily="49" charset="0"/>
              </a:rPr>
              <a:t>nums2</a:t>
            </a:r>
            <a:endParaRPr lang="bg-BG" dirty="0">
              <a:solidFill>
                <a:srgbClr val="234465"/>
              </a:solidFill>
              <a:cs typeface="Consolas" panose="020B0609020204030204" pitchFamily="49" charset="0"/>
            </a:endParaRPr>
          </a:p>
          <a:p>
            <a:pPr marL="360045" indent="-360045">
              <a:defRPr/>
            </a:pPr>
            <a:r>
              <a:rPr lang="en-GB" sz="2600" noProof="1">
                <a:solidFill>
                  <a:srgbClr val="FFA000"/>
                </a:solidFill>
                <a:latin typeface="Consolas"/>
              </a:rPr>
              <a:t>List&lt;int&gt; </a:t>
            </a:r>
            <a:r>
              <a:rPr lang="en-GB" sz="2600" noProof="1">
                <a:latin typeface="Consolas"/>
              </a:rPr>
              <a:t>resultNums = </a:t>
            </a:r>
            <a:r>
              <a:rPr lang="en-GB" sz="2600" noProof="1">
                <a:solidFill>
                  <a:srgbClr val="FFA000"/>
                </a:solidFill>
                <a:latin typeface="Consolas"/>
              </a:rPr>
              <a:t>new List&lt;int&gt;()</a:t>
            </a:r>
            <a:r>
              <a:rPr lang="en-GB" sz="2600" noProof="1">
                <a:latin typeface="Consolas"/>
              </a:rPr>
              <a:t>;</a:t>
            </a:r>
            <a:endParaRPr lang="bg-BG" dirty="0"/>
          </a:p>
          <a:p>
            <a:pPr marL="360045" indent="-360045">
              <a:defRPr/>
            </a:pPr>
            <a:r>
              <a:rPr lang="en-GB" sz="2600" noProof="1">
                <a:latin typeface="Consolas"/>
              </a:rPr>
              <a:t>for (int i = 0; i &lt; </a:t>
            </a:r>
            <a:r>
              <a:rPr lang="en-GB" sz="2600" noProof="1">
                <a:solidFill>
                  <a:srgbClr val="FFA000"/>
                </a:solidFill>
                <a:latin typeface="Consolas"/>
              </a:rPr>
              <a:t>Math.Min(</a:t>
            </a:r>
            <a:r>
              <a:rPr lang="en-GB" sz="2600" noProof="1">
                <a:latin typeface="Consolas"/>
              </a:rPr>
              <a:t>nums1.</a:t>
            </a:r>
            <a:r>
              <a:rPr lang="en-GB" sz="2600" noProof="1">
                <a:solidFill>
                  <a:srgbClr val="FFA000"/>
                </a:solidFill>
                <a:latin typeface="Consolas"/>
              </a:rPr>
              <a:t>Count</a:t>
            </a:r>
            <a:r>
              <a:rPr lang="en-GB" sz="2600" noProof="1">
                <a:latin typeface="Consolas"/>
              </a:rPr>
              <a:t>, nums2.</a:t>
            </a:r>
            <a:r>
              <a:rPr lang="en-GB" sz="2600" noProof="1">
                <a:solidFill>
                  <a:srgbClr val="FFA000"/>
                </a:solidFill>
                <a:latin typeface="Consolas"/>
              </a:rPr>
              <a:t>Count)</a:t>
            </a:r>
            <a:r>
              <a:rPr lang="en-GB" sz="2600" noProof="1">
                <a:latin typeface="Consolas"/>
              </a:rPr>
              <a:t>; i++)</a:t>
            </a:r>
          </a:p>
          <a:p>
            <a:pPr marL="360045" indent="-360045">
              <a:lnSpc>
                <a:spcPct val="100000"/>
              </a:lnSpc>
              <a:defRPr/>
            </a:pPr>
            <a:r>
              <a:rPr lang="en-GB" sz="2600" noProof="1">
                <a:solidFill>
                  <a:srgbClr val="00B050"/>
                </a:solidFill>
                <a:latin typeface="Consolas"/>
              </a:rPr>
              <a:t>  // </a:t>
            </a:r>
            <a:r>
              <a:rPr lang="en-GB" sz="2600" i="1" noProof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TODO:</a:t>
            </a:r>
            <a:r>
              <a:rPr lang="en-GB" sz="2600" noProof="1">
                <a:solidFill>
                  <a:srgbClr val="00B050"/>
                </a:solidFill>
                <a:latin typeface="Consolas"/>
              </a:rPr>
              <a:t> </a:t>
            </a:r>
            <a:r>
              <a:rPr lang="en-GB" sz="2600" i="1" noProof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Да се добавят числата </a:t>
            </a:r>
            <a:r>
              <a:rPr lang="bg-BG" sz="2600" i="1" noProof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 правилния ред към </a:t>
            </a:r>
            <a:r>
              <a:rPr lang="en-GB" sz="2600" i="1" noProof="1">
                <a:solidFill>
                  <a:srgbClr val="00B050"/>
                </a:solidFill>
                <a:latin typeface="Consolas"/>
              </a:rPr>
              <a:t>resultNums</a:t>
            </a:r>
          </a:p>
          <a:p>
            <a:pPr marL="360045" indent="-360045">
              <a:lnSpc>
                <a:spcPct val="100000"/>
              </a:lnSpc>
              <a:defRPr/>
            </a:pPr>
            <a:endParaRPr lang="en-GB" sz="2600" noProof="1">
              <a:solidFill>
                <a:srgbClr val="FFA000"/>
              </a:solidFill>
            </a:endParaRPr>
          </a:p>
          <a:p>
            <a:pPr marL="360045" indent="-360045">
              <a:lnSpc>
                <a:spcPct val="100000"/>
              </a:lnSpc>
              <a:defRPr/>
            </a:pPr>
            <a:r>
              <a:rPr lang="en-GB" sz="2600" noProof="1">
                <a:solidFill>
                  <a:srgbClr val="FFA000"/>
                </a:solidFill>
                <a:latin typeface="Consolas"/>
              </a:rPr>
              <a:t>if (</a:t>
            </a:r>
            <a:r>
              <a:rPr lang="en-GB" sz="2600" noProof="1">
                <a:latin typeface="Consolas"/>
              </a:rPr>
              <a:t>nums1.Count</a:t>
            </a:r>
            <a:r>
              <a:rPr lang="en-GB" sz="2600" noProof="1">
                <a:solidFill>
                  <a:srgbClr val="234465"/>
                </a:solidFill>
                <a:latin typeface="Consolas"/>
              </a:rPr>
              <a:t> </a:t>
            </a:r>
            <a:r>
              <a:rPr lang="en-GB" sz="2600" noProof="1">
                <a:solidFill>
                  <a:srgbClr val="FFA000"/>
                </a:solidFill>
                <a:latin typeface="Consolas"/>
              </a:rPr>
              <a:t>&gt;</a:t>
            </a:r>
            <a:r>
              <a:rPr lang="en-GB" sz="2600" noProof="1">
                <a:solidFill>
                  <a:srgbClr val="234465"/>
                </a:solidFill>
                <a:latin typeface="Consolas"/>
              </a:rPr>
              <a:t> </a:t>
            </a:r>
            <a:r>
              <a:rPr lang="en-GB" sz="2600" noProof="1">
                <a:latin typeface="Consolas"/>
              </a:rPr>
              <a:t>nums2.Count</a:t>
            </a:r>
            <a:r>
              <a:rPr lang="en-GB" sz="2600" noProof="1">
                <a:solidFill>
                  <a:srgbClr val="FFA000"/>
                </a:solidFill>
                <a:latin typeface="Consolas"/>
              </a:rPr>
              <a:t>)</a:t>
            </a:r>
          </a:p>
          <a:p>
            <a:pPr marL="360045" indent="-360045">
              <a:defRPr/>
            </a:pPr>
            <a:r>
              <a:rPr lang="en-GB" sz="2600" noProof="1">
                <a:solidFill>
                  <a:srgbClr val="234465"/>
                </a:solidFill>
                <a:latin typeface="Consolas"/>
              </a:rPr>
              <a:t>  </a:t>
            </a:r>
            <a:r>
              <a:rPr lang="en-GB" sz="2600" noProof="1">
                <a:latin typeface="Consolas"/>
              </a:rPr>
              <a:t>resultNums.AddRange(GetRemainingElements(nums1, nums2));</a:t>
            </a:r>
          </a:p>
          <a:p>
            <a:pPr marL="360045" indent="-360045">
              <a:defRPr/>
            </a:pPr>
            <a:r>
              <a:rPr lang="en-GB" sz="2600" noProof="1">
                <a:solidFill>
                  <a:srgbClr val="FFA000"/>
                </a:solidFill>
                <a:latin typeface="Consolas"/>
              </a:rPr>
              <a:t>else if (</a:t>
            </a:r>
            <a:r>
              <a:rPr lang="en-GB" sz="2600" noProof="1">
                <a:latin typeface="Consolas"/>
              </a:rPr>
              <a:t>nums2.Count </a:t>
            </a:r>
            <a:r>
              <a:rPr lang="en-GB" sz="2600" noProof="1">
                <a:solidFill>
                  <a:srgbClr val="FFA000"/>
                </a:solidFill>
                <a:latin typeface="Consolas"/>
              </a:rPr>
              <a:t>&gt;</a:t>
            </a:r>
            <a:r>
              <a:rPr lang="en-GB" sz="2600" noProof="1">
                <a:solidFill>
                  <a:srgbClr val="234465"/>
                </a:solidFill>
                <a:latin typeface="Consolas"/>
              </a:rPr>
              <a:t> </a:t>
            </a:r>
            <a:r>
              <a:rPr lang="en-GB" sz="2600" noProof="1">
                <a:latin typeface="Consolas"/>
              </a:rPr>
              <a:t>nums1.Count</a:t>
            </a:r>
            <a:r>
              <a:rPr lang="en-GB" sz="2600" noProof="1">
                <a:solidFill>
                  <a:srgbClr val="FFA000"/>
                </a:solidFill>
                <a:latin typeface="Consolas"/>
              </a:rPr>
              <a:t>)</a:t>
            </a:r>
          </a:p>
          <a:p>
            <a:pPr marL="360045" indent="-360045">
              <a:lnSpc>
                <a:spcPct val="100000"/>
              </a:lnSpc>
              <a:defRPr/>
            </a:pPr>
            <a:r>
              <a:rPr lang="en-GB" sz="2600" noProof="1">
                <a:solidFill>
                  <a:srgbClr val="234465"/>
                </a:solidFill>
                <a:latin typeface="Consolas"/>
              </a:rPr>
              <a:t>  </a:t>
            </a:r>
            <a:r>
              <a:rPr lang="en-GB" sz="2600" noProof="1">
                <a:latin typeface="Consolas"/>
              </a:rPr>
              <a:t>resultNums.AddRange(GetRemainingElements(nums2, nums1));</a:t>
            </a:r>
          </a:p>
          <a:p>
            <a:pPr marL="360045" indent="-360045">
              <a:lnSpc>
                <a:spcPct val="100000"/>
              </a:lnSpc>
              <a:defRPr/>
            </a:pPr>
            <a:endParaRPr lang="en-GB" sz="2600" noProof="1"/>
          </a:p>
          <a:p>
            <a:pPr marL="360045" indent="-360045">
              <a:lnSpc>
                <a:spcPct val="100000"/>
              </a:lnSpc>
              <a:defRPr/>
            </a:pPr>
            <a:r>
              <a:rPr lang="en-GB" sz="2600" noProof="1">
                <a:latin typeface="Consolas"/>
              </a:rPr>
              <a:t>Console.WriteLine(string.Join(" ", resultNums));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D502ABC-35D0-0353-37EF-3609CC71D9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34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Решение: </a:t>
            </a:r>
            <a:r>
              <a:rPr lang="en-GB" sz="3950" dirty="0">
                <a:ea typeface="+mj-lt"/>
                <a:cs typeface="+mj-lt"/>
              </a:rPr>
              <a:t>Обединяване на списъци </a:t>
            </a:r>
            <a:r>
              <a:rPr lang="en-GB" sz="3950" dirty="0"/>
              <a:t>(2)</a:t>
            </a:r>
            <a:endParaRPr lang="bg-BG" sz="39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E16DFB-994E-4132-8739-FC9C6D92CB42}"/>
              </a:ext>
            </a:extLst>
          </p:cNvPr>
          <p:cNvSpPr txBox="1"/>
          <p:nvPr/>
        </p:nvSpPr>
        <p:spPr>
          <a:xfrm>
            <a:off x="817381" y="6358248"/>
            <a:ext cx="10554067" cy="4000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>
                <a:ea typeface="+mn-lt"/>
                <a:cs typeface="+mn-lt"/>
              </a:rPr>
              <a:t>Тествайте решението</a:t>
            </a:r>
            <a:r>
              <a:rPr lang="bg-BG" sz="1950" dirty="0">
                <a:ea typeface="+mn-lt"/>
                <a:cs typeface="+mn-lt"/>
              </a:rPr>
              <a:t> си</a:t>
            </a:r>
            <a:r>
              <a:rPr lang="en-US" sz="1950" dirty="0">
                <a:ea typeface="+mn-lt"/>
                <a:cs typeface="+mn-lt"/>
              </a:rPr>
              <a:t> в Judge</a:t>
            </a:r>
            <a:r>
              <a:rPr lang="en-US" sz="1950" dirty="0"/>
              <a:t>:</a:t>
            </a:r>
            <a:r>
              <a:rPr lang="bg-BG" sz="1950" dirty="0"/>
              <a:t> </a:t>
            </a:r>
            <a:r>
              <a:rPr lang="en-US" sz="1950" dirty="0">
                <a:hlinkClick r:id="rId3"/>
              </a:rPr>
              <a:t>https://judge.softuni.org/Contests/Practice/Index/4150#3</a:t>
            </a:r>
            <a:endParaRPr lang="en-US" sz="1950" dirty="0">
              <a:cs typeface="Calibri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2C60A71-45B7-43BF-8A1D-B236622D1510}"/>
              </a:ext>
            </a:extLst>
          </p:cNvPr>
          <p:cNvSpPr txBox="1">
            <a:spLocks/>
          </p:cNvSpPr>
          <p:nvPr/>
        </p:nvSpPr>
        <p:spPr>
          <a:xfrm>
            <a:off x="266913" y="1412777"/>
            <a:ext cx="11655000" cy="4219205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GB" sz="2600" noProof="1"/>
              <a:t>static</a:t>
            </a:r>
            <a:r>
              <a:rPr lang="en-GB" sz="2600" noProof="1">
                <a:solidFill>
                  <a:srgbClr val="234465"/>
                </a:solidFill>
              </a:rPr>
              <a:t> </a:t>
            </a:r>
            <a:r>
              <a:rPr lang="en-GB" sz="2600" noProof="1">
                <a:solidFill>
                  <a:srgbClr val="FFA000"/>
                </a:solidFill>
              </a:rPr>
              <a:t>List&lt;int&gt; </a:t>
            </a:r>
            <a:r>
              <a:rPr lang="en-GB" sz="2600" noProof="1"/>
              <a:t>GetRemainingElements(</a:t>
            </a:r>
          </a:p>
          <a:p>
            <a:pPr>
              <a:lnSpc>
                <a:spcPct val="100000"/>
              </a:lnSpc>
              <a:defRPr/>
            </a:pPr>
            <a:r>
              <a:rPr lang="en-GB" sz="2600" noProof="1">
                <a:solidFill>
                  <a:srgbClr val="234465"/>
                </a:solidFill>
              </a:rPr>
              <a:t>  </a:t>
            </a:r>
            <a:r>
              <a:rPr lang="en-GB" sz="2600" noProof="1">
                <a:solidFill>
                  <a:srgbClr val="FFA000"/>
                </a:solidFill>
              </a:rPr>
              <a:t>List&lt;int&gt; </a:t>
            </a:r>
            <a:r>
              <a:rPr lang="en-GB" sz="2600" noProof="1"/>
              <a:t>longerList,</a:t>
            </a:r>
            <a:r>
              <a:rPr lang="en-GB" sz="2600" noProof="1">
                <a:solidFill>
                  <a:srgbClr val="234465"/>
                </a:solidFill>
              </a:rPr>
              <a:t> </a:t>
            </a:r>
            <a:r>
              <a:rPr lang="en-GB" sz="2600" noProof="1">
                <a:solidFill>
                  <a:srgbClr val="FFA000"/>
                </a:solidFill>
              </a:rPr>
              <a:t>List&lt;int&gt;</a:t>
            </a:r>
            <a:r>
              <a:rPr lang="en-GB" sz="2600" noProof="1">
                <a:solidFill>
                  <a:srgbClr val="234465"/>
                </a:solidFill>
              </a:rPr>
              <a:t> </a:t>
            </a:r>
            <a:r>
              <a:rPr lang="en-GB" sz="2600" noProof="1"/>
              <a:t>shorterList)</a:t>
            </a:r>
          </a:p>
          <a:p>
            <a:pPr>
              <a:lnSpc>
                <a:spcPct val="100000"/>
              </a:lnSpc>
              <a:defRPr/>
            </a:pPr>
            <a:r>
              <a:rPr lang="en-GB" sz="2600" noProof="1">
                <a:solidFill>
                  <a:srgbClr val="234465"/>
                </a:solidFill>
              </a:rPr>
              <a:t>{</a:t>
            </a:r>
          </a:p>
          <a:p>
            <a:pPr>
              <a:lnSpc>
                <a:spcPct val="100000"/>
              </a:lnSpc>
              <a:defRPr/>
            </a:pPr>
            <a:r>
              <a:rPr lang="en-GB" sz="2600" noProof="1">
                <a:solidFill>
                  <a:srgbClr val="234465"/>
                </a:solidFill>
              </a:rPr>
              <a:t>  </a:t>
            </a:r>
            <a:r>
              <a:rPr lang="en-GB" sz="2600" noProof="1">
                <a:solidFill>
                  <a:srgbClr val="FFA000"/>
                </a:solidFill>
              </a:rPr>
              <a:t>List&lt;int&gt;</a:t>
            </a:r>
            <a:r>
              <a:rPr lang="en-GB" sz="2600" noProof="1">
                <a:solidFill>
                  <a:srgbClr val="234465"/>
                </a:solidFill>
              </a:rPr>
              <a:t> </a:t>
            </a:r>
            <a:r>
              <a:rPr lang="en-GB" sz="2600" noProof="1"/>
              <a:t>nums =</a:t>
            </a:r>
            <a:r>
              <a:rPr lang="en-GB" sz="2600" noProof="1">
                <a:solidFill>
                  <a:srgbClr val="234465"/>
                </a:solidFill>
              </a:rPr>
              <a:t> </a:t>
            </a:r>
            <a:r>
              <a:rPr lang="en-GB" sz="2600" noProof="1">
                <a:solidFill>
                  <a:srgbClr val="FFA000"/>
                </a:solidFill>
              </a:rPr>
              <a:t>new List&lt;int&gt;()</a:t>
            </a:r>
            <a:r>
              <a:rPr lang="en-GB" sz="2600" noProof="1">
                <a:solidFill>
                  <a:srgbClr val="234465"/>
                </a:solidFill>
              </a:rPr>
              <a:t>;</a:t>
            </a:r>
          </a:p>
          <a:p>
            <a:pPr>
              <a:lnSpc>
                <a:spcPct val="100000"/>
              </a:lnSpc>
              <a:defRPr/>
            </a:pPr>
            <a:endParaRPr lang="en-GB" sz="26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  <a:defRPr/>
            </a:pPr>
            <a:r>
              <a:rPr lang="en-GB" sz="2600" noProof="1">
                <a:solidFill>
                  <a:srgbClr val="234465"/>
                </a:solidFill>
              </a:rPr>
              <a:t>  </a:t>
            </a:r>
            <a:r>
              <a:rPr lang="en-GB" sz="2600" noProof="1"/>
              <a:t>for (int i = shorterList.Count; i &lt; longerList.Count; i++)   </a:t>
            </a:r>
          </a:p>
          <a:p>
            <a:pPr>
              <a:lnSpc>
                <a:spcPct val="100000"/>
              </a:lnSpc>
              <a:defRPr/>
            </a:pPr>
            <a:r>
              <a:rPr lang="en-GB" sz="2600" noProof="1"/>
              <a:t>    nums.</a:t>
            </a:r>
            <a:r>
              <a:rPr lang="en-GB" sz="2600" noProof="1">
                <a:solidFill>
                  <a:srgbClr val="FFA000"/>
                </a:solidFill>
              </a:rPr>
              <a:t>Add(</a:t>
            </a:r>
            <a:r>
              <a:rPr lang="en-GB" sz="2600" noProof="1"/>
              <a:t>longerList[i]</a:t>
            </a:r>
            <a:r>
              <a:rPr lang="en-GB" sz="2600" noProof="1">
                <a:solidFill>
                  <a:srgbClr val="FFA000"/>
                </a:solidFill>
              </a:rPr>
              <a:t>)</a:t>
            </a:r>
            <a:r>
              <a:rPr lang="en-GB" sz="2600" noProof="1">
                <a:solidFill>
                  <a:srgbClr val="234465"/>
                </a:solidFill>
              </a:rPr>
              <a:t>;</a:t>
            </a:r>
          </a:p>
          <a:p>
            <a:pPr>
              <a:lnSpc>
                <a:spcPct val="100000"/>
              </a:lnSpc>
              <a:defRPr/>
            </a:pPr>
            <a:endParaRPr lang="en-GB" sz="26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  <a:defRPr/>
            </a:pPr>
            <a:r>
              <a:rPr lang="en-GB" sz="2600" noProof="1"/>
              <a:t>  return nums;</a:t>
            </a:r>
          </a:p>
          <a:p>
            <a:pPr>
              <a:lnSpc>
                <a:spcPct val="100000"/>
              </a:lnSpc>
              <a:defRPr/>
            </a:pPr>
            <a:r>
              <a:rPr lang="en-GB" sz="2600" noProof="1"/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528BE15-24BE-DDA0-6D21-3B15F96001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802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114" y="1398994"/>
            <a:ext cx="2656451" cy="2656451"/>
          </a:xfrm>
          <a:prstGeom prst="rect">
            <a:avLst/>
          </a:prstGeom>
          <a:noFill/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B3CF09F6-C228-D898-A782-D657FFC43B3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Сортиране на списък</a:t>
            </a:r>
          </a:p>
        </p:txBody>
      </p:sp>
    </p:spTree>
    <p:extLst>
      <p:ext uri="{BB962C8B-B14F-4D97-AF65-F5344CB8AC3E}">
        <p14:creationId xmlns:p14="http://schemas.microsoft.com/office/powerpoint/2010/main" val="29489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45770" indent="-445770">
              <a:lnSpc>
                <a:spcPct val="114000"/>
              </a:lnSpc>
              <a:spcBef>
                <a:spcPts val="1200"/>
              </a:spcBef>
              <a:buFontTx/>
              <a:buAutoNum type="arabicPeriod"/>
            </a:pPr>
            <a:r>
              <a:rPr lang="bg-BG" dirty="0"/>
              <a:t>Списък</a:t>
            </a:r>
          </a:p>
          <a:p>
            <a:pPr marL="445770" indent="-445770">
              <a:lnSpc>
                <a:spcPct val="114000"/>
              </a:lnSpc>
              <a:spcBef>
                <a:spcPts val="1200"/>
              </a:spcBef>
              <a:buFontTx/>
              <a:buAutoNum type="arabicPeriod"/>
            </a:pPr>
            <a:r>
              <a:rPr lang="bg-BG" dirty="0"/>
              <a:t>Четене и отпечатване на списък</a:t>
            </a:r>
            <a:endParaRPr lang="bg-BG" dirty="0">
              <a:cs typeface="Calibri"/>
            </a:endParaRPr>
          </a:p>
          <a:p>
            <a:pPr marL="445770" indent="-445770">
              <a:lnSpc>
                <a:spcPct val="114000"/>
              </a:lnSpc>
              <a:spcBef>
                <a:spcPts val="1200"/>
              </a:spcBef>
              <a:buFontTx/>
              <a:buAutoNum type="arabicPeriod"/>
            </a:pPr>
            <a:r>
              <a:rPr lang="bg-BG" dirty="0"/>
              <a:t>Сортиране на списък</a:t>
            </a:r>
            <a:endParaRPr lang="bg-BG" dirty="0">
              <a:cs typeface="Calibri"/>
            </a:endParaRP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950" dirty="0">
                <a:ea typeface="+mj-lt"/>
                <a:cs typeface="+mj-lt"/>
              </a:rPr>
              <a:t>Съдържание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C3DCE9B-B04E-4E45-154C-332CD1ABE4E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98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6000" y="1224000"/>
            <a:ext cx="12227528" cy="556288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Сортиране на</a:t>
            </a:r>
            <a:r>
              <a:rPr lang="en-US" sz="3000" b="1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bg-BG" sz="3000" b="1" dirty="0">
                <a:solidFill>
                  <a:schemeClr val="bg1"/>
                </a:solidFill>
                <a:ea typeface="+mn-lt"/>
                <a:cs typeface="+mn-lt"/>
              </a:rPr>
              <a:t>списък </a:t>
            </a:r>
            <a:r>
              <a:rPr lang="en-US" sz="3000" dirty="0"/>
              <a:t>== пренареждане на елементите: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Sort()</a:t>
            </a:r>
            <a:r>
              <a:rPr lang="en-US" sz="3000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-360045">
              <a:lnSpc>
                <a:spcPct val="100000"/>
              </a:lnSpc>
            </a:pPr>
            <a:r>
              <a:rPr lang="en-US" sz="3000" dirty="0">
                <a:solidFill>
                  <a:srgbClr val="234465"/>
                </a:solidFill>
              </a:rPr>
              <a:t>Елементите</a:t>
            </a:r>
            <a:r>
              <a:rPr lang="bg-BG" sz="3000" dirty="0">
                <a:solidFill>
                  <a:srgbClr val="234465"/>
                </a:solidFill>
              </a:rPr>
              <a:t> (</a:t>
            </a:r>
            <a:r>
              <a:rPr lang="bg-BG" sz="3000" dirty="0"/>
              <a:t>напр.</a:t>
            </a:r>
            <a:r>
              <a:rPr lang="en-US" sz="3000" dirty="0"/>
              <a:t> числа, низове, дати</a:t>
            </a:r>
            <a:r>
              <a:rPr lang="bg-BG" sz="3000" dirty="0"/>
              <a:t>)</a:t>
            </a:r>
            <a:r>
              <a:rPr lang="en-US" sz="3000" dirty="0">
                <a:solidFill>
                  <a:srgbClr val="234465"/>
                </a:solidFill>
              </a:rPr>
              <a:t> трябва да могат да се </a:t>
            </a:r>
            <a:r>
              <a:rPr lang="en-US" sz="3000" b="1" dirty="0">
                <a:solidFill>
                  <a:schemeClr val="bg1"/>
                </a:solidFill>
              </a:rPr>
              <a:t>сравняват</a:t>
            </a:r>
            <a:r>
              <a:rPr lang="bg-BG" sz="3000" dirty="0"/>
              <a:t>:</a:t>
            </a:r>
            <a:endParaRPr lang="en-US" sz="30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Сортиране на </a:t>
            </a:r>
            <a:r>
              <a:rPr lang="bg-BG" sz="3950" dirty="0"/>
              <a:t>списък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43694" y="2899062"/>
            <a:ext cx="9455906" cy="38540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/>
                <a:cs typeface="Arial"/>
              </a:rPr>
              <a:t>List&lt;string&gt; names = new List&lt;string&gt;() </a:t>
            </a:r>
            <a:b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600" b="1" noProof="1">
                <a:latin typeface="Consolas"/>
                <a:cs typeface="Arial"/>
              </a:rPr>
              <a:t> {"Peter", "Michael", "</a:t>
            </a:r>
            <a:r>
              <a:rPr lang="en-US" sz="2600" b="1" noProof="1">
                <a:latin typeface="Consolas"/>
              </a:rPr>
              <a:t>George</a:t>
            </a:r>
            <a:r>
              <a:rPr lang="en-US" sz="2600" b="1" noProof="1">
                <a:latin typeface="Consolas"/>
                <a:cs typeface="Arial"/>
              </a:rPr>
              <a:t>", "Victor", "John" };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/>
                <a:cs typeface="Arial"/>
              </a:rPr>
              <a:t>names.</a:t>
            </a:r>
            <a:r>
              <a:rPr lang="en-US" sz="2600" b="1" noProof="1">
                <a:solidFill>
                  <a:schemeClr val="bg1"/>
                </a:solidFill>
                <a:latin typeface="Consolas"/>
                <a:cs typeface="Arial"/>
              </a:rPr>
              <a:t>Sort()</a:t>
            </a:r>
            <a:r>
              <a:rPr lang="en-US" sz="2600" b="1" noProof="1">
                <a:latin typeface="Consolas"/>
                <a:cs typeface="Arial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/>
              </a:rPr>
              <a:t>Console.WriteLine(string.Join</a:t>
            </a:r>
            <a:r>
              <a:rPr lang="en-US" sz="2600" b="1" noProof="1">
                <a:latin typeface="Consolas"/>
                <a:cs typeface="Arial"/>
              </a:rPr>
              <a:t>(", ", names)); </a:t>
            </a:r>
          </a:p>
          <a:p>
            <a:pPr latinLnBrk="1">
              <a:lnSpc>
                <a:spcPct val="105000"/>
              </a:lnSpc>
            </a:pPr>
            <a:r>
              <a:rPr lang="en-US" sz="2600" b="1" i="1" noProof="1">
                <a:solidFill>
                  <a:schemeClr val="accent2"/>
                </a:solidFill>
                <a:latin typeface="Consolas"/>
                <a:cs typeface="Arial"/>
              </a:rPr>
              <a:t>// George, John, Michael, Peter, Victor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/>
                <a:cs typeface="Arial"/>
              </a:rPr>
              <a:t>names.</a:t>
            </a:r>
            <a:r>
              <a:rPr lang="en-US" sz="2600" b="1" noProof="1">
                <a:solidFill>
                  <a:schemeClr val="bg1"/>
                </a:solidFill>
                <a:latin typeface="Consolas"/>
                <a:cs typeface="Arial"/>
              </a:rPr>
              <a:t>Sort()</a:t>
            </a:r>
            <a:r>
              <a:rPr lang="en-US" sz="2600" b="1" noProof="1">
                <a:latin typeface="Consolas"/>
                <a:cs typeface="Arial"/>
              </a:rPr>
              <a:t>; </a:t>
            </a:r>
            <a:endParaRPr lang="en-US" sz="26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/>
                <a:cs typeface="Arial"/>
              </a:rPr>
              <a:t>names.</a:t>
            </a:r>
            <a:r>
              <a:rPr lang="en-US" sz="2600" b="1" noProof="1">
                <a:solidFill>
                  <a:schemeClr val="bg1"/>
                </a:solidFill>
                <a:latin typeface="Consolas"/>
                <a:cs typeface="Arial"/>
              </a:rPr>
              <a:t>Reverse()</a:t>
            </a:r>
            <a:r>
              <a:rPr lang="en-US" sz="2600" b="1" noProof="1">
                <a:latin typeface="Consolas"/>
                <a:cs typeface="Arial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/>
                <a:cs typeface="Arial"/>
              </a:rPr>
              <a:t>Console.WriteLine(string.Join(", ", names));</a:t>
            </a:r>
          </a:p>
          <a:p>
            <a:pPr latinLnBrk="1">
              <a:lnSpc>
                <a:spcPct val="105000"/>
              </a:lnSpc>
            </a:pPr>
            <a:r>
              <a:rPr lang="en-US" sz="2600" b="1" i="1" noProof="1">
                <a:solidFill>
                  <a:schemeClr val="accent2"/>
                </a:solidFill>
                <a:latin typeface="Consolas"/>
                <a:cs typeface="Arial"/>
              </a:rPr>
              <a:t>// Victor, Peter, Michael, John, George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3888768" y="3800545"/>
            <a:ext cx="2936097" cy="798455"/>
          </a:xfrm>
          <a:prstGeom prst="wedgeRoundRectCallout">
            <a:avLst>
              <a:gd name="adj1" fmla="val -65576"/>
              <a:gd name="adj2" fmla="val -245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Сортиране</a:t>
            </a:r>
            <a:r>
              <a:rPr lang="en-US" sz="2400" b="1" noProof="1">
                <a:solidFill>
                  <a:schemeClr val="bg2"/>
                </a:solidFill>
              </a:rPr>
              <a:t> във възходящ ред</a:t>
            </a:r>
            <a:endParaRPr lang="bg-BG" dirty="0">
              <a:solidFill>
                <a:schemeClr val="bg2"/>
              </a:solidFill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4071528" y="4999566"/>
            <a:ext cx="3009707" cy="798455"/>
          </a:xfrm>
          <a:prstGeom prst="wedgeRoundRectCallout">
            <a:avLst>
              <a:gd name="adj1" fmla="val -58259"/>
              <a:gd name="adj2" fmla="val 230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Обръщане</a:t>
            </a:r>
            <a:r>
              <a:rPr lang="en-US" sz="2400" b="1" noProof="1">
                <a:solidFill>
                  <a:schemeClr val="bg2"/>
                </a:solidFill>
              </a:rPr>
              <a:t> на сортирания списък</a:t>
            </a:r>
            <a:endParaRPr lang="bg-BG" dirty="0">
              <a:solidFill>
                <a:schemeClr val="bg2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4A624DB-82FE-C29B-64F2-5C4E28B8E9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470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35000" y="1196706"/>
            <a:ext cx="12126000" cy="5199712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buFont typeface="Wingdings"/>
              <a:buChar char="§"/>
            </a:pPr>
            <a:r>
              <a:rPr lang="en-US" sz="3400" dirty="0">
                <a:ea typeface="+mn-lt"/>
                <a:cs typeface="+mn-lt"/>
              </a:rPr>
              <a:t>Прочетете числото</a:t>
            </a:r>
            <a:r>
              <a:rPr lang="en-US" sz="3400" b="1" dirty="0">
                <a:ea typeface="+mn-lt"/>
                <a:cs typeface="+mn-lt"/>
              </a:rPr>
              <a:t> 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n</a:t>
            </a:r>
            <a:r>
              <a:rPr lang="en-US" sz="3400" dirty="0">
                <a:ea typeface="+mn-lt"/>
                <a:cs typeface="+mn-lt"/>
              </a:rPr>
              <a:t> и след това n на брой </a:t>
            </a:r>
            <a:r>
              <a:rPr lang="bg-BG" sz="3400" dirty="0">
                <a:ea typeface="+mn-lt"/>
                <a:cs typeface="+mn-lt"/>
              </a:rPr>
              <a:t>реда</a:t>
            </a:r>
            <a:r>
              <a:rPr lang="en-US" sz="3400" dirty="0">
                <a:ea typeface="+mn-lt"/>
                <a:cs typeface="+mn-lt"/>
              </a:rPr>
              <a:t> </a:t>
            </a:r>
            <a:r>
              <a:rPr lang="bg-BG" sz="3400" dirty="0">
                <a:ea typeface="+mn-lt"/>
                <a:cs typeface="+mn-lt"/>
              </a:rPr>
              <a:t>с</a:t>
            </a:r>
            <a:r>
              <a:rPr lang="en-US" sz="3400" dirty="0">
                <a:ea typeface="+mn-lt"/>
                <a:cs typeface="+mn-lt"/>
              </a:rPr>
              <a:t> 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продук</a:t>
            </a:r>
            <a:r>
              <a:rPr lang="bg-BG" sz="3400" b="1" dirty="0">
                <a:solidFill>
                  <a:schemeClr val="bg1"/>
                </a:solidFill>
                <a:ea typeface="+mn-lt"/>
                <a:cs typeface="+mn-lt"/>
              </a:rPr>
              <a:t>т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и</a:t>
            </a:r>
            <a:endParaRPr lang="bg-BG" sz="3400" b="1" dirty="0">
              <a:solidFill>
                <a:schemeClr val="bg1"/>
              </a:solidFill>
            </a:endParaRPr>
          </a:p>
          <a:p>
            <a:pPr lvl="1" indent="-360045"/>
            <a:r>
              <a:rPr lang="bg-BG" sz="3200" dirty="0">
                <a:ea typeface="+mn-lt"/>
                <a:cs typeface="+mn-lt"/>
              </a:rPr>
              <a:t>Отпечатайте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номериран списък</a:t>
            </a:r>
            <a:r>
              <a:rPr lang="en-US" sz="3200" dirty="0">
                <a:ea typeface="+mn-lt"/>
                <a:cs typeface="+mn-lt"/>
              </a:rPr>
              <a:t>, който съдържа всички продукти</a:t>
            </a:r>
            <a:r>
              <a:rPr lang="bg-BG" sz="3200" dirty="0">
                <a:ea typeface="+mn-lt"/>
                <a:cs typeface="+mn-lt"/>
              </a:rPr>
              <a:t>,</a:t>
            </a:r>
            <a:r>
              <a:rPr lang="en-US" sz="3200" dirty="0">
                <a:ea typeface="+mn-lt"/>
                <a:cs typeface="+mn-lt"/>
              </a:rPr>
              <a:t> подредени по 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име</a:t>
            </a:r>
            <a:r>
              <a:rPr lang="en-US" sz="3200" dirty="0">
                <a:ea typeface="+mn-lt"/>
                <a:cs typeface="+mn-lt"/>
              </a:rPr>
              <a:t> и</a:t>
            </a:r>
            <a:r>
              <a:rPr lang="en-US" sz="3200" dirty="0">
                <a:solidFill>
                  <a:srgbClr val="234465"/>
                </a:solidFill>
                <a:ea typeface="+mn-lt"/>
                <a:cs typeface="+mn-lt"/>
              </a:rPr>
              <a:t> 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по азбучен ред</a:t>
            </a:r>
            <a:endParaRPr lang="en-US" sz="3200" b="1" dirty="0">
              <a:solidFill>
                <a:schemeClr val="bg1"/>
              </a:solidFill>
            </a:endParaRPr>
          </a:p>
          <a:p>
            <a:pPr marL="360045" indent="-360045"/>
            <a:r>
              <a:rPr lang="en-US" sz="3400" dirty="0"/>
              <a:t>Примери:</a:t>
            </a:r>
            <a:endParaRPr lang="bg-BG" sz="3400" dirty="0"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Задача: Списък от продукти</a:t>
            </a:r>
            <a:endParaRPr lang="bg-BG" sz="395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345002" y="3529310"/>
            <a:ext cx="1767818" cy="28341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4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Potatoes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Tomatoes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Onions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Apples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24146" y="3802225"/>
            <a:ext cx="2124644" cy="22801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1.Apples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2.Onions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3.Potatoes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4.Tomatoes</a:t>
            </a:r>
          </a:p>
        </p:txBody>
      </p:sp>
      <p:sp>
        <p:nvSpPr>
          <p:cNvPr id="9" name="Arrow: Right 6"/>
          <p:cNvSpPr/>
          <p:nvPr/>
        </p:nvSpPr>
        <p:spPr>
          <a:xfrm>
            <a:off x="5346719" y="4715360"/>
            <a:ext cx="587676" cy="47330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972D612-4D0F-404E-87A6-72A2562363E2}"/>
              </a:ext>
            </a:extLst>
          </p:cNvPr>
          <p:cNvSpPr txBox="1">
            <a:spLocks/>
          </p:cNvSpPr>
          <p:nvPr/>
        </p:nvSpPr>
        <p:spPr>
          <a:xfrm>
            <a:off x="9034307" y="3443004"/>
            <a:ext cx="1156225" cy="2515761"/>
          </a:xfrm>
          <a:prstGeom prst="rect">
            <a:avLst/>
          </a:prstGeom>
        </p:spPr>
        <p:txBody>
          <a:bodyPr vert="horz" lIns="107972" tIns="35991" rIns="107972" bIns="35991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597" dirty="0"/>
              <a:t>AZ</a:t>
            </a:r>
          </a:p>
        </p:txBody>
      </p:sp>
      <p:sp>
        <p:nvSpPr>
          <p:cNvPr id="2" name="Down Arrow 1"/>
          <p:cNvSpPr/>
          <p:nvPr/>
        </p:nvSpPr>
        <p:spPr bwMode="auto">
          <a:xfrm>
            <a:off x="8346000" y="3529309"/>
            <a:ext cx="742757" cy="241808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B69DA72B-A770-E9A1-F758-43BA947158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042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Решение: </a:t>
            </a:r>
            <a:r>
              <a:rPr lang="en-GB" sz="3950" dirty="0">
                <a:ea typeface="+mj-lt"/>
                <a:cs typeface="+mj-lt"/>
              </a:rPr>
              <a:t>Списък от продукти</a:t>
            </a:r>
            <a:endParaRPr lang="bg-BG" sz="39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1BFCC2-C2AF-4A78-AEB9-14448B46442C}"/>
              </a:ext>
            </a:extLst>
          </p:cNvPr>
          <p:cNvSpPr txBox="1"/>
          <p:nvPr/>
        </p:nvSpPr>
        <p:spPr>
          <a:xfrm>
            <a:off x="817381" y="6376905"/>
            <a:ext cx="10554067" cy="4000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>
                <a:ea typeface="+mn-lt"/>
                <a:cs typeface="+mn-lt"/>
              </a:rPr>
              <a:t>Тествайте решението</a:t>
            </a:r>
            <a:r>
              <a:rPr lang="bg-BG" sz="1950" dirty="0">
                <a:ea typeface="+mn-lt"/>
                <a:cs typeface="+mn-lt"/>
              </a:rPr>
              <a:t> си</a:t>
            </a:r>
            <a:r>
              <a:rPr lang="en-US" sz="1950" dirty="0">
                <a:ea typeface="+mn-lt"/>
                <a:cs typeface="+mn-lt"/>
              </a:rPr>
              <a:t> в Judge</a:t>
            </a:r>
            <a:r>
              <a:rPr lang="en-US" sz="1950" dirty="0"/>
              <a:t>:</a:t>
            </a:r>
            <a:r>
              <a:rPr lang="bg-BG" sz="1950" dirty="0"/>
              <a:t> </a:t>
            </a:r>
            <a:r>
              <a:rPr lang="en-US" sz="1950" dirty="0">
                <a:hlinkClick r:id="rId2"/>
              </a:rPr>
              <a:t>https://judge.softuni.org/Contests/Practice/Index/4150#4</a:t>
            </a:r>
            <a:endParaRPr lang="en-US" sz="1950" dirty="0">
              <a:cs typeface="Calibri"/>
            </a:endParaRP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2B1CF5EE-3AD0-43E0-91E7-30E838679435}"/>
              </a:ext>
            </a:extLst>
          </p:cNvPr>
          <p:cNvSpPr txBox="1">
            <a:spLocks/>
          </p:cNvSpPr>
          <p:nvPr/>
        </p:nvSpPr>
        <p:spPr>
          <a:xfrm>
            <a:off x="676272" y="1314000"/>
            <a:ext cx="10836275" cy="4950000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noProof="1"/>
              <a:t>int n = int.Parse(Console.ReadLine());</a:t>
            </a:r>
          </a:p>
          <a:p>
            <a:pPr>
              <a:defRPr/>
            </a:pPr>
            <a:r>
              <a:rPr lang="en-GB" noProof="1">
                <a:solidFill>
                  <a:schemeClr val="bg1"/>
                </a:solidFill>
              </a:rPr>
              <a:t>List&lt;string&gt;</a:t>
            </a:r>
            <a:r>
              <a:rPr lang="en-GB" noProof="1">
                <a:solidFill>
                  <a:srgbClr val="FFA000"/>
                </a:solidFill>
              </a:rPr>
              <a:t> </a:t>
            </a:r>
            <a:r>
              <a:rPr lang="en-GB" noProof="1"/>
              <a:t>products =</a:t>
            </a:r>
            <a:r>
              <a:rPr lang="en-GB" noProof="1">
                <a:solidFill>
                  <a:srgbClr val="234465"/>
                </a:solidFill>
              </a:rPr>
              <a:t> </a:t>
            </a:r>
            <a:r>
              <a:rPr lang="en-GB" noProof="1">
                <a:solidFill>
                  <a:schemeClr val="bg1"/>
                </a:solidFill>
              </a:rPr>
              <a:t>new List&lt;string&gt;()</a:t>
            </a:r>
            <a:r>
              <a:rPr lang="en-GB" noProof="1">
                <a:solidFill>
                  <a:srgbClr val="234465"/>
                </a:solidFill>
              </a:rPr>
              <a:t>;</a:t>
            </a:r>
          </a:p>
          <a:p>
            <a:pPr>
              <a:defRPr/>
            </a:pPr>
            <a:r>
              <a:rPr lang="en-GB" noProof="1"/>
              <a:t>for (int i = 0; i &lt; n; i++)</a:t>
            </a:r>
          </a:p>
          <a:p>
            <a:pPr>
              <a:defRPr/>
            </a:pPr>
            <a:r>
              <a:rPr lang="en-GB" noProof="1"/>
              <a:t>{</a:t>
            </a:r>
          </a:p>
          <a:p>
            <a:pPr>
              <a:defRPr/>
            </a:pPr>
            <a:r>
              <a:rPr lang="en-GB" noProof="1"/>
              <a:t>  string currentProduct = Console.ReadLine();</a:t>
            </a:r>
          </a:p>
          <a:p>
            <a:pPr>
              <a:defRPr/>
            </a:pPr>
            <a:r>
              <a:rPr lang="en-GB" noProof="1"/>
              <a:t>  products.</a:t>
            </a:r>
            <a:r>
              <a:rPr lang="en-GB" noProof="1">
                <a:solidFill>
                  <a:schemeClr val="bg1"/>
                </a:solidFill>
              </a:rPr>
              <a:t>Add(</a:t>
            </a:r>
            <a:r>
              <a:rPr lang="en-GB" noProof="1"/>
              <a:t>currentProduct</a:t>
            </a:r>
            <a:r>
              <a:rPr lang="en-GB" noProof="1">
                <a:solidFill>
                  <a:schemeClr val="bg1"/>
                </a:solidFill>
              </a:rPr>
              <a:t>)</a:t>
            </a:r>
            <a:r>
              <a:rPr lang="en-GB" noProof="1">
                <a:solidFill>
                  <a:srgbClr val="234465"/>
                </a:solidFill>
              </a:rPr>
              <a:t>;</a:t>
            </a:r>
          </a:p>
          <a:p>
            <a:pPr>
              <a:defRPr/>
            </a:pPr>
            <a:r>
              <a:rPr lang="en-GB" noProof="1"/>
              <a:t>}</a:t>
            </a:r>
          </a:p>
          <a:p>
            <a:pPr>
              <a:defRPr/>
            </a:pPr>
            <a:r>
              <a:rPr lang="en-GB" noProof="1"/>
              <a:t>products.</a:t>
            </a:r>
            <a:r>
              <a:rPr lang="en-GB" noProof="1">
                <a:solidFill>
                  <a:schemeClr val="bg1"/>
                </a:solidFill>
              </a:rPr>
              <a:t>Sort()</a:t>
            </a:r>
            <a:r>
              <a:rPr lang="en-GB" noProof="1"/>
              <a:t>;</a:t>
            </a:r>
          </a:p>
          <a:p>
            <a:pPr>
              <a:defRPr/>
            </a:pPr>
            <a:r>
              <a:rPr lang="en-GB" noProof="1"/>
              <a:t>for (int i = 0; i &lt; products.Count; i++)</a:t>
            </a:r>
          </a:p>
          <a:p>
            <a:pPr>
              <a:defRPr/>
            </a:pPr>
            <a:r>
              <a:rPr lang="en-GB" noProof="1"/>
              <a:t>  Console.WriteLine($"{i + 1}.{products[i]}");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EAE3D2C-E972-9BB6-FAD6-58F345BD61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398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1940" y="1206229"/>
            <a:ext cx="11815018" cy="5199712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buFont typeface="Wingdings"/>
              <a:buChar char="§"/>
            </a:pPr>
            <a:r>
              <a:rPr lang="en-US" sz="3600" dirty="0">
                <a:cs typeface="Calibri"/>
              </a:rPr>
              <a:t>Прочетете 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списък от</a:t>
            </a:r>
            <a:r>
              <a:rPr lang="bg-BG" sz="3600" b="1" dirty="0">
                <a:solidFill>
                  <a:schemeClr val="bg1"/>
                </a:solidFill>
                <a:cs typeface="Calibri"/>
              </a:rPr>
              <a:t> цели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 числа </a:t>
            </a:r>
            <a:r>
              <a:rPr lang="en-US" sz="3600" dirty="0">
                <a:cs typeface="Calibri"/>
              </a:rPr>
              <a:t>и </a:t>
            </a:r>
            <a:r>
              <a:rPr lang="bg-BG" sz="3600" dirty="0">
                <a:cs typeface="Calibri"/>
              </a:rPr>
              <a:t>п</a:t>
            </a:r>
            <a:r>
              <a:rPr lang="en-US" sz="3600" dirty="0">
                <a:cs typeface="Calibri"/>
              </a:rPr>
              <a:t>ремахнете 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всички</a:t>
            </a:r>
            <a:endParaRPr lang="en-US" sz="3600" dirty="0">
              <a:solidFill>
                <a:schemeClr val="bg1"/>
              </a:solidFill>
              <a:cs typeface="Calibri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3600" b="1" dirty="0">
                <a:solidFill>
                  <a:schemeClr val="bg1"/>
                </a:solidFill>
                <a:cs typeface="Calibri"/>
              </a:rPr>
              <a:t>    отрицателни числа</a:t>
            </a:r>
            <a:endParaRPr lang="en-US" sz="3600" dirty="0">
              <a:solidFill>
                <a:schemeClr val="bg1"/>
              </a:solidFill>
              <a:ea typeface="+mn-lt"/>
              <a:cs typeface="+mn-lt"/>
            </a:endParaRPr>
          </a:p>
          <a:p>
            <a:pPr indent="-360045"/>
            <a:r>
              <a:rPr lang="en-US" sz="3400" dirty="0">
                <a:ea typeface="+mn-lt"/>
                <a:cs typeface="+mn-lt"/>
              </a:rPr>
              <a:t>Принтирайте останалите числа в 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обратен ред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indent="-360045"/>
            <a:r>
              <a:rPr lang="en-US" sz="3600" dirty="0">
                <a:ea typeface="+mn-lt"/>
                <a:cs typeface="+mn-lt"/>
              </a:rPr>
              <a:t>Ако не съдържа числа</a:t>
            </a:r>
            <a:r>
              <a:rPr lang="bg-BG" sz="3600" dirty="0">
                <a:ea typeface="+mn-lt"/>
                <a:cs typeface="+mn-lt"/>
              </a:rPr>
              <a:t>,</a:t>
            </a:r>
            <a:r>
              <a:rPr lang="en-US" sz="3600" dirty="0">
                <a:ea typeface="+mn-lt"/>
                <a:cs typeface="+mn-lt"/>
              </a:rPr>
              <a:t> отпечатайте </a:t>
            </a:r>
            <a:r>
              <a:rPr lang="en-US" sz="3600" dirty="0"/>
              <a:t> "</a:t>
            </a:r>
            <a:r>
              <a:rPr lang="en-US" sz="3600" b="1" dirty="0">
                <a:solidFill>
                  <a:schemeClr val="bg1"/>
                </a:solidFill>
              </a:rPr>
              <a:t>empty</a:t>
            </a:r>
            <a:r>
              <a:rPr lang="en-US" sz="3600" dirty="0"/>
              <a:t>"</a:t>
            </a:r>
            <a:endParaRPr lang="bg-BG" sz="36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Задача: </a:t>
            </a:r>
            <a:r>
              <a:rPr lang="en-US" sz="4000" dirty="0">
                <a:ea typeface="+mj-lt"/>
                <a:cs typeface="+mj-lt"/>
              </a:rPr>
              <a:t>Премахнете </a:t>
            </a:r>
            <a:r>
              <a:rPr lang="bg-BG" sz="4000" dirty="0">
                <a:ea typeface="+mj-lt"/>
                <a:cs typeface="+mj-lt"/>
              </a:rPr>
              <a:t>отрицателните числа</a:t>
            </a:r>
            <a:endParaRPr lang="bg-BG" sz="40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498862" y="4179627"/>
            <a:ext cx="3456241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anose="020B0609020204030204" pitchFamily="49" charset="0"/>
              </a:rPr>
              <a:t>10 -5 7 9 -33 50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716366" y="4179627"/>
            <a:ext cx="2187947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anose="020B0609020204030204" pitchFamily="49" charset="0"/>
              </a:rPr>
              <a:t>50 9 7 10</a:t>
            </a:r>
          </a:p>
        </p:txBody>
      </p:sp>
      <p:sp>
        <p:nvSpPr>
          <p:cNvPr id="9" name="Arrow: Right 6"/>
          <p:cNvSpPr/>
          <p:nvPr/>
        </p:nvSpPr>
        <p:spPr>
          <a:xfrm>
            <a:off x="5489766" y="4317272"/>
            <a:ext cx="612324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96786" y="5025941"/>
            <a:ext cx="3346942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anose="020B0609020204030204" pitchFamily="49" charset="0"/>
              </a:rPr>
              <a:t>7 -2 -10 1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716366" y="5025941"/>
            <a:ext cx="2033401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anose="020B0609020204030204" pitchFamily="49" charset="0"/>
              </a:rPr>
              <a:t>1 7</a:t>
            </a:r>
          </a:p>
        </p:txBody>
      </p:sp>
      <p:sp>
        <p:nvSpPr>
          <p:cNvPr id="12" name="Arrow: Right 6"/>
          <p:cNvSpPr/>
          <p:nvPr/>
        </p:nvSpPr>
        <p:spPr>
          <a:xfrm>
            <a:off x="5569377" y="5152213"/>
            <a:ext cx="612324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596787" y="5863525"/>
            <a:ext cx="3346943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anose="020B0609020204030204" pitchFamily="49" charset="0"/>
              </a:rPr>
              <a:t>-1 -2 -3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716366" y="5860885"/>
            <a:ext cx="2033401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anose="020B0609020204030204" pitchFamily="49" charset="0"/>
              </a:rPr>
              <a:t>empty</a:t>
            </a:r>
          </a:p>
        </p:txBody>
      </p:sp>
      <p:sp>
        <p:nvSpPr>
          <p:cNvPr id="19" name="Arrow: Right 6"/>
          <p:cNvSpPr/>
          <p:nvPr/>
        </p:nvSpPr>
        <p:spPr>
          <a:xfrm>
            <a:off x="5489765" y="5987158"/>
            <a:ext cx="612324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89F04AD-4C7D-3EDA-BFA8-7E97628F35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75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1000" y="100750"/>
            <a:ext cx="10000594" cy="882654"/>
          </a:xfrm>
        </p:spPr>
        <p:txBody>
          <a:bodyPr>
            <a:noAutofit/>
          </a:bodyPr>
          <a:lstStyle/>
          <a:p>
            <a:r>
              <a:rPr lang="en-GB" sz="4000" dirty="0">
                <a:ea typeface="+mj-lt"/>
                <a:cs typeface="+mj-lt"/>
              </a:rPr>
              <a:t>Решение</a:t>
            </a:r>
            <a:r>
              <a:rPr lang="en-US" sz="4000" dirty="0"/>
              <a:t>:</a:t>
            </a:r>
            <a:r>
              <a:rPr lang="en-US" sz="4000" b="0" dirty="0"/>
              <a:t> </a:t>
            </a:r>
            <a:r>
              <a:rPr lang="en-US" sz="4000" dirty="0">
                <a:ea typeface="+mj-lt"/>
                <a:cs typeface="+mj-lt"/>
              </a:rPr>
              <a:t>Премахнете </a:t>
            </a:r>
            <a:r>
              <a:rPr lang="bg-BG" sz="4000" dirty="0">
                <a:ea typeface="+mj-lt"/>
                <a:cs typeface="+mj-lt"/>
              </a:rPr>
              <a:t>отрицателните числа</a:t>
            </a:r>
            <a:endParaRPr lang="bg-BG" sz="4000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27DEE3-7EB6-4F69-9C9C-AD1ACAF557C4}"/>
              </a:ext>
            </a:extLst>
          </p:cNvPr>
          <p:cNvSpPr txBox="1"/>
          <p:nvPr/>
        </p:nvSpPr>
        <p:spPr>
          <a:xfrm>
            <a:off x="817381" y="6358248"/>
            <a:ext cx="10554067" cy="4000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>
                <a:ea typeface="+mn-lt"/>
                <a:cs typeface="+mn-lt"/>
              </a:rPr>
              <a:t>Тествайте решението</a:t>
            </a:r>
            <a:r>
              <a:rPr lang="bg-BG" sz="1950" dirty="0">
                <a:ea typeface="+mn-lt"/>
                <a:cs typeface="+mn-lt"/>
              </a:rPr>
              <a:t> си</a:t>
            </a:r>
            <a:r>
              <a:rPr lang="en-US" sz="1950" dirty="0">
                <a:ea typeface="+mn-lt"/>
                <a:cs typeface="+mn-lt"/>
              </a:rPr>
              <a:t> в Judge</a:t>
            </a:r>
            <a:r>
              <a:rPr lang="en-US" sz="1950" dirty="0"/>
              <a:t>:</a:t>
            </a:r>
            <a:r>
              <a:rPr lang="bg-BG" sz="1950" dirty="0"/>
              <a:t> </a:t>
            </a:r>
            <a:r>
              <a:rPr lang="en-US" sz="1950" dirty="0">
                <a:hlinkClick r:id="rId2"/>
              </a:rPr>
              <a:t>https://judge.softuni.org/Contests/Practice/Index/4150#5</a:t>
            </a:r>
            <a:endParaRPr lang="en-US" sz="1950" dirty="0">
              <a:cs typeface="Calibri"/>
            </a:endParaRP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49F149E3-86F3-44BD-8EAF-DE61E4F59905}"/>
              </a:ext>
            </a:extLst>
          </p:cNvPr>
          <p:cNvSpPr txBox="1">
            <a:spLocks/>
          </p:cNvSpPr>
          <p:nvPr/>
        </p:nvSpPr>
        <p:spPr>
          <a:xfrm>
            <a:off x="676276" y="1563556"/>
            <a:ext cx="11075110" cy="4457732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45" indent="-360045">
              <a:defRPr/>
            </a:pPr>
            <a:r>
              <a:rPr lang="en-GB" i="1" noProof="1">
                <a:solidFill>
                  <a:srgbClr val="00B050"/>
                </a:solidFill>
                <a:latin typeface="Calibri"/>
              </a:rPr>
              <a:t>// TODO: Да се прочете списъка </a:t>
            </a:r>
            <a:r>
              <a:rPr lang="en-GB" i="1" noProof="1">
                <a:solidFill>
                  <a:srgbClr val="00B050"/>
                </a:solidFill>
                <a:cs typeface="Consolas" panose="020B0609020204030204" pitchFamily="49" charset="0"/>
              </a:rPr>
              <a:t>nums</a:t>
            </a:r>
            <a:r>
              <a:rPr lang="en-GB" i="1" noProof="1">
                <a:solidFill>
                  <a:srgbClr val="00B050"/>
                </a:solidFill>
                <a:latin typeface="Calibri"/>
              </a:rPr>
              <a:t> от конзолата</a:t>
            </a:r>
            <a:endParaRPr lang="bg-BG" dirty="0"/>
          </a:p>
          <a:p>
            <a:pPr marL="360045" indent="-360045">
              <a:defRPr/>
            </a:pPr>
            <a:r>
              <a:rPr lang="en-GB" noProof="1">
                <a:latin typeface="Consolas"/>
              </a:rPr>
              <a:t>for (int i = 0; i &lt; nums.Count; i++)</a:t>
            </a:r>
          </a:p>
          <a:p>
            <a:pPr marL="360045" indent="-360045">
              <a:defRPr/>
            </a:pPr>
            <a:r>
              <a:rPr lang="en-GB" noProof="1">
                <a:latin typeface="Consolas"/>
              </a:rPr>
              <a:t>  if (nums[i] &lt; 0) { nums.</a:t>
            </a:r>
            <a:r>
              <a:rPr lang="en-GB" noProof="1">
                <a:solidFill>
                  <a:srgbClr val="FFA000"/>
                </a:solidFill>
                <a:latin typeface="Consolas"/>
              </a:rPr>
              <a:t>RemoveAt(</a:t>
            </a:r>
            <a:r>
              <a:rPr lang="en-GB" noProof="1">
                <a:latin typeface="Consolas"/>
              </a:rPr>
              <a:t>i--</a:t>
            </a:r>
            <a:r>
              <a:rPr lang="en-GB" noProof="1">
                <a:solidFill>
                  <a:schemeClr val="bg1"/>
                </a:solidFill>
                <a:latin typeface="Consolas"/>
              </a:rPr>
              <a:t>)</a:t>
            </a:r>
            <a:r>
              <a:rPr lang="en-GB" noProof="1">
                <a:latin typeface="Consolas"/>
              </a:rPr>
              <a:t>; }</a:t>
            </a:r>
          </a:p>
          <a:p>
            <a:pPr marL="360045" indent="-360045">
              <a:defRPr/>
            </a:pPr>
            <a:endParaRPr lang="en-GB" noProof="1">
              <a:solidFill>
                <a:srgbClr val="234465"/>
              </a:solidFill>
            </a:endParaRPr>
          </a:p>
          <a:p>
            <a:pPr marL="360045" indent="-360045">
              <a:defRPr/>
            </a:pPr>
            <a:r>
              <a:rPr lang="en-GB" noProof="1">
                <a:latin typeface="Consolas"/>
              </a:rPr>
              <a:t>nums.</a:t>
            </a:r>
            <a:r>
              <a:rPr lang="en-GB" noProof="1">
                <a:solidFill>
                  <a:srgbClr val="FFA000"/>
                </a:solidFill>
                <a:latin typeface="Consolas"/>
              </a:rPr>
              <a:t>Reverse()</a:t>
            </a:r>
            <a:r>
              <a:rPr lang="en-GB" noProof="1">
                <a:latin typeface="Consolas"/>
              </a:rPr>
              <a:t>;</a:t>
            </a:r>
          </a:p>
          <a:p>
            <a:pPr marL="360045" indent="-360045">
              <a:defRPr/>
            </a:pPr>
            <a:r>
              <a:rPr lang="en-GB" noProof="1">
                <a:latin typeface="Consolas"/>
              </a:rPr>
              <a:t>if (nums.Count == 0)</a:t>
            </a:r>
          </a:p>
          <a:p>
            <a:pPr marL="360045" indent="-360045">
              <a:defRPr/>
            </a:pPr>
            <a:r>
              <a:rPr lang="en-GB" noProof="1">
                <a:latin typeface="Consolas"/>
              </a:rPr>
              <a:t>  Console.WriteLine("empty");</a:t>
            </a:r>
          </a:p>
          <a:p>
            <a:pPr marL="360045" indent="-360045">
              <a:defRPr/>
            </a:pPr>
            <a:r>
              <a:rPr lang="en-GB" noProof="1">
                <a:latin typeface="Consolas"/>
              </a:rPr>
              <a:t>else </a:t>
            </a:r>
            <a:endParaRPr lang="en-GB" noProof="1"/>
          </a:p>
          <a:p>
            <a:pPr marL="360045" indent="-360045">
              <a:defRPr/>
            </a:pPr>
            <a:r>
              <a:rPr lang="en-GB" noProof="1">
                <a:latin typeface="Consolas"/>
              </a:rPr>
              <a:t>  Console.WriteLine(string.Join(" ", nums));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D920E05-6691-5591-AFDC-FBD1AAA2CE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631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Какво научихме днес? </a:t>
            </a:r>
            <a:endParaRPr lang="bg-BG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416" y="1298394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05724" y="1660628"/>
            <a:ext cx="11262634" cy="4648692"/>
          </a:xfrm>
          <a:prstGeom prst="rect">
            <a:avLst/>
          </a:prstGeom>
        </p:spPr>
        <p:txBody>
          <a:bodyPr vert="horz" lIns="107972" tIns="35991" rIns="107972" bIns="35991" rtlCol="0" anchor="t">
            <a:normAutofit fontScale="92500"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Списъците</a:t>
            </a:r>
            <a:r>
              <a:rPr lang="en-US" sz="3400" dirty="0">
                <a:solidFill>
                  <a:schemeClr val="bg2"/>
                </a:solidFill>
                <a:cs typeface="Calibri"/>
              </a:rPr>
              <a:t> съдържат последователност от елементи</a:t>
            </a:r>
            <a:endParaRPr lang="bg-BG" sz="3400" dirty="0">
              <a:solidFill>
                <a:schemeClr val="bg2"/>
              </a:solidFill>
              <a:cs typeface="Calibri"/>
            </a:endParaRPr>
          </a:p>
          <a:p>
            <a:pPr marL="989631" lvl="1" indent="-456565"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  <a:cs typeface="Calibri"/>
              </a:rPr>
              <a:t>Имат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променлива дължина</a:t>
            </a:r>
            <a:endParaRPr lang="bg-BG" b="1" dirty="0">
              <a:solidFill>
                <a:schemeClr val="bg1">
                  <a:lumMod val="60000"/>
                  <a:lumOff val="40000"/>
                </a:schemeClr>
              </a:solidFill>
              <a:cs typeface="Calibri"/>
            </a:endParaRPr>
          </a:p>
          <a:p>
            <a:pPr marL="456565" indent="-456565"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Мо</a:t>
            </a:r>
            <a:r>
              <a:rPr lang="bg-BG" sz="3400" dirty="0">
                <a:solidFill>
                  <a:schemeClr val="bg2"/>
                </a:solidFill>
              </a:rPr>
              <a:t>жем</a:t>
            </a:r>
            <a:r>
              <a:rPr lang="en-US" sz="3400" dirty="0">
                <a:solidFill>
                  <a:schemeClr val="bg2"/>
                </a:solidFill>
              </a:rPr>
              <a:t> да 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добавям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е</a:t>
            </a:r>
            <a:r>
              <a:rPr lang="en-US" sz="3400" dirty="0">
                <a:solidFill>
                  <a:schemeClr val="bg2"/>
                </a:solidFill>
              </a:rPr>
              <a:t> /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премахвам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е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b="1" dirty="0">
                <a:solidFill>
                  <a:schemeClr val="bg2"/>
                </a:solidFill>
                <a:ea typeface="+mn-lt"/>
                <a:cs typeface="+mn-lt"/>
              </a:rPr>
              <a:t>/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модифицирам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е</a:t>
            </a:r>
            <a:endParaRPr lang="en-US" sz="3400" dirty="0">
              <a:solidFill>
                <a:schemeClr val="bg1">
                  <a:lumMod val="60000"/>
                  <a:lumOff val="40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3400" dirty="0">
                <a:solidFill>
                  <a:schemeClr val="bg2"/>
                </a:solidFill>
                <a:ea typeface="+mn-lt"/>
                <a:cs typeface="+mn-lt"/>
              </a:rPr>
              <a:t> </a:t>
            </a:r>
            <a:r>
              <a:rPr lang="en-US" sz="3400" dirty="0">
                <a:solidFill>
                  <a:schemeClr val="bg2"/>
                </a:solidFill>
              </a:rPr>
              <a:t>    елементи по всяко време</a:t>
            </a:r>
            <a:endParaRPr lang="en-US" sz="3400" dirty="0">
              <a:solidFill>
                <a:schemeClr val="bg2"/>
              </a:solidFill>
              <a:cs typeface="Calibri"/>
            </a:endParaRPr>
          </a:p>
          <a:p>
            <a:pPr marL="456565" indent="-456565"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Създаване на списък: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new List&lt;T&gt;()</a:t>
            </a:r>
            <a:endParaRPr lang="en-US" sz="3400" dirty="0">
              <a:solidFill>
                <a:schemeClr val="bg1">
                  <a:lumMod val="60000"/>
                  <a:lumOff val="40000"/>
                </a:schemeClr>
              </a:solidFill>
              <a:latin typeface="Consolas"/>
              <a:cs typeface="Calibri"/>
            </a:endParaRPr>
          </a:p>
          <a:p>
            <a:pPr marL="456565" indent="-456565"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Достъп до елемент чрез индекс: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list[i]</a:t>
            </a:r>
          </a:p>
          <a:p>
            <a:pPr marL="456565" indent="-456565"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О</a:t>
            </a:r>
            <a:r>
              <a:rPr lang="bg-BG" sz="3400" dirty="0">
                <a:solidFill>
                  <a:schemeClr val="bg2"/>
                </a:solidFill>
              </a:rPr>
              <a:t>т</a:t>
            </a:r>
            <a:r>
              <a:rPr lang="en-US" sz="3400" dirty="0">
                <a:solidFill>
                  <a:schemeClr val="bg2"/>
                </a:solidFill>
              </a:rPr>
              <a:t>печатване на елементите на списък: </a:t>
            </a:r>
            <a:r>
              <a:rPr lang="en-US" sz="3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string.Join(…)</a:t>
            </a:r>
            <a:endParaRPr lang="en-US" sz="3400" dirty="0">
              <a:solidFill>
                <a:schemeClr val="bg1">
                  <a:lumMod val="60000"/>
                  <a:lumOff val="40000"/>
                </a:schemeClr>
              </a:solidFill>
              <a:latin typeface="Consolas"/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7CA16D9-F590-EA92-E48E-34C7ADC531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168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88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5F8A2404-7EAA-2514-80D5-646290939E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008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4496651" y="1769070"/>
            <a:ext cx="3208718" cy="1338874"/>
            <a:chOff x="3503612" y="2606207"/>
            <a:chExt cx="3810000" cy="14083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594616" y="2606208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>
                  <a:solidFill>
                    <a:schemeClr val="bg2"/>
                  </a:solidFill>
                </a:rPr>
                <a:t>0</a:t>
              </a:r>
              <a:endParaRPr lang="en-US" sz="2999" dirty="0">
                <a:solidFill>
                  <a:schemeClr val="bg2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340138" y="2621631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>
                  <a:solidFill>
                    <a:schemeClr val="bg2"/>
                  </a:solidFill>
                </a:rPr>
                <a:t>1</a:t>
              </a:r>
              <a:endParaRPr lang="en-US" sz="2999" dirty="0">
                <a:solidFill>
                  <a:schemeClr val="bg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07281" y="2606207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>
                  <a:solidFill>
                    <a:schemeClr val="bg2"/>
                  </a:solidFill>
                </a:rPr>
                <a:t>2</a:t>
              </a:r>
              <a:endParaRPr lang="en-US" sz="2999" dirty="0">
                <a:solidFill>
                  <a:schemeClr val="bg2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880617" y="2610511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>
                  <a:solidFill>
                    <a:schemeClr val="bg2"/>
                  </a:solidFill>
                </a:rPr>
                <a:t>3</a:t>
              </a:r>
              <a:endParaRPr lang="en-US" sz="2999" dirty="0">
                <a:solidFill>
                  <a:schemeClr val="bg2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628960" y="2606207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>
                  <a:solidFill>
                    <a:schemeClr val="bg2"/>
                  </a:solidFill>
                </a:rPr>
                <a:t>4</a:t>
              </a:r>
              <a:endParaRPr lang="en-US" sz="2999" dirty="0">
                <a:solidFill>
                  <a:schemeClr val="bg2"/>
                </a:solidFill>
              </a:endParaRPr>
            </a:p>
          </p:txBody>
        </p:sp>
      </p:grpSp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8AAF8B02-DEC7-C03C-3B47-AC1E69A1B5A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Същност и основни методи</a:t>
            </a:r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F56AFA0B-96A0-7285-7024-9B91731EBDE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Списък</a:t>
            </a:r>
          </a:p>
        </p:txBody>
      </p:sp>
    </p:spTree>
    <p:extLst>
      <p:ext uri="{BB962C8B-B14F-4D97-AF65-F5344CB8AC3E}">
        <p14:creationId xmlns:p14="http://schemas.microsoft.com/office/powerpoint/2010/main" val="336048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10129234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350" b="1" dirty="0">
                <a:solidFill>
                  <a:schemeClr val="bg1"/>
                </a:solidFill>
                <a:latin typeface="Consolas"/>
              </a:rPr>
              <a:t>List&lt;T&gt;</a:t>
            </a:r>
            <a:r>
              <a:rPr lang="en-US" sz="3350" dirty="0"/>
              <a:t> </a:t>
            </a:r>
            <a:r>
              <a:rPr lang="bg-BG" sz="3350" dirty="0"/>
              <a:t>е списък от елементи с </a:t>
            </a:r>
            <a:r>
              <a:rPr lang="bg-BG" sz="3350" b="1" dirty="0">
                <a:solidFill>
                  <a:schemeClr val="bg1"/>
                </a:solidFill>
              </a:rPr>
              <a:t>еднакъв тип данни</a:t>
            </a:r>
          </a:p>
          <a:p>
            <a:pPr marL="360045" indent="-360045">
              <a:buClr>
                <a:schemeClr val="tx1"/>
              </a:buClr>
            </a:pPr>
            <a:r>
              <a:rPr lang="bg-BG" sz="3350" dirty="0">
                <a:solidFill>
                  <a:srgbClr val="234465"/>
                </a:solidFill>
                <a:latin typeface="Calibri"/>
                <a:cs typeface="Calibri"/>
              </a:rPr>
              <a:t>За разлика от масива, списъкът има </a:t>
            </a:r>
            <a:r>
              <a:rPr lang="bg-BG" sz="3350" b="1" dirty="0">
                <a:solidFill>
                  <a:schemeClr val="bg1"/>
                </a:solidFill>
                <a:latin typeface="Calibri"/>
                <a:cs typeface="Calibri"/>
              </a:rPr>
              <a:t>променлива дължина</a:t>
            </a:r>
            <a:endParaRPr lang="bg-BG" sz="335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/>
              <a:t>Списък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555116" y="3483012"/>
            <a:ext cx="8805884" cy="25109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i="1" dirty="0">
                <a:solidFill>
                  <a:schemeClr val="accent2"/>
                </a:solidFill>
                <a:latin typeface="Consolas"/>
              </a:rPr>
              <a:t>// Създаване на </a:t>
            </a:r>
            <a:r>
              <a:rPr lang="bg-BG" sz="2400" i="1" dirty="0">
                <a:solidFill>
                  <a:schemeClr val="accent2"/>
                </a:solidFill>
                <a:latin typeface="Consolas"/>
              </a:rPr>
              <a:t>празен 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списък </a:t>
            </a:r>
            <a:r>
              <a:rPr lang="bg-BG" sz="2400" i="1" dirty="0">
                <a:solidFill>
                  <a:schemeClr val="accent2"/>
                </a:solidFill>
                <a:latin typeface="Consolas"/>
              </a:rPr>
              <a:t>с 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низове</a:t>
            </a:r>
            <a:endParaRPr lang="en-US" sz="2400" dirty="0">
              <a:solidFill>
                <a:schemeClr val="accent2"/>
              </a:solidFill>
              <a:latin typeface="Consolas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bg1"/>
                </a:solidFill>
                <a:latin typeface="Consolas"/>
              </a:rPr>
              <a:t>List&lt;string&gt;</a:t>
            </a:r>
            <a:r>
              <a:rPr lang="en-US" sz="2400" dirty="0">
                <a:solidFill>
                  <a:schemeClr val="tx1"/>
                </a:solidFill>
                <a:latin typeface="Consolas"/>
              </a:rPr>
              <a:t> names = 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new List&lt;string&gt;()</a:t>
            </a:r>
            <a:r>
              <a:rPr lang="en-US" sz="2400" dirty="0">
                <a:solidFill>
                  <a:schemeClr val="tx1"/>
                </a:solidFill>
                <a:latin typeface="Consolas"/>
              </a:rPr>
              <a:t>;</a:t>
            </a:r>
            <a:endParaRPr lang="bg-BG" sz="2400" dirty="0">
              <a:solidFill>
                <a:schemeClr val="tx1"/>
              </a:solidFill>
              <a:latin typeface="Consolas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bg-BG" sz="2400" dirty="0">
              <a:solidFill>
                <a:schemeClr val="tx1"/>
              </a:solidFill>
              <a:latin typeface="Consolas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bg-BG" sz="2400" i="1" dirty="0">
                <a:solidFill>
                  <a:schemeClr val="accent2"/>
                </a:solidFill>
                <a:latin typeface="Consolas"/>
              </a:rPr>
              <a:t>// Създаване на списък с 3 цели числа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bg1"/>
                </a:solidFill>
              </a:rPr>
              <a:t>List&lt;int&gt;</a:t>
            </a:r>
            <a:r>
              <a:rPr lang="en-US" sz="2400" dirty="0">
                <a:solidFill>
                  <a:schemeClr val="tx1"/>
                </a:solidFill>
              </a:rPr>
              <a:t> grades = </a:t>
            </a:r>
            <a:r>
              <a:rPr lang="en-US" sz="2400" dirty="0">
                <a:solidFill>
                  <a:schemeClr val="bg1"/>
                </a:solidFill>
              </a:rPr>
              <a:t>new List&lt;int&gt; {</a:t>
            </a:r>
            <a:r>
              <a:rPr lang="en-US" sz="2400" dirty="0">
                <a:solidFill>
                  <a:schemeClr val="tx1"/>
                </a:solidFill>
              </a:rPr>
              <a:t> 6, 4, 5</a:t>
            </a:r>
            <a:r>
              <a:rPr lang="bg-BG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  <a:endParaRPr lang="en-US" sz="2400" dirty="0">
              <a:solidFill>
                <a:schemeClr val="tx1"/>
              </a:solidFill>
              <a:latin typeface="Consolas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400" dirty="0">
              <a:solidFill>
                <a:schemeClr val="tx1"/>
              </a:solidFill>
              <a:latin typeface="Consolas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1452F7C-5300-2379-3464-047DD540E06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05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 fontScale="92500"/>
          </a:bodyPr>
          <a:lstStyle/>
          <a:p>
            <a:pPr marL="360045" indent="-360045">
              <a:lnSpc>
                <a:spcPct val="100000"/>
              </a:lnSpc>
              <a:spcBef>
                <a:spcPts val="1200"/>
              </a:spcBef>
            </a:pPr>
            <a:r>
              <a:rPr lang="en-US" sz="3200" dirty="0"/>
              <a:t>Осигур</a:t>
            </a:r>
            <a:r>
              <a:rPr lang="bg-BG" sz="3200" dirty="0"/>
              <a:t>я</a:t>
            </a:r>
            <a:r>
              <a:rPr lang="en-US" sz="3200" dirty="0"/>
              <a:t>в</a:t>
            </a:r>
            <a:r>
              <a:rPr lang="bg-BG" sz="3200" dirty="0"/>
              <a:t>а</a:t>
            </a:r>
            <a:r>
              <a:rPr lang="en-US" sz="3200" dirty="0"/>
              <a:t> операции за</a:t>
            </a:r>
            <a:r>
              <a:rPr lang="en-US" sz="3200" dirty="0">
                <a:solidFill>
                  <a:srgbClr val="234465"/>
                </a:solidFill>
              </a:rPr>
              <a:t> </a:t>
            </a:r>
            <a:r>
              <a:rPr lang="en-US" sz="3200" b="1" dirty="0">
                <a:solidFill>
                  <a:schemeClr val="bg1"/>
                </a:solidFill>
              </a:rPr>
              <a:t>добавяне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bg1"/>
                </a:solidFill>
              </a:rPr>
              <a:t>премахване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bg1"/>
                </a:solidFill>
              </a:rPr>
              <a:t>намиране</a:t>
            </a:r>
            <a:r>
              <a:rPr lang="en-US" sz="3200" dirty="0"/>
              <a:t>  на елементи:</a:t>
            </a:r>
            <a:endParaRPr lang="bg-BG" dirty="0"/>
          </a:p>
          <a:p>
            <a:pPr lvl="1" indent="-360045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/>
              </a:rPr>
              <a:t>Add(</a:t>
            </a:r>
            <a:r>
              <a:rPr lang="en-US" sz="2800" dirty="0">
                <a:latin typeface="Consolas"/>
              </a:rPr>
              <a:t>елемент</a:t>
            </a:r>
            <a:r>
              <a:rPr lang="en-US" sz="2800" b="1" dirty="0">
                <a:solidFill>
                  <a:schemeClr val="bg1"/>
                </a:solidFill>
                <a:latin typeface="Consolas"/>
              </a:rPr>
              <a:t>)</a:t>
            </a:r>
            <a:r>
              <a:rPr lang="en-US" sz="2800" dirty="0"/>
              <a:t> – добавя елемент в списъка</a:t>
            </a:r>
            <a:endParaRPr lang="en-US" sz="2800" dirty="0">
              <a:cs typeface="Calibri"/>
            </a:endParaRPr>
          </a:p>
          <a:p>
            <a:pPr lvl="1" indent="-360045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/>
              </a:rPr>
              <a:t>Count</a:t>
            </a:r>
            <a:r>
              <a:rPr lang="en-US" sz="2800" dirty="0"/>
              <a:t> – връща броя на елементите в списъка</a:t>
            </a:r>
            <a:endParaRPr lang="en-US" sz="2800" dirty="0">
              <a:cs typeface="Calibri"/>
            </a:endParaRPr>
          </a:p>
          <a:p>
            <a:pPr lvl="1" indent="-360045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/>
              </a:rPr>
              <a:t>Remove(</a:t>
            </a:r>
            <a:r>
              <a:rPr lang="en-US" sz="2800" dirty="0">
                <a:latin typeface="Consolas"/>
              </a:rPr>
              <a:t>елемент</a:t>
            </a:r>
            <a:r>
              <a:rPr lang="en-US" sz="2800" b="1" dirty="0">
                <a:solidFill>
                  <a:schemeClr val="bg1"/>
                </a:solidFill>
                <a:latin typeface="Consolas"/>
              </a:rPr>
              <a:t>)</a:t>
            </a:r>
            <a:r>
              <a:rPr lang="en-US" sz="2800" dirty="0"/>
              <a:t> – премахва елемент (връща true / false)</a:t>
            </a:r>
            <a:endParaRPr lang="en-US" sz="2800" dirty="0">
              <a:cs typeface="Calibri"/>
            </a:endParaRPr>
          </a:p>
          <a:p>
            <a:pPr lvl="1" indent="-360045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2800" b="1" noProof="1">
                <a:solidFill>
                  <a:schemeClr val="bg1"/>
                </a:solidFill>
                <a:latin typeface="Consolas"/>
              </a:rPr>
              <a:t>RemoveAt(</a:t>
            </a:r>
            <a:r>
              <a:rPr lang="en-US" sz="2800" noProof="1">
                <a:latin typeface="Consolas"/>
              </a:rPr>
              <a:t>индекс</a:t>
            </a:r>
            <a:r>
              <a:rPr lang="en-US" sz="2800" b="1" dirty="0">
                <a:solidFill>
                  <a:schemeClr val="bg1"/>
                </a:solidFill>
                <a:latin typeface="Consolas"/>
              </a:rPr>
              <a:t>)</a:t>
            </a:r>
            <a:r>
              <a:rPr lang="en-US" sz="2800" dirty="0"/>
              <a:t> – премахва елемент на определен индекс</a:t>
            </a:r>
            <a:endParaRPr lang="en-US" sz="2800" dirty="0">
              <a:cs typeface="Calibri"/>
            </a:endParaRPr>
          </a:p>
          <a:p>
            <a:pPr lvl="1" indent="-360045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/>
              </a:rPr>
              <a:t>Insert(</a:t>
            </a:r>
            <a:r>
              <a:rPr lang="en-US" sz="2800" dirty="0">
                <a:latin typeface="Consolas"/>
              </a:rPr>
              <a:t>индекс, елемент</a:t>
            </a:r>
            <a:r>
              <a:rPr lang="en-US" sz="2800" b="1" dirty="0">
                <a:solidFill>
                  <a:schemeClr val="bg1"/>
                </a:solidFill>
                <a:latin typeface="Consolas"/>
              </a:rPr>
              <a:t>)</a:t>
            </a:r>
            <a:r>
              <a:rPr lang="en-US" sz="2800" dirty="0"/>
              <a:t> – добавя елемент на даден индекс </a:t>
            </a:r>
            <a:endParaRPr lang="en-US" sz="2800" dirty="0">
              <a:cs typeface="Calibri"/>
            </a:endParaRPr>
          </a:p>
          <a:p>
            <a:pPr lvl="1" indent="-360045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/>
              </a:rPr>
              <a:t>Contains(</a:t>
            </a:r>
            <a:r>
              <a:rPr lang="en-US" sz="2800" dirty="0">
                <a:latin typeface="Consolas"/>
              </a:rPr>
              <a:t>елемент</a:t>
            </a:r>
            <a:r>
              <a:rPr lang="en-US" sz="2800" b="1" dirty="0">
                <a:solidFill>
                  <a:schemeClr val="bg1"/>
                </a:solidFill>
                <a:latin typeface="Consolas"/>
              </a:rPr>
              <a:t>)</a:t>
            </a:r>
            <a:r>
              <a:rPr lang="en-US" sz="2800" dirty="0"/>
              <a:t> – проверява дали елемента съществува в списъка</a:t>
            </a:r>
            <a:endParaRPr lang="en-US" sz="2800" dirty="0">
              <a:cs typeface="Calibri"/>
            </a:endParaRPr>
          </a:p>
          <a:p>
            <a:pPr lvl="1" indent="-360045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/>
              </a:rPr>
              <a:t>Sort()</a:t>
            </a:r>
            <a:r>
              <a:rPr lang="en-US" sz="2800" dirty="0"/>
              <a:t> – сортира масива/списъка по азбучен ред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Списък от Т</a:t>
            </a:r>
            <a:r>
              <a:rPr lang="en-US" sz="3950" dirty="0"/>
              <a:t> </a:t>
            </a:r>
            <a:r>
              <a:rPr lang="en-US" sz="3950" dirty="0">
                <a:cs typeface="Consolas" panose="020B0609020204030204" pitchFamily="49" charset="0"/>
              </a:rPr>
              <a:t>– </a:t>
            </a:r>
            <a:r>
              <a:rPr lang="en-US" sz="3950" dirty="0"/>
              <a:t>Основни методи</a:t>
            </a:r>
            <a:endParaRPr lang="en-US" sz="3950" dirty="0"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99FB547-388D-C1B1-BE3B-3ADF61B068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935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01BF223C-58A5-4DB0-9027-1483433025C4}"/>
              </a:ext>
            </a:extLst>
          </p:cNvPr>
          <p:cNvSpPr txBox="1">
            <a:spLocks/>
          </p:cNvSpPr>
          <p:nvPr/>
        </p:nvSpPr>
        <p:spPr>
          <a:xfrm>
            <a:off x="682421" y="2895551"/>
            <a:ext cx="1612385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399" noProof="1"/>
              <a:t>30</a:t>
            </a:r>
            <a:endParaRPr lang="en-US" sz="2399" noProof="1"/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8E2A71DE-37A4-46AF-A7AE-5058358BA61B}"/>
              </a:ext>
            </a:extLst>
          </p:cNvPr>
          <p:cNvSpPr txBox="1">
            <a:spLocks/>
          </p:cNvSpPr>
          <p:nvPr/>
        </p:nvSpPr>
        <p:spPr>
          <a:xfrm>
            <a:off x="685623" y="2245953"/>
            <a:ext cx="1612385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399" noProof="1"/>
              <a:t>20</a:t>
            </a:r>
            <a:endParaRPr lang="en-US" sz="2399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685623" y="1606820"/>
            <a:ext cx="1612385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399" noProof="1"/>
              <a:t>10</a:t>
            </a:r>
            <a:endParaRPr lang="en-US" sz="2399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Add() – Добавяне на елемент</a:t>
            </a:r>
            <a:endParaRPr lang="bg-BG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7209" y="3433051"/>
            <a:ext cx="4485424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621">
              <a:lnSpc>
                <a:spcPct val="90000"/>
              </a:lnSpc>
              <a:spcBef>
                <a:spcPct val="0"/>
              </a:spcBef>
            </a:pPr>
            <a:endParaRPr lang="en-US" sz="2799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5621" y="3433051"/>
            <a:ext cx="4485424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621">
              <a:lnSpc>
                <a:spcPct val="90000"/>
              </a:lnSpc>
              <a:spcBef>
                <a:spcPct val="0"/>
              </a:spcBef>
            </a:pPr>
            <a:endParaRPr lang="en-US" sz="2799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774003" y="3647416"/>
            <a:ext cx="2073688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noProof="1"/>
              <a:t>0</a:t>
            </a: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4733462" y="3654692"/>
            <a:ext cx="2073688" cy="528182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621">
              <a:lnSpc>
                <a:spcPct val="90000"/>
              </a:lnSpc>
              <a:spcBef>
                <a:spcPct val="0"/>
              </a:spcBef>
            </a:pPr>
            <a:r>
              <a:rPr lang="en-US" sz="3150" b="1" dirty="0">
                <a:latin typeface="Consolas"/>
                <a:cs typeface="Consolas" panose="020B0609020204030204" pitchFamily="49" charset="0"/>
              </a:rPr>
              <a:t>Брой:</a:t>
            </a: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6772416" y="3654692"/>
            <a:ext cx="2073688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noProof="1"/>
              <a:t>1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6772416" y="3651054"/>
            <a:ext cx="2073688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noProof="1"/>
              <a:t>2</a:t>
            </a: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6772416" y="3654692"/>
            <a:ext cx="2073688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noProof="1"/>
              <a:t>3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6D92A6-A981-4502-B71F-66D193EF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26588" y="1221551"/>
            <a:ext cx="8638400" cy="2207449"/>
          </a:xfrm>
        </p:spPr>
        <p:txBody>
          <a:bodyPr vert="horz" lIns="108000" tIns="36000" rIns="108000" bIns="36000" rtlCol="0" anchor="t">
            <a:normAutofit lnSpcReduction="10000"/>
          </a:bodyPr>
          <a:lstStyle/>
          <a:p>
            <a:pPr marL="360045" indent="-360045">
              <a:buClr>
                <a:schemeClr val="tx1"/>
              </a:buClr>
            </a:pPr>
            <a:r>
              <a:rPr lang="bg-BG" sz="3350" dirty="0"/>
              <a:t>Създаваме празен </a:t>
            </a:r>
            <a:r>
              <a:rPr lang="bg-BG" sz="3350" b="1" dirty="0">
                <a:solidFill>
                  <a:schemeClr val="bg1"/>
                </a:solidFill>
              </a:rPr>
              <a:t>списък</a:t>
            </a:r>
            <a:r>
              <a:rPr lang="bg-BG" sz="3350" dirty="0"/>
              <a:t> и </a:t>
            </a:r>
            <a:r>
              <a:rPr lang="bg-BG" sz="3350" b="1" dirty="0">
                <a:solidFill>
                  <a:schemeClr val="bg1"/>
                </a:solidFill>
              </a:rPr>
              <a:t>добавяме</a:t>
            </a:r>
            <a:r>
              <a:rPr lang="bg-BG" sz="3350" dirty="0"/>
              <a:t> няколко елемента</a:t>
            </a:r>
          </a:p>
          <a:p>
            <a:pPr marL="360045" indent="-360045">
              <a:buClr>
                <a:schemeClr val="tx1"/>
              </a:buClr>
            </a:pPr>
            <a:r>
              <a:rPr lang="bg-BG" sz="3350" dirty="0">
                <a:solidFill>
                  <a:srgbClr val="234465"/>
                </a:solidFill>
              </a:rPr>
              <a:t>Всеки път </a:t>
            </a:r>
            <a:r>
              <a:rPr lang="bg-BG" sz="3350" b="1" dirty="0">
                <a:solidFill>
                  <a:schemeClr val="bg1"/>
                </a:solidFill>
              </a:rPr>
              <a:t>броят</a:t>
            </a:r>
            <a:r>
              <a:rPr lang="bg-BG" sz="3350" dirty="0">
                <a:solidFill>
                  <a:srgbClr val="234465"/>
                </a:solidFill>
              </a:rPr>
              <a:t> </a:t>
            </a:r>
            <a:r>
              <a:rPr lang="bg-BG" sz="3350" dirty="0"/>
              <a:t>на елементите се увеличава</a:t>
            </a:r>
            <a:endParaRPr lang="bg-BG" sz="3350" dirty="0">
              <a:cs typeface="Calibri"/>
            </a:endParaRP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4EC2BF70-061D-4700-9DE2-1CAF9845AADF}"/>
              </a:ext>
            </a:extLst>
          </p:cNvPr>
          <p:cNvSpPr txBox="1">
            <a:spLocks/>
          </p:cNvSpPr>
          <p:nvPr/>
        </p:nvSpPr>
        <p:spPr>
          <a:xfrm>
            <a:off x="3009684" y="3616870"/>
            <a:ext cx="1828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Box 30">
            <a:extLst>
              <a:ext uri="{FF2B5EF4-FFF2-40B4-BE49-F238E27FC236}">
                <a16:creationId xmlns:a16="http://schemas.microsoft.com/office/drawing/2014/main" id="{459C29BB-0B1E-47D7-B950-AB257294AF50}"/>
              </a:ext>
            </a:extLst>
          </p:cNvPr>
          <p:cNvSpPr txBox="1"/>
          <p:nvPr/>
        </p:nvSpPr>
        <p:spPr>
          <a:xfrm>
            <a:off x="3009684" y="369250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sz="2400" b="1" noProof="1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4B61771-5040-425A-B774-ACD04335DB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894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96296E-6 L 0.10026 2.96296E-6 C 0.1444 2.96296E-6 0.20091 0.10115 0.20091 0.18472 L 0.20091 0.37361 " pathEditMode="relative" rAng="0" ptsTypes="AAAA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07407E-6 L 0.10026 -4.07407E-6 C 0.1444 -4.07407E-6 0.20091 0.10116 0.20091 0.18473 L 0.20091 0.37362 " pathEditMode="relative" rAng="0" ptsTypes="AAAA">
                                      <p:cBhvr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0 L 0.10026 0 C 0.1444 0 0.20091 0.10116 0.20091 0.18472 L 0.20091 0.37361 " pathEditMode="relative" rAng="0" ptsTypes="AAAA">
                                      <p:cBhvr>
                                        <p:cTn id="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46" grpId="2" animBg="1"/>
      <p:bldP spid="42" grpId="0" animBg="1"/>
      <p:bldP spid="42" grpId="1" animBg="1"/>
      <p:bldP spid="42" grpId="2" animBg="1"/>
      <p:bldP spid="24" grpId="0" animBg="1"/>
      <p:bldP spid="24" grpId="1" animBg="1"/>
      <p:bldP spid="24" grpId="2" animBg="1"/>
      <p:bldP spid="26" grpId="0" animBg="1"/>
      <p:bldP spid="28" grpId="0" animBg="1"/>
      <p:bldP spid="28" grpId="1" animBg="1"/>
      <p:bldP spid="29" grpId="0" animBg="1"/>
      <p:bldP spid="29" grpId="1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7"/>
          <p:cNvSpPr txBox="1">
            <a:spLocks/>
          </p:cNvSpPr>
          <p:nvPr/>
        </p:nvSpPr>
        <p:spPr>
          <a:xfrm>
            <a:off x="6772416" y="3647416"/>
            <a:ext cx="2073688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noProof="1"/>
              <a:t>3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Remove() – Премахване на елемент</a:t>
            </a:r>
            <a:endParaRPr lang="bg-BG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7209" y="3433051"/>
            <a:ext cx="4485424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621">
              <a:lnSpc>
                <a:spcPct val="90000"/>
              </a:lnSpc>
              <a:spcBef>
                <a:spcPct val="0"/>
              </a:spcBef>
            </a:pPr>
            <a:endParaRPr lang="en-US" sz="2799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5621" y="3433051"/>
            <a:ext cx="4485424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621">
              <a:lnSpc>
                <a:spcPct val="90000"/>
              </a:lnSpc>
              <a:spcBef>
                <a:spcPct val="0"/>
              </a:spcBef>
            </a:pPr>
            <a:endParaRPr lang="en-US" sz="2799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4744835" y="3666065"/>
            <a:ext cx="2073688" cy="528182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621"/>
            <a:r>
              <a:rPr lang="en-US" sz="3150" b="1" dirty="0">
                <a:latin typeface="Consolas"/>
                <a:ea typeface="+mn-lt"/>
                <a:cs typeface="+mn-lt"/>
              </a:rPr>
              <a:t>Брой: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6770828" y="3646280"/>
            <a:ext cx="2073688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noProof="1"/>
              <a:t>2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6D92A6-A981-4502-B71F-66D193EF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26588" y="1196707"/>
            <a:ext cx="8820370" cy="223019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GB" sz="3350" dirty="0"/>
              <a:t>Можем да  </a:t>
            </a:r>
            <a:r>
              <a:rPr lang="en-GB" sz="3350" b="1" dirty="0">
                <a:solidFill>
                  <a:schemeClr val="bg1"/>
                </a:solidFill>
              </a:rPr>
              <a:t>премахваме</a:t>
            </a:r>
            <a:r>
              <a:rPr lang="en-GB" sz="3350" dirty="0"/>
              <a:t> елемент от </a:t>
            </a:r>
            <a:r>
              <a:rPr lang="en-GB" sz="3350" b="1" dirty="0">
                <a:solidFill>
                  <a:schemeClr val="bg1"/>
                </a:solidFill>
              </a:rPr>
              <a:t>списъка</a:t>
            </a:r>
            <a:endParaRPr lang="bg-BG" sz="3350" dirty="0">
              <a:solidFill>
                <a:schemeClr val="bg1"/>
              </a:solidFill>
            </a:endParaRPr>
          </a:p>
          <a:p>
            <a:pPr marL="360045" indent="-360045">
              <a:buClr>
                <a:schemeClr val="tx1"/>
              </a:buClr>
            </a:pPr>
            <a:r>
              <a:rPr lang="en-GB" sz="3350" dirty="0">
                <a:ea typeface="+mn-lt"/>
                <a:cs typeface="+mn-lt"/>
              </a:rPr>
              <a:t>Всеки път </a:t>
            </a:r>
            <a:r>
              <a:rPr lang="en-GB" sz="3350" b="1" dirty="0">
                <a:solidFill>
                  <a:schemeClr val="bg1"/>
                </a:solidFill>
                <a:ea typeface="+mn-lt"/>
                <a:cs typeface="+mn-lt"/>
              </a:rPr>
              <a:t>броя</a:t>
            </a:r>
            <a:r>
              <a:rPr lang="bg-BG" sz="3350" b="1" dirty="0">
                <a:solidFill>
                  <a:schemeClr val="bg1"/>
                </a:solidFill>
                <a:ea typeface="+mn-lt"/>
                <a:cs typeface="+mn-lt"/>
              </a:rPr>
              <a:t>т</a:t>
            </a:r>
            <a:r>
              <a:rPr lang="en-GB" sz="3350" dirty="0">
                <a:ea typeface="+mn-lt"/>
                <a:cs typeface="+mn-lt"/>
              </a:rPr>
              <a:t> на елементите се намалява</a:t>
            </a:r>
            <a:endParaRPr lang="en-US" dirty="0">
              <a:cs typeface="Calibri"/>
            </a:endParaRP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9C990936-2D76-4B91-A24B-236BFEBDF527}"/>
              </a:ext>
            </a:extLst>
          </p:cNvPr>
          <p:cNvSpPr txBox="1">
            <a:spLocks/>
          </p:cNvSpPr>
          <p:nvPr/>
        </p:nvSpPr>
        <p:spPr>
          <a:xfrm>
            <a:off x="3009684" y="3616870"/>
            <a:ext cx="1828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Box 30">
            <a:extLst>
              <a:ext uri="{FF2B5EF4-FFF2-40B4-BE49-F238E27FC236}">
                <a16:creationId xmlns:a16="http://schemas.microsoft.com/office/drawing/2014/main" id="{25A61D4C-B16A-4D44-8E00-8E5561A05628}"/>
              </a:ext>
            </a:extLst>
          </p:cNvPr>
          <p:cNvSpPr txBox="1"/>
          <p:nvPr/>
        </p:nvSpPr>
        <p:spPr>
          <a:xfrm>
            <a:off x="3009684" y="369250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sz="2400" b="1" noProof="1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F12C0DD8-F449-4AE3-9E98-06CBAC65BC3C}"/>
              </a:ext>
            </a:extLst>
          </p:cNvPr>
          <p:cNvSpPr txBox="1">
            <a:spLocks/>
          </p:cNvSpPr>
          <p:nvPr/>
        </p:nvSpPr>
        <p:spPr>
          <a:xfrm>
            <a:off x="3118688" y="5447738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30</a:t>
            </a:r>
            <a:endParaRPr lang="en-US" noProof="1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E0D66B9E-E8B8-4F97-867D-75B8752E2E6E}"/>
              </a:ext>
            </a:extLst>
          </p:cNvPr>
          <p:cNvSpPr txBox="1">
            <a:spLocks/>
          </p:cNvSpPr>
          <p:nvPr/>
        </p:nvSpPr>
        <p:spPr>
          <a:xfrm>
            <a:off x="3121891" y="479797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20</a:t>
            </a:r>
            <a:endParaRPr lang="en-US" noProof="1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71F996DC-6881-4CF3-9984-C9612C7E6BD5}"/>
              </a:ext>
            </a:extLst>
          </p:cNvPr>
          <p:cNvSpPr txBox="1">
            <a:spLocks/>
          </p:cNvSpPr>
          <p:nvPr/>
        </p:nvSpPr>
        <p:spPr>
          <a:xfrm>
            <a:off x="3121891" y="415867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A97B302-EC20-466D-526F-CC82176F2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174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 -2.59259E-6 L -0.0039 -0.20648 C -0.0039 -0.29861 -0.05912 -0.41296 -0.10391 -0.41296 L -0.20391 -0.41296 " pathEditMode="relative" rAng="16200000" ptsTypes="AAAA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-2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22222E-6 L 0.00091 -0.0925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 animBg="1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7"/>
          <p:cNvSpPr txBox="1">
            <a:spLocks/>
          </p:cNvSpPr>
          <p:nvPr/>
        </p:nvSpPr>
        <p:spPr>
          <a:xfrm>
            <a:off x="6770828" y="3646280"/>
            <a:ext cx="2073688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noProof="1"/>
              <a:t>2</a:t>
            </a: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6769241" y="3646280"/>
            <a:ext cx="2073688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noProof="1"/>
              <a:t>3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8E2A71DE-37A4-46AF-A7AE-5058358BA61B}"/>
              </a:ext>
            </a:extLst>
          </p:cNvPr>
          <p:cNvSpPr txBox="1">
            <a:spLocks/>
          </p:cNvSpPr>
          <p:nvPr/>
        </p:nvSpPr>
        <p:spPr>
          <a:xfrm>
            <a:off x="685623" y="1975524"/>
            <a:ext cx="1612385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399" noProof="1"/>
              <a:t>-10</a:t>
            </a:r>
            <a:endParaRPr lang="en-US" sz="2399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Insert() –Вмъкване на елемент </a:t>
            </a:r>
            <a:endParaRPr lang="en-US" sz="3950" dirty="0">
              <a:cs typeface="Calibri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7209" y="3433051"/>
            <a:ext cx="4485424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621">
              <a:lnSpc>
                <a:spcPct val="90000"/>
              </a:lnSpc>
              <a:spcBef>
                <a:spcPct val="0"/>
              </a:spcBef>
            </a:pPr>
            <a:endParaRPr lang="en-US" sz="2799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5621" y="3433051"/>
            <a:ext cx="4485424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621">
              <a:lnSpc>
                <a:spcPct val="90000"/>
              </a:lnSpc>
              <a:spcBef>
                <a:spcPct val="0"/>
              </a:spcBef>
            </a:pPr>
            <a:endParaRPr lang="en-US" sz="2799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4733462" y="3654692"/>
            <a:ext cx="2073688" cy="528182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621"/>
            <a:r>
              <a:rPr lang="en-US" sz="3150" b="1" dirty="0">
                <a:latin typeface="Consolas"/>
                <a:cs typeface="+mn-lt"/>
              </a:rPr>
              <a:t>Брой:</a:t>
            </a:r>
            <a:endParaRPr lang="en-US" sz="3150" b="1" dirty="0">
              <a:latin typeface="Consolas"/>
              <a:ea typeface="+mn-lt"/>
              <a:cs typeface="+mn-lt"/>
            </a:endParaRP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6D92A6-A981-4502-B71F-66D193EF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26588" y="1196707"/>
            <a:ext cx="8638400" cy="220744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GB" sz="3350" dirty="0"/>
              <a:t> </a:t>
            </a:r>
            <a:r>
              <a:rPr lang="en-GB" sz="3350" b="1" dirty="0">
                <a:solidFill>
                  <a:schemeClr val="bg1"/>
                </a:solidFill>
              </a:rPr>
              <a:t>Вмъкваме </a:t>
            </a:r>
            <a:r>
              <a:rPr lang="en-GB" sz="3350" dirty="0"/>
              <a:t>елемент на индекс 1</a:t>
            </a:r>
            <a:endParaRPr lang="bg-BG" sz="3350" dirty="0"/>
          </a:p>
          <a:p>
            <a:pPr marL="360045" indent="-360045">
              <a:buClr>
                <a:schemeClr val="tx1"/>
              </a:buClr>
            </a:pPr>
            <a:r>
              <a:rPr lang="en-GB" sz="3350" dirty="0">
                <a:latin typeface="Calibri"/>
                <a:cs typeface="Calibri"/>
              </a:rPr>
              <a:t>Индексите на другите елементи се </a:t>
            </a:r>
            <a:r>
              <a:rPr lang="en-GB" sz="3350" b="1" dirty="0">
                <a:solidFill>
                  <a:schemeClr val="bg1"/>
                </a:solidFill>
                <a:latin typeface="Calibri"/>
                <a:cs typeface="Calibri"/>
              </a:rPr>
              <a:t>променят</a:t>
            </a:r>
            <a:r>
              <a:rPr lang="en-GB" sz="3350" b="1" dirty="0">
                <a:latin typeface="Calibri"/>
                <a:cs typeface="Calibri"/>
              </a:rPr>
              <a:t> </a:t>
            </a:r>
            <a:r>
              <a:rPr lang="en-GB" sz="3350" dirty="0">
                <a:latin typeface="Calibri"/>
                <a:cs typeface="Calibri"/>
              </a:rPr>
              <a:t>при вмъкване</a:t>
            </a:r>
          </a:p>
          <a:p>
            <a:pPr marL="0" indent="0">
              <a:buClr>
                <a:schemeClr val="tx1"/>
              </a:buClr>
              <a:buNone/>
            </a:pPr>
            <a:endParaRPr lang="bg" sz="3350" dirty="0">
              <a:latin typeface="Consolas"/>
            </a:endParaRP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FCCE0DFA-E980-443C-8EF2-86E3DE57C011}"/>
              </a:ext>
            </a:extLst>
          </p:cNvPr>
          <p:cNvSpPr txBox="1">
            <a:spLocks/>
          </p:cNvSpPr>
          <p:nvPr/>
        </p:nvSpPr>
        <p:spPr>
          <a:xfrm>
            <a:off x="3009684" y="3616870"/>
            <a:ext cx="1828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Box 30">
            <a:extLst>
              <a:ext uri="{FF2B5EF4-FFF2-40B4-BE49-F238E27FC236}">
                <a16:creationId xmlns:a16="http://schemas.microsoft.com/office/drawing/2014/main" id="{05E1BA48-451F-422E-8742-EF9AEA994F4F}"/>
              </a:ext>
            </a:extLst>
          </p:cNvPr>
          <p:cNvSpPr txBox="1"/>
          <p:nvPr/>
        </p:nvSpPr>
        <p:spPr>
          <a:xfrm>
            <a:off x="3009684" y="369250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sz="2400" b="1" noProof="1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51E5129B-226C-4549-BF27-42024C903BE2}"/>
              </a:ext>
            </a:extLst>
          </p:cNvPr>
          <p:cNvSpPr txBox="1">
            <a:spLocks/>
          </p:cNvSpPr>
          <p:nvPr/>
        </p:nvSpPr>
        <p:spPr>
          <a:xfrm>
            <a:off x="3121891" y="479797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noProof="1"/>
              <a:t>3</a:t>
            </a:r>
            <a:r>
              <a:rPr lang="bg-BG" noProof="1"/>
              <a:t>0</a:t>
            </a:r>
            <a:endParaRPr lang="en-US" noProof="1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94912888-EC67-49E5-87C5-EA8FC9207337}"/>
              </a:ext>
            </a:extLst>
          </p:cNvPr>
          <p:cNvSpPr txBox="1">
            <a:spLocks/>
          </p:cNvSpPr>
          <p:nvPr/>
        </p:nvSpPr>
        <p:spPr>
          <a:xfrm>
            <a:off x="3121891" y="415867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7207579-03CC-A298-2973-6E555A9A86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961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7.40741E-7 L 0.09921 -7.40741E-7 C 0.14362 -7.40741E-7 0.19843 0.11389 0.19843 0.20671 L 0.19843 0.41343 " pathEditMode="relative" rAng="0" ptsTypes="AAAA">
                                      <p:cBhvr>
                                        <p:cTn id="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22" y="2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96296E-6 L -0.00013 0.096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42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Списък от Т</a:t>
            </a:r>
            <a:r>
              <a:rPr lang="en-US" sz="3950" dirty="0"/>
              <a:t> – Примери за основни методи</a:t>
            </a:r>
            <a:endParaRPr lang="en-US" sz="3950" dirty="0">
              <a:cs typeface="Calibri"/>
            </a:endParaRP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B31FB49E-5CBF-4A8C-89F7-70E66C67A51E}"/>
              </a:ext>
            </a:extLst>
          </p:cNvPr>
          <p:cNvSpPr/>
          <p:nvPr/>
        </p:nvSpPr>
        <p:spPr>
          <a:xfrm rot="10800000" flipH="1">
            <a:off x="2921769" y="4893537"/>
            <a:ext cx="1404980" cy="1451682"/>
          </a:xfrm>
          <a:prstGeom prst="bentArrow">
            <a:avLst>
              <a:gd name="adj1" fmla="val 23638"/>
              <a:gd name="adj2" fmla="val 25000"/>
              <a:gd name="adj3" fmla="val 36848"/>
              <a:gd name="adj4" fmla="val 5344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95401" y="1342015"/>
            <a:ext cx="10873207" cy="33881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600" dirty="0">
                <a:solidFill>
                  <a:schemeClr val="bg1"/>
                </a:solidFill>
              </a:rPr>
              <a:t>List&lt;int&gt;</a:t>
            </a:r>
            <a:r>
              <a:rPr lang="en-US" sz="2600" dirty="0">
                <a:solidFill>
                  <a:schemeClr val="tx1"/>
                </a:solidFill>
              </a:rPr>
              <a:t> nums = </a:t>
            </a:r>
            <a:r>
              <a:rPr lang="en-US" sz="2600" dirty="0">
                <a:solidFill>
                  <a:schemeClr val="bg1"/>
                </a:solidFill>
              </a:rPr>
              <a:t>new List&lt;int&gt; {</a:t>
            </a:r>
            <a:r>
              <a:rPr lang="en-US" sz="2600" dirty="0">
                <a:solidFill>
                  <a:schemeClr val="tx1"/>
                </a:solidFill>
              </a:rPr>
              <a:t> 10, 20, 30, 40, 50, 60 </a:t>
            </a:r>
            <a:r>
              <a:rPr lang="en-US" sz="2600" dirty="0">
                <a:solidFill>
                  <a:schemeClr val="bg1"/>
                </a:solidFill>
              </a:rPr>
              <a:t>}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  <a:p>
            <a:r>
              <a:rPr lang="en-US" sz="2600" dirty="0">
                <a:solidFill>
                  <a:schemeClr val="tx1"/>
                </a:solidFill>
              </a:rPr>
              <a:t>nums.</a:t>
            </a:r>
            <a:r>
              <a:rPr lang="en-US" sz="2600" dirty="0">
                <a:solidFill>
                  <a:schemeClr val="bg1"/>
                </a:solidFill>
              </a:rPr>
              <a:t>Remove(</a:t>
            </a:r>
            <a:r>
              <a:rPr lang="en-US" sz="2600" dirty="0">
                <a:solidFill>
                  <a:schemeClr val="tx1"/>
                </a:solidFill>
              </a:rPr>
              <a:t>30</a:t>
            </a:r>
            <a:r>
              <a:rPr lang="en-US" sz="2600" dirty="0">
                <a:solidFill>
                  <a:schemeClr val="bg1"/>
                </a:solidFill>
              </a:rPr>
              <a:t>)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  <a:p>
            <a:r>
              <a:rPr lang="en-US" sz="2600" dirty="0">
                <a:solidFill>
                  <a:schemeClr val="tx1"/>
                </a:solidFill>
              </a:rPr>
              <a:t>nums.</a:t>
            </a:r>
            <a:r>
              <a:rPr lang="en-US" sz="2600" dirty="0">
                <a:solidFill>
                  <a:schemeClr val="bg1"/>
                </a:solidFill>
              </a:rPr>
              <a:t>Add(</a:t>
            </a:r>
            <a:r>
              <a:rPr lang="en-US" sz="2600" dirty="0">
                <a:solidFill>
                  <a:schemeClr val="tx1"/>
                </a:solidFill>
              </a:rPr>
              <a:t>100</a:t>
            </a:r>
            <a:r>
              <a:rPr lang="en-US" sz="2600" dirty="0">
                <a:solidFill>
                  <a:schemeClr val="bg1"/>
                </a:solidFill>
              </a:rPr>
              <a:t>)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  <a:p>
            <a:r>
              <a:rPr lang="en-US" sz="2600" dirty="0">
                <a:solidFill>
                  <a:schemeClr val="tx1"/>
                </a:solidFill>
              </a:rPr>
              <a:t>nums.</a:t>
            </a:r>
            <a:r>
              <a:rPr lang="en-US" sz="2600" dirty="0">
                <a:solidFill>
                  <a:schemeClr val="bg1"/>
                </a:solidFill>
              </a:rPr>
              <a:t>Insert(</a:t>
            </a:r>
            <a:r>
              <a:rPr lang="en-US" sz="2600" dirty="0">
                <a:solidFill>
                  <a:schemeClr val="tx1"/>
                </a:solidFill>
              </a:rPr>
              <a:t>0, -100</a:t>
            </a:r>
            <a:r>
              <a:rPr lang="en-US" sz="2600" dirty="0">
                <a:solidFill>
                  <a:schemeClr val="bg1"/>
                </a:solidFill>
              </a:rPr>
              <a:t>)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  <a:p>
            <a:r>
              <a:rPr lang="en-US" sz="2600" dirty="0">
                <a:solidFill>
                  <a:schemeClr val="tx1"/>
                </a:solidFill>
              </a:rPr>
              <a:t>Console.WriteLine(</a:t>
            </a:r>
            <a:r>
              <a:rPr lang="en-US" sz="2600" dirty="0">
                <a:solidFill>
                  <a:schemeClr val="bg1"/>
                </a:solidFill>
              </a:rPr>
              <a:t>string.Join(</a:t>
            </a:r>
            <a:r>
              <a:rPr lang="en-US" sz="2600" dirty="0">
                <a:solidFill>
                  <a:schemeClr val="tx1"/>
                </a:solidFill>
              </a:rPr>
              <a:t>", ", nums</a:t>
            </a:r>
            <a:r>
              <a:rPr lang="en-US" sz="2600" dirty="0">
                <a:solidFill>
                  <a:schemeClr val="bg1"/>
                </a:solidFill>
              </a:rPr>
              <a:t>)</a:t>
            </a:r>
            <a:r>
              <a:rPr lang="en-US" sz="2600" dirty="0">
                <a:solidFill>
                  <a:schemeClr val="tx1"/>
                </a:solidFill>
              </a:rPr>
              <a:t>);</a:t>
            </a:r>
          </a:p>
          <a:p>
            <a:r>
              <a:rPr lang="en-US" sz="2600" dirty="0">
                <a:solidFill>
                  <a:schemeClr val="tx1"/>
                </a:solidFill>
              </a:rPr>
              <a:t>Console.WriteLine($"Count: {nums.</a:t>
            </a:r>
            <a:r>
              <a:rPr lang="en-US" sz="2600" dirty="0">
                <a:solidFill>
                  <a:schemeClr val="bg1"/>
                </a:solidFill>
              </a:rPr>
              <a:t>Count</a:t>
            </a:r>
            <a:r>
              <a:rPr lang="en-US" sz="2600" dirty="0">
                <a:solidFill>
                  <a:schemeClr val="tx1"/>
                </a:solidFill>
              </a:rPr>
              <a:t>}");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651992" y="5178648"/>
            <a:ext cx="5813066" cy="1202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-100, 10, 20, 40, 50, 60, 100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Count: 7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3D05444-42E1-88E2-5F78-B0759A55EA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23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3951</TotalTime>
  <Words>1997</Words>
  <Application>Microsoft Office PowerPoint</Application>
  <PresentationFormat>Широк екран</PresentationFormat>
  <Paragraphs>305</Paragraphs>
  <Slides>27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27</vt:i4>
      </vt:variant>
    </vt:vector>
  </HeadingPairs>
  <TitlesOfParts>
    <vt:vector size="32" baseType="lpstr">
      <vt:lpstr>Arial</vt:lpstr>
      <vt:lpstr>Calibri</vt:lpstr>
      <vt:lpstr>Consolas</vt:lpstr>
      <vt:lpstr>Wingdings</vt:lpstr>
      <vt:lpstr>SoftUni</vt:lpstr>
      <vt:lpstr>Списъци</vt:lpstr>
      <vt:lpstr>Съдържание</vt:lpstr>
      <vt:lpstr>Списък</vt:lpstr>
      <vt:lpstr>Списък</vt:lpstr>
      <vt:lpstr>Списък от Т – Основни методи</vt:lpstr>
      <vt:lpstr>Add() – Добавяне на елемент</vt:lpstr>
      <vt:lpstr>Remove() – Премахване на елемент</vt:lpstr>
      <vt:lpstr>Insert() –Вмъкване на елемент </vt:lpstr>
      <vt:lpstr>Списък от Т – Примери за основни методи</vt:lpstr>
      <vt:lpstr>For-цикъл, String.Split(), String.Join()</vt:lpstr>
      <vt:lpstr>Четене на списък от конзолата</vt:lpstr>
      <vt:lpstr>Четене на списък от един ред</vt:lpstr>
      <vt:lpstr>Отпечатване на списък на конзолата</vt:lpstr>
      <vt:lpstr>Задача: Трикът на Гаус</vt:lpstr>
      <vt:lpstr>Решение: Трикът на Гаус</vt:lpstr>
      <vt:lpstr>Задача: Обединяване на списъци</vt:lpstr>
      <vt:lpstr>Решение: Обединяване на списъци (1)</vt:lpstr>
      <vt:lpstr>Решение: Обединяване на списъци (2)</vt:lpstr>
      <vt:lpstr>Сортиране на списък</vt:lpstr>
      <vt:lpstr>Сортиране на списък</vt:lpstr>
      <vt:lpstr>Задача: Списък от продукти</vt:lpstr>
      <vt:lpstr>Решение: Списък от продукти</vt:lpstr>
      <vt:lpstr>Задача: Премахнете отрицателните числа</vt:lpstr>
      <vt:lpstr>Решение: Премахнете отрицателните числа</vt:lpstr>
      <vt:lpstr>Какво научихме днес? 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Списъци</dc:title>
  <dc:subject>Модул 2 - Структури от данни и алгоритми</dc:subject>
  <dc:creator>BG-IT-Edu</dc:creator>
  <cp:keywords>C#; SoftUni Foundation;  programming; Software University; SoftUni; programming; coding; software development; education; training; course; list; t; generic</cp:keywords>
  <dc:description>Open Programming and IT Courseware for IT Teachers (BG-IT-Edu): https://github.com/BG-IT-Edu
With the kind support of SoftUni: https://softuni.bg</dc:description>
  <cp:lastModifiedBy>Ahmed Ahmed</cp:lastModifiedBy>
  <cp:revision>106</cp:revision>
  <dcterms:created xsi:type="dcterms:W3CDTF">2018-05-23T13:08:44Z</dcterms:created>
  <dcterms:modified xsi:type="dcterms:W3CDTF">2023-11-17T12:26:35Z</dcterms:modified>
  <cp:category>C# Course @ SoftUni – https://softuni.bg/courses/technology-fundamentals</cp:category>
</cp:coreProperties>
</file>