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6A15-6E39-4FFA-B5DC-89EB633E6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8300" y="1371600"/>
            <a:ext cx="8127574" cy="2736443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69311-3201-45EC-B973-82EC27DA5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8300" y="4299358"/>
            <a:ext cx="8127574" cy="1187042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AE4B9-EDEF-4A2C-B464-332C5C62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C951-4861-4549-8E72-CEECA89E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E1401-5637-41BC-AC21-89105645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78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AD0E6-AD36-493C-9DC3-5ACC2059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B8558-FA83-4F6C-A6D1-2DF9D3F74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38299" y="2057399"/>
            <a:ext cx="8915401" cy="41148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E619-0CC6-4480-ABDE-277D36BDF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791E6-BE35-4ECA-8AD1-E8EC09B8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94606-B928-42D6-85CC-9576F60E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06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F18D8A-5002-491C-922A-E9624E2DB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82C6-2BE9-4E25-B8BB-A2346A2B0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BEFF9-B3BC-4C07-BF6C-2E3C91B5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F4CF6-CDF1-4AFD-8319-71FD4FED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1A026-57F4-47F7-B4F0-E0D48E01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96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B3747-9ADB-4FCC-89CE-6E84D13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EC9C6-5D7D-4249-8820-D4C99D0A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F35F7-46A1-40A9-ACD7-C492399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5637-B780-4999-A87D-0039BC5A9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777F-E471-4CC5-B27B-137CB061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19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CB1D-064E-46DE-B533-7CDA331E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748406"/>
            <a:ext cx="8115300" cy="273799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222C0-D002-4A94-BAFF-FD1A1CCA6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1371600"/>
            <a:ext cx="8115300" cy="1333272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E7D7E-EC9F-4AA5-A559-EF556C6A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7A8EE-88C1-400C-A23F-656DC76B9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245A4-F9C6-44E9-929F-78C657C8B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92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F34F-B65E-4FA0-87E8-8890F482B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9382348" cy="1371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5A67-10CA-4531-93E1-39892C087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38297" y="2057400"/>
            <a:ext cx="4553103" cy="41250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2BE36-0CAF-4D92-9AC2-9249276B9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2057400"/>
            <a:ext cx="4543647" cy="41250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36479-3B04-43BD-9B59-DBF6CA2BF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D4449-57DB-41D2-B49E-694E7C13F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0CC2C-E50B-47D2-B62F-D5C4C9CD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1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530B-D0F2-4FC4-A10F-1E54EF82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755118"/>
            <a:ext cx="9378304" cy="12227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8865C-9D06-4FA3-BA3D-7187BB41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56570-8F97-4B7E-A805-96925AC47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0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7EF54-F63F-4730-99EE-0E472578F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87213" y="2034147"/>
            <a:ext cx="4529391" cy="681591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2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8453E-B012-4889-9F49-E1351532A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87213" y="2748405"/>
            <a:ext cx="4529391" cy="344125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9FC47A-8514-4C98-B1BE-FF6CC666C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4301A-D375-4163-9488-27A9CDC6F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ED6105-4A37-4D4B-9BE8-715FB73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3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007F-6649-4D23-8869-C1CC29D00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B85A1-41F9-4BC1-9C40-3E5D5C04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23774-EAA9-47ED-87EF-EE2B29A25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26550-DD4D-45E2-8916-8314C5D0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0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5FACD-1A4D-49F3-8EA8-21B5C1A6A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FD9DD-0E4E-4C36-AF85-B3EAD7FE6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F4C8-14FA-4405-85EE-ABF53FB03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06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7C28-5DEE-493D-ABAD-38E4F2D7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621" y="1085481"/>
            <a:ext cx="365118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E79C5-E567-4F12-96B8-8BBEAE3D8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900" y="1132676"/>
            <a:ext cx="5289480" cy="4728374"/>
          </a:xfrm>
        </p:spPr>
        <p:txBody>
          <a:bodyPr/>
          <a:lstStyle>
            <a:lvl1pPr>
              <a:lnSpc>
                <a:spcPct val="110000"/>
              </a:lnSpc>
              <a:defRPr sz="3200"/>
            </a:lvl1pPr>
            <a:lvl2pPr>
              <a:lnSpc>
                <a:spcPct val="110000"/>
              </a:lnSpc>
              <a:defRPr sz="2800"/>
            </a:lvl2pPr>
            <a:lvl3pPr>
              <a:lnSpc>
                <a:spcPct val="110000"/>
              </a:lnSpc>
              <a:defRPr sz="2400"/>
            </a:lvl3pPr>
            <a:lvl4pPr>
              <a:lnSpc>
                <a:spcPct val="110000"/>
              </a:lnSpc>
              <a:defRPr sz="2000"/>
            </a:lvl4pPr>
            <a:lvl5pPr>
              <a:lnSpc>
                <a:spcPct val="110000"/>
              </a:lnSpc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3DF7F-0B5C-40CE-A65F-779FA7EFB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5621" y="2748406"/>
            <a:ext cx="365118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2248C-1826-4833-9592-383B5873A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219DC-2646-42AD-897A-EB765DCBE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38D7-4EEA-475B-B1CA-C44B89BE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52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65BE-C907-4660-A586-71C6A1D10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085481"/>
            <a:ext cx="3657600" cy="1657719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4C8A9-67DF-419C-B2FC-3A879CCEF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6900" y="1061885"/>
            <a:ext cx="5331069" cy="47755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A94A1-3058-402A-9C3F-2F210D9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2748406"/>
            <a:ext cx="3657600" cy="3112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CA50-C8D8-4F83-B2F6-BCE825866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41BCC-AD73-4203-A5A6-E62EB28B0FE6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5BE3-7B02-4281-BD90-C1FAAF636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E256D-ACD5-438F-BA6F-605E5260E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7F8FC-4B86-4690-8888-22AB2F781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23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1A689-589E-4A73-9313-EF44F7E4E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299" y="685800"/>
            <a:ext cx="8915402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B11B8-9E77-4144-B9C1-FD164D9A1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8300" y="2057400"/>
            <a:ext cx="8915402" cy="4137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6E4CC-CF79-4C8D-9E5F-1BB517435A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-1001475" y="1517536"/>
            <a:ext cx="28011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B6D41BCC-AD73-4203-A5A6-E62EB28B0FE6}" type="datetimeFigureOut">
              <a:rPr lang="en-US" smtClean="0"/>
              <a:pPr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79449-05F6-4BC7-95DF-F04E1F1614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118764" y="4237870"/>
            <a:ext cx="33440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17FE5-2D1F-4ECC-9460-08145C3BB9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28877" y="6319138"/>
            <a:ext cx="710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100" baseline="0">
                <a:solidFill>
                  <a:schemeClr val="tx1"/>
                </a:solidFill>
              </a:defRPr>
            </a:lvl1pPr>
          </a:lstStyle>
          <a:p>
            <a:fld id="{D637F8FC-4B86-4690-8888-22AB2F781B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42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1" r:id="rId6"/>
    <p:sldLayoutId id="2147483957" r:id="rId7"/>
    <p:sldLayoutId id="2147483958" r:id="rId8"/>
    <p:sldLayoutId id="2147483959" r:id="rId9"/>
    <p:sldLayoutId id="2147483960" r:id="rId10"/>
    <p:sldLayoutId id="214748396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644DFB53-C7FE-4BC7-BA96-83262BE0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67F26C28-7609-7510-384C-57253A83E7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461823"/>
            <a:ext cx="9334500" cy="771845"/>
          </a:xfrm>
        </p:spPr>
        <p:txBody>
          <a:bodyPr>
            <a:normAutofit/>
          </a:bodyPr>
          <a:lstStyle/>
          <a:p>
            <a:r>
              <a:rPr lang="bg-BG" sz="3600" dirty="0">
                <a:solidFill>
                  <a:srgbClr val="002060"/>
                </a:solidFill>
              </a:rPr>
              <a:t>Сравнения и логически операции</a:t>
            </a:r>
            <a:endParaRPr lang="en-GB" sz="3600" dirty="0">
              <a:solidFill>
                <a:srgbClr val="002060"/>
              </a:solidFill>
            </a:endParaRPr>
          </a:p>
        </p:txBody>
      </p:sp>
      <p:pic>
        <p:nvPicPr>
          <p:cNvPr id="39" name="Picture 1" descr="Coloured pencils inside a pencil holder which is on top of a wood table">
            <a:extLst>
              <a:ext uri="{FF2B5EF4-FFF2-40B4-BE49-F238E27FC236}">
                <a16:creationId xmlns:a16="http://schemas.microsoft.com/office/drawing/2014/main" id="{2AAF5B8F-3A0D-C54E-8A14-CEEFE09919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06" b="20506"/>
          <a:stretch/>
        </p:blipFill>
        <p:spPr>
          <a:xfrm>
            <a:off x="20" y="2064327"/>
            <a:ext cx="1219198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11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en-GB" b="0" dirty="0">
                <a:solidFill>
                  <a:srgbClr val="002060"/>
                </a:solidFill>
              </a:rPr>
              <a:t>1. </a:t>
            </a:r>
            <a:r>
              <a:rPr lang="bg-BG" b="0" dirty="0">
                <a:solidFill>
                  <a:srgbClr val="002060"/>
                </a:solidFill>
              </a:rPr>
              <a:t>Логически стойности </a:t>
            </a:r>
            <a:r>
              <a:rPr lang="en-GB" dirty="0">
                <a:solidFill>
                  <a:srgbClr val="002060"/>
                </a:solidFill>
              </a:rPr>
              <a:t>true</a:t>
            </a:r>
            <a:r>
              <a:rPr lang="en-GB" b="0" dirty="0">
                <a:solidFill>
                  <a:srgbClr val="002060"/>
                </a:solidFill>
              </a:rPr>
              <a:t> </a:t>
            </a:r>
            <a:r>
              <a:rPr lang="bg-BG" b="0" dirty="0">
                <a:solidFill>
                  <a:srgbClr val="002060"/>
                </a:solidFill>
              </a:rPr>
              <a:t>и </a:t>
            </a:r>
            <a:r>
              <a:rPr lang="en-GB" dirty="0">
                <a:solidFill>
                  <a:srgbClr val="002060"/>
                </a:solidFill>
              </a:rPr>
              <a:t>false</a:t>
            </a:r>
            <a:r>
              <a:rPr lang="en-GB" b="0" dirty="0">
                <a:solidFill>
                  <a:srgbClr val="002060"/>
                </a:solidFill>
              </a:rPr>
              <a:t>. </a:t>
            </a:r>
            <a:r>
              <a:rPr lang="bg-BG" b="0" dirty="0">
                <a:solidFill>
                  <a:srgbClr val="002060"/>
                </a:solidFill>
              </a:rPr>
              <a:t>Сравнения</a:t>
            </a:r>
            <a:endParaRPr lang="en-GB" b="0" dirty="0">
              <a:solidFill>
                <a:srgbClr val="002060"/>
              </a:solidFill>
            </a:endParaRPr>
          </a:p>
        </p:txBody>
      </p:sp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79033737-76D5-8371-EECC-5A72DFB32504}"/>
              </a:ext>
            </a:extLst>
          </p:cNvPr>
          <p:cNvSpPr txBox="1">
            <a:spLocks/>
          </p:cNvSpPr>
          <p:nvPr/>
        </p:nvSpPr>
        <p:spPr>
          <a:xfrm>
            <a:off x="1112782" y="4366947"/>
            <a:ext cx="8915402" cy="8907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0" dirty="0">
                <a:solidFill>
                  <a:srgbClr val="002060"/>
                </a:solidFill>
              </a:rPr>
              <a:t>2. </a:t>
            </a:r>
            <a:r>
              <a:rPr lang="bg-BG" b="0" dirty="0">
                <a:solidFill>
                  <a:srgbClr val="002060"/>
                </a:solidFill>
              </a:rPr>
              <a:t>Операции за сравнение.</a:t>
            </a:r>
            <a:endParaRPr lang="en-GB" b="0" dirty="0">
              <a:solidFill>
                <a:srgbClr val="002060"/>
              </a:solidFill>
            </a:endParaRP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360105E1-98A9-3106-6A2A-7875385FF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4406" y="3393932"/>
            <a:ext cx="3134812" cy="3422409"/>
          </a:xfrm>
          <a:prstGeom prst="rect">
            <a:avLst/>
          </a:prstGeom>
        </p:spPr>
      </p:pic>
      <p:grpSp>
        <p:nvGrpSpPr>
          <p:cNvPr id="12" name="Групиране 11">
            <a:extLst>
              <a:ext uri="{FF2B5EF4-FFF2-40B4-BE49-F238E27FC236}">
                <a16:creationId xmlns:a16="http://schemas.microsoft.com/office/drawing/2014/main" id="{92B88831-7890-8A2C-B6AA-40CBFCB2E7D7}"/>
              </a:ext>
            </a:extLst>
          </p:cNvPr>
          <p:cNvGrpSpPr/>
          <p:nvPr/>
        </p:nvGrpSpPr>
        <p:grpSpPr>
          <a:xfrm>
            <a:off x="1112782" y="1254370"/>
            <a:ext cx="8915402" cy="2554840"/>
            <a:chOff x="1112782" y="1254370"/>
            <a:chExt cx="8915402" cy="2554840"/>
          </a:xfrm>
        </p:grpSpPr>
        <p:sp>
          <p:nvSpPr>
            <p:cNvPr id="11" name="Правоъгълник: със заоблени ъгли 10">
              <a:extLst>
                <a:ext uri="{FF2B5EF4-FFF2-40B4-BE49-F238E27FC236}">
                  <a16:creationId xmlns:a16="http://schemas.microsoft.com/office/drawing/2014/main" id="{70AAF56B-4F38-C10C-6A10-B9BCDFACECC0}"/>
                </a:ext>
              </a:extLst>
            </p:cNvPr>
            <p:cNvSpPr/>
            <p:nvPr/>
          </p:nvSpPr>
          <p:spPr>
            <a:xfrm>
              <a:off x="1561191" y="1820008"/>
              <a:ext cx="8154310" cy="902475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Заглавие 1">
              <a:extLst>
                <a:ext uri="{FF2B5EF4-FFF2-40B4-BE49-F238E27FC236}">
                  <a16:creationId xmlns:a16="http://schemas.microsoft.com/office/drawing/2014/main" id="{7C46C3C8-3E41-C17E-A02F-D2CFAEF1A8D4}"/>
                </a:ext>
              </a:extLst>
            </p:cNvPr>
            <p:cNvSpPr txBox="1">
              <a:spLocks/>
            </p:cNvSpPr>
            <p:nvPr/>
          </p:nvSpPr>
          <p:spPr>
            <a:xfrm>
              <a:off x="1112782" y="1254370"/>
              <a:ext cx="8915402" cy="144486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  <a:defRPr sz="3200" b="1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bg-BG" sz="2000" b="0" dirty="0"/>
                <a:t>декларация на булева променлива</a:t>
              </a:r>
              <a:endParaRPr lang="en-GB" sz="2000" b="0" dirty="0"/>
            </a:p>
            <a:p>
              <a:endParaRPr lang="bg-BG" sz="2000" b="0" dirty="0">
                <a:solidFill>
                  <a:srgbClr val="FF0000"/>
                </a:solidFill>
              </a:endParaRPr>
            </a:p>
            <a:p>
              <a:pPr algn="ctr"/>
              <a:r>
                <a:rPr lang="en-GB" dirty="0">
                  <a:solidFill>
                    <a:srgbClr val="0070C0"/>
                  </a:solidFill>
                </a:rPr>
                <a:t>bool</a:t>
              </a:r>
              <a:r>
                <a:rPr lang="en-GB" dirty="0">
                  <a:solidFill>
                    <a:srgbClr val="FF0000"/>
                  </a:solidFill>
                </a:rPr>
                <a:t> </a:t>
              </a:r>
              <a:r>
                <a:rPr lang="en-GB" dirty="0"/>
                <a:t> </a:t>
              </a:r>
              <a:r>
                <a:rPr lang="en-GB" dirty="0" err="1"/>
                <a:t>isValid</a:t>
              </a:r>
              <a:r>
                <a:rPr lang="en-GB" dirty="0"/>
                <a:t> = </a:t>
              </a:r>
              <a:r>
                <a:rPr lang="en-GB" dirty="0">
                  <a:solidFill>
                    <a:srgbClr val="00B050"/>
                  </a:solidFill>
                </a:rPr>
                <a:t>true</a:t>
              </a:r>
              <a:r>
                <a:rPr lang="en-GB" b="0" dirty="0"/>
                <a:t>; // </a:t>
              </a:r>
              <a:r>
                <a:rPr lang="en-GB" b="0" dirty="0">
                  <a:solidFill>
                    <a:srgbClr val="FF0000"/>
                  </a:solidFill>
                </a:rPr>
                <a:t>or </a:t>
              </a:r>
              <a:r>
                <a:rPr lang="en-GB" dirty="0">
                  <a:solidFill>
                    <a:srgbClr val="FF0000"/>
                  </a:solidFill>
                </a:rPr>
                <a:t>false</a:t>
              </a:r>
              <a:endParaRPr lang="en-GB" dirty="0"/>
            </a:p>
          </p:txBody>
        </p:sp>
        <p:sp>
          <p:nvSpPr>
            <p:cNvPr id="8" name="Балонче за говор: правоъгълник 7">
              <a:extLst>
                <a:ext uri="{FF2B5EF4-FFF2-40B4-BE49-F238E27FC236}">
                  <a16:creationId xmlns:a16="http://schemas.microsoft.com/office/drawing/2014/main" id="{B0A4D8C5-E6EF-8063-6760-CC15F7349C71}"/>
                </a:ext>
              </a:extLst>
            </p:cNvPr>
            <p:cNvSpPr/>
            <p:nvPr/>
          </p:nvSpPr>
          <p:spPr>
            <a:xfrm>
              <a:off x="1888591" y="3192919"/>
              <a:ext cx="819442" cy="616291"/>
            </a:xfrm>
            <a:prstGeom prst="wedgeRectCallout">
              <a:avLst>
                <a:gd name="adj1" fmla="val 78134"/>
                <a:gd name="adj2" fmla="val -152924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тип</a:t>
              </a:r>
              <a:endParaRPr lang="en-GB" dirty="0"/>
            </a:p>
          </p:txBody>
        </p:sp>
        <p:sp>
          <p:nvSpPr>
            <p:cNvPr id="9" name="Балонче за говор: правоъгълник 8">
              <a:extLst>
                <a:ext uri="{FF2B5EF4-FFF2-40B4-BE49-F238E27FC236}">
                  <a16:creationId xmlns:a16="http://schemas.microsoft.com/office/drawing/2014/main" id="{BD0C5CD3-9FB4-2DB8-5DBD-201825B78877}"/>
                </a:ext>
              </a:extLst>
            </p:cNvPr>
            <p:cNvSpPr/>
            <p:nvPr/>
          </p:nvSpPr>
          <p:spPr>
            <a:xfrm>
              <a:off x="3271913" y="3192655"/>
              <a:ext cx="1124241" cy="616291"/>
            </a:xfrm>
            <a:prstGeom prst="wedgeRectCallout">
              <a:avLst>
                <a:gd name="adj1" fmla="val 56946"/>
                <a:gd name="adj2" fmla="val -147218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име</a:t>
              </a:r>
              <a:endParaRPr lang="en-GB" dirty="0"/>
            </a:p>
          </p:txBody>
        </p:sp>
        <p:sp>
          <p:nvSpPr>
            <p:cNvPr id="10" name="Балонче за говор: правоъгълник 9">
              <a:extLst>
                <a:ext uri="{FF2B5EF4-FFF2-40B4-BE49-F238E27FC236}">
                  <a16:creationId xmlns:a16="http://schemas.microsoft.com/office/drawing/2014/main" id="{93894837-7A6B-D4B6-69EB-B5B1080E1A73}"/>
                </a:ext>
              </a:extLst>
            </p:cNvPr>
            <p:cNvSpPr/>
            <p:nvPr/>
          </p:nvSpPr>
          <p:spPr>
            <a:xfrm>
              <a:off x="5074337" y="3158901"/>
              <a:ext cx="1264918" cy="616291"/>
            </a:xfrm>
            <a:prstGeom prst="wedgeRectCallout">
              <a:avLst>
                <a:gd name="adj1" fmla="val 13943"/>
                <a:gd name="adj2" fmla="val -152925"/>
              </a:avLst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bg-BG" dirty="0"/>
                <a:t>стойност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8802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bg-BG" b="0" dirty="0">
                <a:solidFill>
                  <a:srgbClr val="002060"/>
                </a:solidFill>
              </a:rPr>
              <a:t>3</a:t>
            </a:r>
            <a:r>
              <a:rPr lang="en-GB" b="0" dirty="0">
                <a:solidFill>
                  <a:srgbClr val="002060"/>
                </a:solidFill>
              </a:rPr>
              <a:t>. </a:t>
            </a:r>
            <a:r>
              <a:rPr lang="bg-BG" b="0" dirty="0">
                <a:solidFill>
                  <a:srgbClr val="002060"/>
                </a:solidFill>
              </a:rPr>
              <a:t>Логически</a:t>
            </a:r>
            <a:r>
              <a:rPr lang="en-GB" b="0" dirty="0">
                <a:solidFill>
                  <a:srgbClr val="002060"/>
                </a:solidFill>
              </a:rPr>
              <a:t> </a:t>
            </a:r>
            <a:r>
              <a:rPr lang="bg-BG" b="0" dirty="0">
                <a:solidFill>
                  <a:srgbClr val="002060"/>
                </a:solidFill>
              </a:rPr>
              <a:t>операции и булева алгебра.</a:t>
            </a:r>
            <a:endParaRPr lang="en-GB" b="0" dirty="0">
              <a:solidFill>
                <a:srgbClr val="002060"/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892AFB20-5D8E-6C4C-4C51-ED02EDEAFD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12" y="3429000"/>
            <a:ext cx="3238500" cy="2324100"/>
          </a:xfrm>
          <a:prstGeom prst="rect">
            <a:avLst/>
          </a:prstGeom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DE42F2D-AB05-C2A5-0D13-5ACE6848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580" y="3459016"/>
            <a:ext cx="1743075" cy="1447800"/>
          </a:xfrm>
          <a:prstGeom prst="rect">
            <a:avLst/>
          </a:prstGeom>
        </p:spPr>
      </p:pic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1059855D-04F6-377B-D80C-E5E9C73049A6}"/>
              </a:ext>
            </a:extLst>
          </p:cNvPr>
          <p:cNvSpPr txBox="1"/>
          <p:nvPr/>
        </p:nvSpPr>
        <p:spPr>
          <a:xfrm>
            <a:off x="1429407" y="1360610"/>
            <a:ext cx="5255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/>
              <a:t>- конюнкция (и) </a:t>
            </a:r>
            <a:r>
              <a:rPr lang="en-GB" sz="2000" b="1" dirty="0"/>
              <a:t>&amp;&amp;</a:t>
            </a:r>
            <a:endParaRPr lang="bg-BG" sz="2000" dirty="0"/>
          </a:p>
          <a:p>
            <a:r>
              <a:rPr lang="bg-BG" sz="2000" dirty="0"/>
              <a:t>- дизюнкция (или) </a:t>
            </a:r>
            <a:r>
              <a:rPr lang="en-GB" sz="2000" b="1" dirty="0"/>
              <a:t>II</a:t>
            </a:r>
          </a:p>
          <a:p>
            <a:r>
              <a:rPr lang="en-GB" sz="2000" dirty="0"/>
              <a:t>- </a:t>
            </a:r>
            <a:r>
              <a:rPr lang="bg-BG" sz="2000" dirty="0"/>
              <a:t>отрицание (не)</a:t>
            </a:r>
            <a:r>
              <a:rPr lang="en-GB" sz="2000" dirty="0"/>
              <a:t> </a:t>
            </a:r>
            <a:r>
              <a:rPr lang="en-GB" sz="2000" b="1" dirty="0"/>
              <a:t>!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767938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bg-BG" sz="2400" b="0" dirty="0"/>
              <a:t>Логическо „</a:t>
            </a:r>
            <a:r>
              <a:rPr lang="bg-BG" sz="2400" dirty="0"/>
              <a:t>И</a:t>
            </a:r>
            <a:r>
              <a:rPr lang="bg-BG" sz="2400" b="0" dirty="0"/>
              <a:t>“</a:t>
            </a:r>
            <a:r>
              <a:rPr lang="en-GB" sz="2400" b="0" dirty="0"/>
              <a:t> - &amp;&amp;</a:t>
            </a:r>
            <a:endParaRPr lang="en-GB" sz="2400" dirty="0"/>
          </a:p>
        </p:txBody>
      </p:sp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11ABFE0A-4CB4-A222-E0CB-DDE1EF0A2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802" y="1158277"/>
            <a:ext cx="11997968" cy="5639289"/>
          </a:xfrm>
          <a:prstGeom prst="rect">
            <a:avLst/>
          </a:prstGeom>
        </p:spPr>
      </p:pic>
      <p:sp>
        <p:nvSpPr>
          <p:cNvPr id="6" name="TextBox 4">
            <a:extLst>
              <a:ext uri="{FF2B5EF4-FFF2-40B4-BE49-F238E27FC236}">
                <a16:creationId xmlns:a16="http://schemas.microsoft.com/office/drawing/2014/main" id="{20EFF5D0-182B-FE03-9AE9-7ADDF9DA6A65}"/>
              </a:ext>
            </a:extLst>
          </p:cNvPr>
          <p:cNvSpPr txBox="1"/>
          <p:nvPr/>
        </p:nvSpPr>
        <p:spPr>
          <a:xfrm>
            <a:off x="9738973" y="-295058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solidFill>
                  <a:srgbClr val="0070C0"/>
                </a:solidFill>
                <a:latin typeface="Consolas" panose="020B0609020204030204" pitchFamily="49" charset="0"/>
              </a:rPr>
              <a:t>&amp;&amp;</a:t>
            </a:r>
          </a:p>
        </p:txBody>
      </p:sp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DF9F5635-5BF1-9ED8-0FC7-DF0AAE03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80" y="5179443"/>
            <a:ext cx="7882811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D17B6E46-87A1-DE73-AF5C-60AA28A08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39" y="1349692"/>
            <a:ext cx="11552921" cy="50906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59CA752-B0B9-22A0-21A7-4124FF8D2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031" y="99000"/>
            <a:ext cx="8724231" cy="882654"/>
          </a:xfrm>
        </p:spPr>
        <p:txBody>
          <a:bodyPr/>
          <a:lstStyle/>
          <a:p>
            <a:r>
              <a:rPr lang="bg-BG" dirty="0">
                <a:solidFill>
                  <a:srgbClr val="002060"/>
                </a:solidFill>
              </a:rPr>
              <a:t>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2975341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bg-BG" sz="2400" b="0" dirty="0"/>
              <a:t>Логическо „</a:t>
            </a:r>
            <a:r>
              <a:rPr lang="bg-BG" sz="2400" dirty="0"/>
              <a:t>ИЛИ</a:t>
            </a:r>
            <a:r>
              <a:rPr lang="bg-BG" sz="2400" b="0" dirty="0"/>
              <a:t>“</a:t>
            </a:r>
            <a:r>
              <a:rPr lang="en-GB" sz="2400" b="0" dirty="0"/>
              <a:t> - | |</a:t>
            </a:r>
            <a:endParaRPr lang="en-GB" sz="2400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0EFF5D0-182B-FE03-9AE9-7ADDF9DA6A65}"/>
              </a:ext>
            </a:extLst>
          </p:cNvPr>
          <p:cNvSpPr txBox="1"/>
          <p:nvPr/>
        </p:nvSpPr>
        <p:spPr>
          <a:xfrm>
            <a:off x="9812706" y="0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solidFill>
                  <a:srgbClr val="0070C0"/>
                </a:solidFill>
                <a:latin typeface="Consolas" panose="020B0609020204030204" pitchFamily="49" charset="0"/>
              </a:rPr>
              <a:t>||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A38A2B37-4494-D636-1B01-889BEE14F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064" y="1874238"/>
            <a:ext cx="11766300" cy="5297883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D0BA860-6146-2B30-B236-0A0A3A687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37" y="4927195"/>
            <a:ext cx="8772904" cy="124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14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bg-BG" sz="2400" b="0" dirty="0"/>
              <a:t>Логическо ОТРИЦАНИЕ „</a:t>
            </a:r>
            <a:r>
              <a:rPr lang="bg-BG" sz="2400" dirty="0"/>
              <a:t>НЕ</a:t>
            </a:r>
            <a:r>
              <a:rPr lang="bg-BG" sz="2400" b="0" dirty="0"/>
              <a:t>“</a:t>
            </a:r>
            <a:r>
              <a:rPr lang="en-GB" sz="2400" b="0" dirty="0"/>
              <a:t> - </a:t>
            </a:r>
            <a:r>
              <a:rPr lang="bg-BG" sz="2400" dirty="0"/>
              <a:t>!</a:t>
            </a:r>
            <a:endParaRPr lang="en-GB" sz="2400" dirty="0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20EFF5D0-182B-FE03-9AE9-7ADDF9DA6A65}"/>
              </a:ext>
            </a:extLst>
          </p:cNvPr>
          <p:cNvSpPr txBox="1"/>
          <p:nvPr/>
        </p:nvSpPr>
        <p:spPr>
          <a:xfrm>
            <a:off x="9812706" y="0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996" dirty="0">
                <a:solidFill>
                  <a:srgbClr val="0070C0"/>
                </a:solidFill>
                <a:latin typeface="Consolas" panose="020B0609020204030204" pitchFamily="49" charset="0"/>
              </a:rPr>
              <a:t>!</a:t>
            </a:r>
            <a:endParaRPr lang="en-US" sz="12996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89044421-8398-A078-1016-3B12F4C61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942" y="1632312"/>
            <a:ext cx="11967485" cy="5633192"/>
          </a:xfrm>
          <a:prstGeom prst="rect">
            <a:avLst/>
          </a:prstGeom>
        </p:spPr>
      </p:pic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C7CD51A7-CCDE-72FC-78F5-5590AFAD6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164" y="3786907"/>
            <a:ext cx="9943438" cy="287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62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bg-BG" b="0" dirty="0">
                <a:solidFill>
                  <a:srgbClr val="002060"/>
                </a:solidFill>
              </a:rPr>
              <a:t>4. Приоритет на Условия</a:t>
            </a:r>
            <a:endParaRPr lang="en-GB" dirty="0">
              <a:solidFill>
                <a:srgbClr val="002060"/>
              </a:solidFill>
            </a:endParaRP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1AC7B9EE-B82C-2D3C-AB34-066D1F947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23" y="1279914"/>
            <a:ext cx="11955292" cy="5669771"/>
          </a:xfrm>
          <a:prstGeom prst="rect">
            <a:avLst/>
          </a:prstGeom>
        </p:spPr>
      </p:pic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8C437760-A905-AF2C-4EC9-427D669FA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782" y="2071491"/>
            <a:ext cx="10236071" cy="466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7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: със заоблени ъгли 11">
            <a:extLst>
              <a:ext uri="{FF2B5EF4-FFF2-40B4-BE49-F238E27FC236}">
                <a16:creationId xmlns:a16="http://schemas.microsoft.com/office/drawing/2014/main" id="{1D305429-EB17-B6EE-6921-92B5F32B3915}"/>
              </a:ext>
            </a:extLst>
          </p:cNvPr>
          <p:cNvSpPr/>
          <p:nvPr/>
        </p:nvSpPr>
        <p:spPr>
          <a:xfrm>
            <a:off x="1134482" y="5900909"/>
            <a:ext cx="9733085" cy="621222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Правоъгълник: със заоблени ъгли 9">
            <a:extLst>
              <a:ext uri="{FF2B5EF4-FFF2-40B4-BE49-F238E27FC236}">
                <a16:creationId xmlns:a16="http://schemas.microsoft.com/office/drawing/2014/main" id="{7362AD3F-08A5-9E19-7677-14CD17E1824C}"/>
              </a:ext>
            </a:extLst>
          </p:cNvPr>
          <p:cNvSpPr/>
          <p:nvPr/>
        </p:nvSpPr>
        <p:spPr>
          <a:xfrm>
            <a:off x="4866815" y="4735805"/>
            <a:ext cx="2223901" cy="621222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Правоъгълник: със заоблени ъгли 8">
            <a:extLst>
              <a:ext uri="{FF2B5EF4-FFF2-40B4-BE49-F238E27FC236}">
                <a16:creationId xmlns:a16="http://schemas.microsoft.com/office/drawing/2014/main" id="{24E9F4F4-20DF-4630-8DB1-424DC2DA4088}"/>
              </a:ext>
            </a:extLst>
          </p:cNvPr>
          <p:cNvSpPr/>
          <p:nvPr/>
        </p:nvSpPr>
        <p:spPr>
          <a:xfrm>
            <a:off x="2013436" y="3173287"/>
            <a:ext cx="7930661" cy="914400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Правоъгълник: със заоблени ъгли 7">
            <a:extLst>
              <a:ext uri="{FF2B5EF4-FFF2-40B4-BE49-F238E27FC236}">
                <a16:creationId xmlns:a16="http://schemas.microsoft.com/office/drawing/2014/main" id="{D62DB675-785E-12CB-8714-5439C2224925}"/>
              </a:ext>
            </a:extLst>
          </p:cNvPr>
          <p:cNvSpPr/>
          <p:nvPr/>
        </p:nvSpPr>
        <p:spPr>
          <a:xfrm>
            <a:off x="4176344" y="1722768"/>
            <a:ext cx="3604847" cy="914400"/>
          </a:xfrm>
          <a:prstGeom prst="roundRect">
            <a:avLst/>
          </a:prstGeom>
          <a:solidFill>
            <a:srgbClr val="92D05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ED036D0B-C2D3-C459-EFD9-4A3E4EF5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782" y="559676"/>
            <a:ext cx="8915402" cy="890752"/>
          </a:xfrm>
        </p:spPr>
        <p:txBody>
          <a:bodyPr>
            <a:normAutofit/>
          </a:bodyPr>
          <a:lstStyle/>
          <a:p>
            <a:r>
              <a:rPr lang="bg-BG" b="0" dirty="0">
                <a:solidFill>
                  <a:srgbClr val="002060"/>
                </a:solidFill>
              </a:rPr>
              <a:t>5. Логически изрази</a:t>
            </a:r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A301D00E-4622-0999-78E1-8683CBCF5469}"/>
              </a:ext>
            </a:extLst>
          </p:cNvPr>
          <p:cNvSpPr txBox="1"/>
          <p:nvPr/>
        </p:nvSpPr>
        <p:spPr>
          <a:xfrm>
            <a:off x="1134482" y="1252173"/>
            <a:ext cx="9733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rgbClr val="002060"/>
                </a:solidFill>
              </a:rPr>
              <a:t>Конюнкцията и дизюнкцията са </a:t>
            </a:r>
            <a:r>
              <a:rPr lang="bg-BG" sz="2800" b="1" dirty="0">
                <a:solidFill>
                  <a:srgbClr val="002060"/>
                </a:solidFill>
              </a:rPr>
              <a:t>комутативни</a:t>
            </a:r>
            <a:r>
              <a:rPr lang="bg-BG" sz="2800" dirty="0">
                <a:solidFill>
                  <a:srgbClr val="002060"/>
                </a:solidFill>
              </a:rPr>
              <a:t> операции</a:t>
            </a:r>
            <a:endParaRPr lang="bg-BG" sz="2800" b="1" dirty="0">
              <a:solidFill>
                <a:srgbClr val="002060"/>
              </a:solidFill>
            </a:endParaRPr>
          </a:p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&amp;&amp; b = b &amp;&amp; a</a:t>
            </a:r>
          </a:p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|| b = b || a</a:t>
            </a:r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B3BBD45E-E6FD-6AEC-B075-00335ECCE30B}"/>
              </a:ext>
            </a:extLst>
          </p:cNvPr>
          <p:cNvSpPr txBox="1"/>
          <p:nvPr/>
        </p:nvSpPr>
        <p:spPr>
          <a:xfrm>
            <a:off x="1134482" y="2674064"/>
            <a:ext cx="97330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rgbClr val="002060"/>
                </a:solidFill>
              </a:rPr>
              <a:t>Конюнкцията и дизюнкцията са </a:t>
            </a:r>
            <a:r>
              <a:rPr lang="bg-BG" sz="2800" b="1" dirty="0">
                <a:solidFill>
                  <a:srgbClr val="002060"/>
                </a:solidFill>
              </a:rPr>
              <a:t>асоциативни</a:t>
            </a:r>
            <a:r>
              <a:rPr lang="bg-BG" sz="2800" dirty="0">
                <a:solidFill>
                  <a:srgbClr val="002060"/>
                </a:solidFill>
              </a:rPr>
              <a:t> операции</a:t>
            </a:r>
            <a:endParaRPr lang="bg-BG" sz="2800" b="1" dirty="0">
              <a:solidFill>
                <a:srgbClr val="002060"/>
              </a:solidFill>
            </a:endParaRPr>
          </a:p>
          <a:p>
            <a:pPr algn="ctr"/>
            <a:r>
              <a:rPr lang="bg-BG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&amp;&amp; b</a:t>
            </a:r>
            <a:r>
              <a:rPr lang="bg-BG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&amp;&amp; c = a &amp;&amp; (b &amp;&amp; c)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a &amp;&amp; b &amp;&amp; c</a:t>
            </a: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 || b) || c = a || (b || c)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a || b || c</a:t>
            </a:r>
            <a:endParaRPr lang="en-GB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F5B54479-2004-EC0A-68AB-0E819352149F}"/>
              </a:ext>
            </a:extLst>
          </p:cNvPr>
          <p:cNvSpPr txBox="1"/>
          <p:nvPr/>
        </p:nvSpPr>
        <p:spPr>
          <a:xfrm>
            <a:off x="1112221" y="4270186"/>
            <a:ext cx="9733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rgbClr val="002060"/>
                </a:solidFill>
              </a:rPr>
              <a:t>Закон за </a:t>
            </a:r>
            <a:r>
              <a:rPr lang="bg-BG" sz="2800" b="1" dirty="0">
                <a:solidFill>
                  <a:srgbClr val="002060"/>
                </a:solidFill>
              </a:rPr>
              <a:t>двойното отрицание</a:t>
            </a:r>
          </a:p>
          <a:p>
            <a:pPr algn="ctr"/>
            <a:r>
              <a:rPr lang="bg-BG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!(!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bg-BG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D444905B-B51D-F77A-7C0A-8963ACBE0FD7}"/>
              </a:ext>
            </a:extLst>
          </p:cNvPr>
          <p:cNvSpPr txBox="1"/>
          <p:nvPr/>
        </p:nvSpPr>
        <p:spPr>
          <a:xfrm>
            <a:off x="1112222" y="5423856"/>
            <a:ext cx="97330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rgbClr val="002060"/>
                </a:solidFill>
              </a:rPr>
              <a:t>Свойства на константите</a:t>
            </a:r>
          </a:p>
          <a:p>
            <a:pPr algn="ctr"/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&amp;&amp; true = a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&amp;&amp; false = false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|| true = true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|| false = a</a:t>
            </a:r>
          </a:p>
        </p:txBody>
      </p:sp>
    </p:spTree>
    <p:extLst>
      <p:ext uri="{BB962C8B-B14F-4D97-AF65-F5344CB8AC3E}">
        <p14:creationId xmlns:p14="http://schemas.microsoft.com/office/powerpoint/2010/main" val="426013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 animBg="1"/>
      <p:bldP spid="9" grpId="0" animBg="1"/>
      <p:bldP spid="8" grpId="0" animBg="1"/>
      <p:bldP spid="3" grpId="0"/>
      <p:bldP spid="4" grpId="0"/>
      <p:bldP spid="6" grpId="0"/>
      <p:bldP spid="11" grpId="0"/>
    </p:bldLst>
  </p:timing>
</p:sld>
</file>

<file path=ppt/theme/theme1.xml><?xml version="1.0" encoding="utf-8"?>
<a:theme xmlns:a="http://schemas.openxmlformats.org/drawingml/2006/main" name="EncaseVTI">
  <a:themeElements>
    <a:clrScheme name="Encase">
      <a:dk1>
        <a:sysClr val="windowText" lastClr="000000"/>
      </a:dk1>
      <a:lt1>
        <a:sysClr val="window" lastClr="FFFFFF"/>
      </a:lt1>
      <a:dk2>
        <a:srgbClr val="1E2121"/>
      </a:dk2>
      <a:lt2>
        <a:srgbClr val="EFECEB"/>
      </a:lt2>
      <a:accent1>
        <a:srgbClr val="717059"/>
      </a:accent1>
      <a:accent2>
        <a:srgbClr val="B9A17E"/>
      </a:accent2>
      <a:accent3>
        <a:srgbClr val="766752"/>
      </a:accent3>
      <a:accent4>
        <a:srgbClr val="A28578"/>
      </a:accent4>
      <a:accent5>
        <a:srgbClr val="6E736D"/>
      </a:accent5>
      <a:accent6>
        <a:srgbClr val="BE8366"/>
      </a:accent6>
      <a:hlink>
        <a:srgbClr val="B5714F"/>
      </a:hlink>
      <a:folHlink>
        <a:srgbClr val="7B6B4C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caseVTI" id="{C293990F-FDB3-4ED3-8175-FB79CE5A2A12}" vid="{A5662C19-271F-459F-B4ED-861A982376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196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Avenir Next LT Pro</vt:lpstr>
      <vt:lpstr>Avenir Next LT Pro Light</vt:lpstr>
      <vt:lpstr>Consolas</vt:lpstr>
      <vt:lpstr>Times New Roman</vt:lpstr>
      <vt:lpstr>Wingdings</vt:lpstr>
      <vt:lpstr>EncaseVTI</vt:lpstr>
      <vt:lpstr>Сравнения и логически операции</vt:lpstr>
      <vt:lpstr>1. Логически стойности true и false. Сравнения</vt:lpstr>
      <vt:lpstr>3. Логически операции и булева алгебра.</vt:lpstr>
      <vt:lpstr>Логическо „И“ - &amp;&amp;</vt:lpstr>
      <vt:lpstr>Сравнение</vt:lpstr>
      <vt:lpstr>Логическо „ИЛИ“ - | |</vt:lpstr>
      <vt:lpstr>Логическо ОТРИЦАНИЕ „НЕ“ - !</vt:lpstr>
      <vt:lpstr>4. Приоритет на Условия</vt:lpstr>
      <vt:lpstr>5. Логически изрази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Сравнения и логически операции</dc:title>
  <dc:creator>Ahmed Ahmed</dc:creator>
  <cp:lastModifiedBy>Ahmed Ahmed</cp:lastModifiedBy>
  <cp:revision>5</cp:revision>
  <dcterms:created xsi:type="dcterms:W3CDTF">2023-10-08T05:33:55Z</dcterms:created>
  <dcterms:modified xsi:type="dcterms:W3CDTF">2024-09-27T05:24:58Z</dcterms:modified>
</cp:coreProperties>
</file>