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B3713-9DFB-4505-AF8F-8577D5A780A7}">
          <p14:sldIdLst>
            <p14:sldId id="256"/>
            <p14:sldId id="257"/>
            <p14:sldId id="258"/>
            <p14:sldId id="259"/>
          </p14:sldIdLst>
        </p14:section>
        <p14:section name="Untitled Section" id="{4EC378E5-6225-4424-AF0C-8DA6CDFFF44C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B8408-9C2B-4F6C-9987-DB9ED1DD4EE4}" v="6179" dt="2024-09-24T05:26:5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9A4B8408-9C2B-4F6C-9987-DB9ED1DD4EE4}"/>
    <pc:docChg chg="undo custSel addSld modSld sldOrd addSection modSection">
      <pc:chgData name="Ahmed Ahmed" userId="9d421c32c632e8c8" providerId="LiveId" clId="{9A4B8408-9C2B-4F6C-9987-DB9ED1DD4EE4}" dt="2024-09-24T05:26:59.942" v="7576" actId="20577"/>
      <pc:docMkLst>
        <pc:docMk/>
      </pc:docMkLst>
      <pc:sldChg chg="modSp new mod modAnim">
        <pc:chgData name="Ahmed Ahmed" userId="9d421c32c632e8c8" providerId="LiveId" clId="{9A4B8408-9C2B-4F6C-9987-DB9ED1DD4EE4}" dt="2024-09-23T20:02:42.160" v="962"/>
        <pc:sldMkLst>
          <pc:docMk/>
          <pc:sldMk cId="151661807" sldId="258"/>
        </pc:sldMkLst>
        <pc:spChg chg="mod">
          <ac:chgData name="Ahmed Ahmed" userId="9d421c32c632e8c8" providerId="LiveId" clId="{9A4B8408-9C2B-4F6C-9987-DB9ED1DD4EE4}" dt="2024-09-23T19:48:19.356" v="51" actId="207"/>
          <ac:spMkLst>
            <pc:docMk/>
            <pc:sldMk cId="151661807" sldId="258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3T20:00:58.093" v="951" actId="20577"/>
          <ac:spMkLst>
            <pc:docMk/>
            <pc:sldMk cId="151661807" sldId="258"/>
            <ac:spMk id="3" creationId="{0977F5BA-B12B-A8F9-EAB5-BBBE60A87CDE}"/>
          </ac:spMkLst>
        </pc:spChg>
      </pc:sldChg>
      <pc:sldChg chg="modSp add modAnim">
        <pc:chgData name="Ahmed Ahmed" userId="9d421c32c632e8c8" providerId="LiveId" clId="{9A4B8408-9C2B-4F6C-9987-DB9ED1DD4EE4}" dt="2024-09-23T20:18:52.721" v="2036" actId="20577"/>
        <pc:sldMkLst>
          <pc:docMk/>
          <pc:sldMk cId="3743823956" sldId="259"/>
        </pc:sldMkLst>
        <pc:spChg chg="mod">
          <ac:chgData name="Ahmed Ahmed" userId="9d421c32c632e8c8" providerId="LiveId" clId="{9A4B8408-9C2B-4F6C-9987-DB9ED1DD4EE4}" dt="2024-09-23T20:18:52.721" v="2036" actId="20577"/>
          <ac:spMkLst>
            <pc:docMk/>
            <pc:sldMk cId="3743823956" sldId="259"/>
            <ac:spMk id="3" creationId="{0977F5BA-B12B-A8F9-EAB5-BBBE60A87CDE}"/>
          </ac:spMkLst>
        </pc:spChg>
      </pc:sldChg>
      <pc:sldChg chg="modSp add modAnim">
        <pc:chgData name="Ahmed Ahmed" userId="9d421c32c632e8c8" providerId="LiveId" clId="{9A4B8408-9C2B-4F6C-9987-DB9ED1DD4EE4}" dt="2024-09-23T20:27:48.633" v="2520" actId="20577"/>
        <pc:sldMkLst>
          <pc:docMk/>
          <pc:sldMk cId="3315315324" sldId="260"/>
        </pc:sldMkLst>
        <pc:spChg chg="mod">
          <ac:chgData name="Ahmed Ahmed" userId="9d421c32c632e8c8" providerId="LiveId" clId="{9A4B8408-9C2B-4F6C-9987-DB9ED1DD4EE4}" dt="2024-09-23T20:27:48.633" v="2520" actId="20577"/>
          <ac:spMkLst>
            <pc:docMk/>
            <pc:sldMk cId="3315315324" sldId="260"/>
            <ac:spMk id="3" creationId="{0977F5BA-B12B-A8F9-EAB5-BBBE60A87CDE}"/>
          </ac:spMkLst>
        </pc:spChg>
      </pc:sldChg>
      <pc:sldChg chg="modSp add mod modAnim">
        <pc:chgData name="Ahmed Ahmed" userId="9d421c32c632e8c8" providerId="LiveId" clId="{9A4B8408-9C2B-4F6C-9987-DB9ED1DD4EE4}" dt="2024-09-24T04:17:28.317" v="3692" actId="20577"/>
        <pc:sldMkLst>
          <pc:docMk/>
          <pc:sldMk cId="455416803" sldId="261"/>
        </pc:sldMkLst>
        <pc:spChg chg="mod">
          <ac:chgData name="Ahmed Ahmed" userId="9d421c32c632e8c8" providerId="LiveId" clId="{9A4B8408-9C2B-4F6C-9987-DB9ED1DD4EE4}" dt="2024-09-23T20:28:32.139" v="2542" actId="207"/>
          <ac:spMkLst>
            <pc:docMk/>
            <pc:sldMk cId="455416803" sldId="261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17:28.317" v="3692" actId="20577"/>
          <ac:spMkLst>
            <pc:docMk/>
            <pc:sldMk cId="455416803" sldId="261"/>
            <ac:spMk id="3" creationId="{0977F5BA-B12B-A8F9-EAB5-BBBE60A87CDE}"/>
          </ac:spMkLst>
        </pc:spChg>
      </pc:sldChg>
      <pc:sldChg chg="modSp add mod modAnim">
        <pc:chgData name="Ahmed Ahmed" userId="9d421c32c632e8c8" providerId="LiveId" clId="{9A4B8408-9C2B-4F6C-9987-DB9ED1DD4EE4}" dt="2024-09-24T04:26:06.797" v="4397" actId="207"/>
        <pc:sldMkLst>
          <pc:docMk/>
          <pc:sldMk cId="2191180178" sldId="262"/>
        </pc:sldMkLst>
        <pc:spChg chg="mod">
          <ac:chgData name="Ahmed Ahmed" userId="9d421c32c632e8c8" providerId="LiveId" clId="{9A4B8408-9C2B-4F6C-9987-DB9ED1DD4EE4}" dt="2024-09-24T04:26:06.797" v="4397" actId="207"/>
          <ac:spMkLst>
            <pc:docMk/>
            <pc:sldMk cId="2191180178" sldId="262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25:36.959" v="4395" actId="20577"/>
          <ac:spMkLst>
            <pc:docMk/>
            <pc:sldMk cId="2191180178" sldId="262"/>
            <ac:spMk id="3" creationId="{0977F5BA-B12B-A8F9-EAB5-BBBE60A87CDE}"/>
          </ac:spMkLst>
        </pc:spChg>
      </pc:sldChg>
      <pc:sldChg chg="addSp modSp add mod modAnim">
        <pc:chgData name="Ahmed Ahmed" userId="9d421c32c632e8c8" providerId="LiveId" clId="{9A4B8408-9C2B-4F6C-9987-DB9ED1DD4EE4}" dt="2024-09-24T04:40:11.010" v="5117" actId="20577"/>
        <pc:sldMkLst>
          <pc:docMk/>
          <pc:sldMk cId="1298502709" sldId="263"/>
        </pc:sldMkLst>
        <pc:spChg chg="mod">
          <ac:chgData name="Ahmed Ahmed" userId="9d421c32c632e8c8" providerId="LiveId" clId="{9A4B8408-9C2B-4F6C-9987-DB9ED1DD4EE4}" dt="2024-09-24T04:26:37.035" v="4425" actId="20577"/>
          <ac:spMkLst>
            <pc:docMk/>
            <pc:sldMk cId="1298502709" sldId="263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40:11.010" v="5117" actId="20577"/>
          <ac:spMkLst>
            <pc:docMk/>
            <pc:sldMk cId="1298502709" sldId="263"/>
            <ac:spMk id="3" creationId="{0977F5BA-B12B-A8F9-EAB5-BBBE60A87CDE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4" creationId="{0257D22A-44A1-7900-E4FB-216F61331D4D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5" creationId="{A8B3C08F-9A71-1672-7152-3F43E133F6E6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6" creationId="{86FE8A10-E463-DFEE-86A5-3187D2583261}"/>
          </ac:spMkLst>
        </pc:spChg>
        <pc:grpChg chg="add mod">
          <ac:chgData name="Ahmed Ahmed" userId="9d421c32c632e8c8" providerId="LiveId" clId="{9A4B8408-9C2B-4F6C-9987-DB9ED1DD4EE4}" dt="2024-09-24T04:39:34.885" v="5109" actId="1076"/>
          <ac:grpSpMkLst>
            <pc:docMk/>
            <pc:sldMk cId="1298502709" sldId="263"/>
            <ac:grpSpMk id="23" creationId="{3F2364D6-8583-3C3C-AA8E-B4E989A60A1B}"/>
          </ac:grpSpMkLst>
        </pc:grpChg>
        <pc:picChg chg="add mod">
          <ac:chgData name="Ahmed Ahmed" userId="9d421c32c632e8c8" providerId="LiveId" clId="{9A4B8408-9C2B-4F6C-9987-DB9ED1DD4EE4}" dt="2024-09-24T04:39:30.472" v="5107" actId="164"/>
          <ac:picMkLst>
            <pc:docMk/>
            <pc:sldMk cId="1298502709" sldId="263"/>
            <ac:picMk id="8" creationId="{329E7FA5-313A-0F59-B042-197C1ECA98BA}"/>
          </ac:picMkLst>
        </pc:picChg>
        <pc:picChg chg="add mod">
          <ac:chgData name="Ahmed Ahmed" userId="9d421c32c632e8c8" providerId="LiveId" clId="{9A4B8408-9C2B-4F6C-9987-DB9ED1DD4EE4}" dt="2024-09-24T04:39:30.472" v="5107" actId="164"/>
          <ac:picMkLst>
            <pc:docMk/>
            <pc:sldMk cId="1298502709" sldId="263"/>
            <ac:picMk id="9" creationId="{670C6340-9BA8-DB6C-F6EE-0FDA8D2F6628}"/>
          </ac:picMkLst>
        </pc:pic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1" creationId="{70DA4A67-1C56-254C-0C81-EAAD88E35767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2" creationId="{C39BACD8-F5E0-8F0B-405B-D1275832CD6A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4" creationId="{13BE3757-F557-8144-8318-21E13A5556B7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6" creationId="{DFB6E2CD-A2DB-A5CA-2EE4-5EF849E79731}"/>
          </ac:cxnSpMkLst>
        </pc:cxnChg>
      </pc:sldChg>
      <pc:sldChg chg="addSp modSp add mod ord modAnim">
        <pc:chgData name="Ahmed Ahmed" userId="9d421c32c632e8c8" providerId="LiveId" clId="{9A4B8408-9C2B-4F6C-9987-DB9ED1DD4EE4}" dt="2024-09-24T05:00:50.486" v="6230" actId="27636"/>
        <pc:sldMkLst>
          <pc:docMk/>
          <pc:sldMk cId="3919884125" sldId="264"/>
        </pc:sldMkLst>
        <pc:spChg chg="mod">
          <ac:chgData name="Ahmed Ahmed" userId="9d421c32c632e8c8" providerId="LiveId" clId="{9A4B8408-9C2B-4F6C-9987-DB9ED1DD4EE4}" dt="2024-09-24T04:41:42.913" v="5178" actId="207"/>
          <ac:spMkLst>
            <pc:docMk/>
            <pc:sldMk cId="3919884125" sldId="264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5:00:50.486" v="6230" actId="27636"/>
          <ac:spMkLst>
            <pc:docMk/>
            <pc:sldMk cId="3919884125" sldId="264"/>
            <ac:spMk id="3" creationId="{0977F5BA-B12B-A8F9-EAB5-BBBE60A87CDE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4" creationId="{1335CB6B-1EF0-B864-9919-AF63634413F3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5" creationId="{595F6D8F-FCBA-0EB4-E4FF-1CDD1B760601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6" creationId="{E6877333-8904-4E67-DFD9-AE21D13E2710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7" creationId="{D81C7EAB-B96D-7D5C-831B-2360B364BF73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8" creationId="{4D53009F-3DD0-BA09-7D80-F6F3D5ADBF1F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14" creationId="{F7B39376-6525-C000-81D7-5D1C699156EF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15" creationId="{54B894EC-04B2-9AEC-53F5-696FD7104CE0}"/>
          </ac:spMkLst>
        </pc:spChg>
        <pc:grpChg chg="add mod">
          <ac:chgData name="Ahmed Ahmed" userId="9d421c32c632e8c8" providerId="LiveId" clId="{9A4B8408-9C2B-4F6C-9987-DB9ED1DD4EE4}" dt="2024-09-24T04:56:30.604" v="6142" actId="164"/>
          <ac:grpSpMkLst>
            <pc:docMk/>
            <pc:sldMk cId="3919884125" sldId="264"/>
            <ac:grpSpMk id="13" creationId="{1DAF9C7B-F3EE-4973-E1A2-407E9E77A067}"/>
          </ac:grpSpMkLst>
        </pc:grpChg>
        <pc:grpChg chg="add mod">
          <ac:chgData name="Ahmed Ahmed" userId="9d421c32c632e8c8" providerId="LiveId" clId="{9A4B8408-9C2B-4F6C-9987-DB9ED1DD4EE4}" dt="2024-09-24T04:57:58.171" v="6170" actId="164"/>
          <ac:grpSpMkLst>
            <pc:docMk/>
            <pc:sldMk cId="3919884125" sldId="264"/>
            <ac:grpSpMk id="16" creationId="{9644D43B-1264-85CF-BD5A-4CDA7F71DBC0}"/>
          </ac:grpSpMkLst>
        </pc:grpChg>
        <pc:grpChg chg="add mod">
          <ac:chgData name="Ahmed Ahmed" userId="9d421c32c632e8c8" providerId="LiveId" clId="{9A4B8408-9C2B-4F6C-9987-DB9ED1DD4EE4}" dt="2024-09-24T04:58:08.137" v="6171" actId="164"/>
          <ac:grpSpMkLst>
            <pc:docMk/>
            <pc:sldMk cId="3919884125" sldId="264"/>
            <ac:grpSpMk id="17" creationId="{9386BEAD-60DF-EBE0-87EC-561627932560}"/>
          </ac:grpSpMkLst>
        </pc:grpChg>
        <pc:cxnChg chg="add mod">
          <ac:chgData name="Ahmed Ahmed" userId="9d421c32c632e8c8" providerId="LiveId" clId="{9A4B8408-9C2B-4F6C-9987-DB9ED1DD4EE4}" dt="2024-09-24T04:57:58.171" v="6170" actId="164"/>
          <ac:cxnSpMkLst>
            <pc:docMk/>
            <pc:sldMk cId="3919884125" sldId="264"/>
            <ac:cxnSpMk id="10" creationId="{94BB99EE-BAF9-46F0-8E68-667D46E6653F}"/>
          </ac:cxnSpMkLst>
        </pc:cxnChg>
        <pc:cxnChg chg="add mod">
          <ac:chgData name="Ahmed Ahmed" userId="9d421c32c632e8c8" providerId="LiveId" clId="{9A4B8408-9C2B-4F6C-9987-DB9ED1DD4EE4}" dt="2024-09-24T04:58:08.137" v="6171" actId="164"/>
          <ac:cxnSpMkLst>
            <pc:docMk/>
            <pc:sldMk cId="3919884125" sldId="264"/>
            <ac:cxnSpMk id="11" creationId="{CB855F2D-503D-3FC4-26DD-818EEC63BF9C}"/>
          </ac:cxnSpMkLst>
        </pc:cxnChg>
        <pc:cxnChg chg="add mod">
          <ac:chgData name="Ahmed Ahmed" userId="9d421c32c632e8c8" providerId="LiveId" clId="{9A4B8408-9C2B-4F6C-9987-DB9ED1DD4EE4}" dt="2024-09-24T04:58:08.137" v="6171" actId="164"/>
          <ac:cxnSpMkLst>
            <pc:docMk/>
            <pc:sldMk cId="3919884125" sldId="264"/>
            <ac:cxnSpMk id="12" creationId="{8589B493-712A-0A02-F442-FCF34753CBF1}"/>
          </ac:cxnSpMkLst>
        </pc:cxnChg>
      </pc:sldChg>
      <pc:sldChg chg="delSp modSp add mod delAnim modAnim">
        <pc:chgData name="Ahmed Ahmed" userId="9d421c32c632e8c8" providerId="LiveId" clId="{9A4B8408-9C2B-4F6C-9987-DB9ED1DD4EE4}" dt="2024-09-24T05:26:59.942" v="7576" actId="20577"/>
        <pc:sldMkLst>
          <pc:docMk/>
          <pc:sldMk cId="1836642752" sldId="265"/>
        </pc:sldMkLst>
        <pc:spChg chg="mod">
          <ac:chgData name="Ahmed Ahmed" userId="9d421c32c632e8c8" providerId="LiveId" clId="{9A4B8408-9C2B-4F6C-9987-DB9ED1DD4EE4}" dt="2024-09-24T05:14:35.119" v="6320" actId="27636"/>
          <ac:spMkLst>
            <pc:docMk/>
            <pc:sldMk cId="1836642752" sldId="265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5:26:59.942" v="7576" actId="20577"/>
          <ac:spMkLst>
            <pc:docMk/>
            <pc:sldMk cId="1836642752" sldId="265"/>
            <ac:spMk id="3" creationId="{0977F5BA-B12B-A8F9-EAB5-BBBE60A87CDE}"/>
          </ac:spMkLst>
        </pc:spChg>
        <pc:grpChg chg="del">
          <ac:chgData name="Ahmed Ahmed" userId="9d421c32c632e8c8" providerId="LiveId" clId="{9A4B8408-9C2B-4F6C-9987-DB9ED1DD4EE4}" dt="2024-09-24T05:14:41.411" v="6321" actId="478"/>
          <ac:grpSpMkLst>
            <pc:docMk/>
            <pc:sldMk cId="1836642752" sldId="265"/>
            <ac:grpSpMk id="16" creationId="{9644D43B-1264-85CF-BD5A-4CDA7F71DBC0}"/>
          </ac:grpSpMkLst>
        </pc:grpChg>
        <pc:grpChg chg="del">
          <ac:chgData name="Ahmed Ahmed" userId="9d421c32c632e8c8" providerId="LiveId" clId="{9A4B8408-9C2B-4F6C-9987-DB9ED1DD4EE4}" dt="2024-09-24T05:14:43.181" v="6322" actId="478"/>
          <ac:grpSpMkLst>
            <pc:docMk/>
            <pc:sldMk cId="1836642752" sldId="265"/>
            <ac:grpSpMk id="17" creationId="{9386BEAD-60DF-EBE0-87EC-561627932560}"/>
          </ac:grpSpMkLst>
        </pc:grpChg>
        <pc:cxnChg chg="mod">
          <ac:chgData name="Ahmed Ahmed" userId="9d421c32c632e8c8" providerId="LiveId" clId="{9A4B8408-9C2B-4F6C-9987-DB9ED1DD4EE4}" dt="2024-09-24T05:14:41.411" v="6321" actId="478"/>
          <ac:cxnSpMkLst>
            <pc:docMk/>
            <pc:sldMk cId="1836642752" sldId="265"/>
            <ac:cxnSpMk id="10" creationId="{94BB99EE-BAF9-46F0-8E68-667D46E6653F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9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0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8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BF5DE226-6142-DE13-9AF4-51331DE3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 b="15986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155D6-53B3-5AF6-3441-96727855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/>
              <a:t>Системи за управление на бази от данни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7680-15A2-B287-ADCF-FBFC0E8B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bg-BG" sz="1800" dirty="0"/>
              <a:t>(СУБД)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7102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6033"/>
            <a:ext cx="9810604" cy="64008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bg-BG" sz="1400" dirty="0">
                <a:solidFill>
                  <a:schemeClr val="bg1"/>
                </a:solidFill>
              </a:rPr>
              <a:t>Разпределени системи.сървър за бази от данни. Файлов сървър.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143000"/>
            <a:ext cx="9903633" cy="5111377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Разпределени системи</a:t>
            </a:r>
            <a:r>
              <a:rPr lang="bg-BG" dirty="0">
                <a:solidFill>
                  <a:schemeClr val="tx1"/>
                </a:solidFill>
              </a:rPr>
              <a:t> – използват два или повече компютъра, за да изпълнят една единствена програма. Така, обединявайки изчислителната мощ на множеството компютри, се постига по-висока произведителност.</a:t>
            </a:r>
          </a:p>
          <a:p>
            <a:r>
              <a:rPr lang="bg-BG" dirty="0">
                <a:solidFill>
                  <a:schemeClr val="tx1"/>
                </a:solidFill>
              </a:rPr>
              <a:t>Клиентите и сървърът работят на различни компютри – обработката е разделена между клиента и сървъра. </a:t>
            </a:r>
            <a:r>
              <a:rPr lang="bg-BG" b="1" dirty="0">
                <a:solidFill>
                  <a:schemeClr val="tx1"/>
                </a:solidFill>
              </a:rPr>
              <a:t>Сървърът за база от данни</a:t>
            </a:r>
            <a:r>
              <a:rPr lang="bg-BG" dirty="0">
                <a:solidFill>
                  <a:schemeClr val="tx1"/>
                </a:solidFill>
              </a:rPr>
              <a:t> е специализиран </a:t>
            </a:r>
            <a:r>
              <a:rPr lang="bg-BG">
                <a:solidFill>
                  <a:schemeClr val="tx1"/>
                </a:solidFill>
              </a:rPr>
              <a:t>за обработка </a:t>
            </a:r>
            <a:r>
              <a:rPr lang="bg-BG" dirty="0">
                <a:solidFill>
                  <a:schemeClr val="tx1"/>
                </a:solidFill>
              </a:rPr>
              <a:t>на разпределени заявки. Той поддържа всички базови функционалности на СУБД, клиентски заявки, обработват ги и връщат резултат към клиентите. На един компютър може да има няколко инстанции на сървър от бази от данни и на всеки сървър може да има различни бази от данни. Клиентите са компютърни системи, които изпращат заявки към сървъра и получават резултатите от обработените заявки. Те са на различни физически машини и комуникират със сървара посредством мрежова връзка.</a:t>
            </a:r>
          </a:p>
          <a:p>
            <a:r>
              <a:rPr lang="bg-BG" b="1" dirty="0">
                <a:solidFill>
                  <a:schemeClr val="tx1"/>
                </a:solidFill>
              </a:rPr>
              <a:t>Файловият сървър</a:t>
            </a:r>
            <a:r>
              <a:rPr lang="bg-BG" dirty="0">
                <a:solidFill>
                  <a:schemeClr val="tx1"/>
                </a:solidFill>
              </a:rPr>
              <a:t> – специализиран за управление на файловете. Осигурява функционалности за съхранение, достъп и управление на файлове от различни клиенти или потребители. СУБД използват файловите сървъри за съхранение на архиви на бази от данни, както и за съхранение на други файлове – мултимедийни файлове, изображения, музика и видео.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1A53-106E-28A5-2FD4-CCA2D53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A7C5-F871-4452-2FF4-94CD052D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Система за управление на бази от данни (СУБД)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Компоненти на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Групи от потребители на СУБД и техните основни роли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Нива на абстракция на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Архитектура за рализиране на многопотренбителски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Разпределени системи. Сървър за бази от данни. Файлов сървър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База от данни</a:t>
            </a:r>
            <a:r>
              <a:rPr lang="bg-BG" dirty="0"/>
              <a:t> – колекция от логически свързани данни , структурирани по определен начин, която позволява </a:t>
            </a:r>
            <a:r>
              <a:rPr lang="bg-BG" i="1" dirty="0"/>
              <a:t>лесно</a:t>
            </a:r>
            <a:r>
              <a:rPr lang="bg-BG" dirty="0"/>
              <a:t> и </a:t>
            </a:r>
            <a:r>
              <a:rPr lang="bg-BG" i="1" dirty="0"/>
              <a:t> бързо</a:t>
            </a:r>
            <a:r>
              <a:rPr lang="bg-BG" dirty="0"/>
              <a:t> да се работи с данните и да се извлича нужната информация.</a:t>
            </a:r>
          </a:p>
          <a:p>
            <a:pPr marL="0" indent="0">
              <a:buNone/>
            </a:pPr>
            <a:r>
              <a:rPr lang="bg-BG" b="1" dirty="0"/>
              <a:t>Основни понятия характерни за СУБД</a:t>
            </a:r>
            <a:endParaRPr lang="bg-BG" dirty="0"/>
          </a:p>
          <a:p>
            <a:r>
              <a:rPr lang="bg-BG" b="1" dirty="0">
                <a:solidFill>
                  <a:schemeClr val="accent4"/>
                </a:solidFill>
              </a:rPr>
              <a:t>Схема</a:t>
            </a:r>
            <a:r>
              <a:rPr lang="bg-BG" dirty="0"/>
              <a:t> на базата от данни – описание на структурата на базата от данни и отношенията между обектите в нея.</a:t>
            </a:r>
          </a:p>
          <a:p>
            <a:r>
              <a:rPr lang="bg-BG" b="1" dirty="0">
                <a:solidFill>
                  <a:schemeClr val="accent4"/>
                </a:solidFill>
              </a:rPr>
              <a:t>Модел</a:t>
            </a:r>
            <a:r>
              <a:rPr lang="bg-BG" dirty="0"/>
              <a:t> на базата от данни – средство за описание на организацията на данните и отношенията между тях. Описанието представлява съвкупност от </a:t>
            </a:r>
            <a:r>
              <a:rPr lang="bg-BG" b="1" dirty="0"/>
              <a:t>метаданни</a:t>
            </a:r>
            <a:r>
              <a:rPr lang="bg-BG" dirty="0"/>
              <a:t>(данни за данните).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йерархичен</a:t>
            </a:r>
            <a:r>
              <a:rPr lang="bg-BG" dirty="0"/>
              <a:t> – данните се съхраняват в дървовидна структура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мрежов</a:t>
            </a:r>
            <a:r>
              <a:rPr lang="bg-BG" dirty="0"/>
              <a:t> – данните се съхраняват в ориентиран граф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обектен</a:t>
            </a:r>
            <a:r>
              <a:rPr lang="bg-BG" dirty="0"/>
              <a:t> – данните се съхраняват, като обекти със свойства и методи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релационен</a:t>
            </a:r>
            <a:r>
              <a:rPr lang="bg-BG" dirty="0"/>
              <a:t> – най-популярен, при който данните са организирани в таблици, свързани помежду си с връзки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66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Основни понятия характерни за СУБД</a:t>
            </a:r>
            <a:endParaRPr lang="bg-BG" dirty="0"/>
          </a:p>
          <a:p>
            <a:r>
              <a:rPr lang="bg-BG" b="1" dirty="0">
                <a:solidFill>
                  <a:schemeClr val="accent4"/>
                </a:solidFill>
              </a:rPr>
              <a:t>Източник</a:t>
            </a:r>
            <a:r>
              <a:rPr lang="bg-BG" dirty="0"/>
              <a:t> на данни в СУБД – мястото, от което идват данните. Източниците могат да бъдат много и различни – </a:t>
            </a:r>
            <a:r>
              <a:rPr lang="bg-BG" b="1" dirty="0"/>
              <a:t>локален</a:t>
            </a:r>
            <a:r>
              <a:rPr lang="bg-BG" dirty="0"/>
              <a:t> или </a:t>
            </a:r>
            <a:r>
              <a:rPr lang="bg-BG" b="1" dirty="0"/>
              <a:t>отдалечен</a:t>
            </a:r>
            <a:r>
              <a:rPr lang="bg-BG" dirty="0"/>
              <a:t> сървър (</a:t>
            </a:r>
            <a:r>
              <a:rPr lang="en-GB" dirty="0"/>
              <a:t>MySQL, MS SQL, PostgreSQL</a:t>
            </a:r>
            <a:r>
              <a:rPr lang="bg-BG" dirty="0"/>
              <a:t>)</a:t>
            </a:r>
            <a:r>
              <a:rPr lang="en-GB" dirty="0"/>
              <a:t>, Web</a:t>
            </a:r>
            <a:r>
              <a:rPr lang="bg-BG" dirty="0"/>
              <a:t> услуги, различни видове файлове – текстови, таблични, </a:t>
            </a:r>
            <a:r>
              <a:rPr lang="en-GB" dirty="0"/>
              <a:t>XML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accent4"/>
                </a:solidFill>
              </a:rPr>
              <a:t>Доставчик</a:t>
            </a:r>
            <a:r>
              <a:rPr lang="bg-BG" dirty="0"/>
              <a:t> на данни – компонент или услуга в СУБД, който осигурява достъп до данните в базата от данни, както и връзката между самата база от данни и клиентското приложение (софтуер, чрез който потребителят взаимодейства с определена услуга), което използва тези данни.</a:t>
            </a:r>
          </a:p>
          <a:p>
            <a:pPr marL="0" indent="0">
              <a:buNone/>
            </a:pPr>
            <a:r>
              <a:rPr lang="bg-BG" dirty="0"/>
              <a:t>Управлението на данните в една база от данни се осъществява от </a:t>
            </a:r>
            <a:r>
              <a:rPr lang="bg-BG" b="1" dirty="0"/>
              <a:t>Система за управление на бази от данни </a:t>
            </a:r>
            <a:r>
              <a:rPr lang="bg-BG" dirty="0"/>
              <a:t>(</a:t>
            </a:r>
            <a:r>
              <a:rPr lang="bg-BG" b="1" dirty="0"/>
              <a:t>СУБД</a:t>
            </a:r>
            <a:r>
              <a:rPr lang="bg-BG" dirty="0"/>
              <a:t> или </a:t>
            </a:r>
            <a:r>
              <a:rPr lang="en-GB" dirty="0"/>
              <a:t>Database Management System - DBMS</a:t>
            </a:r>
            <a:r>
              <a:rPr lang="bg-BG" dirty="0"/>
              <a:t>)</a:t>
            </a:r>
            <a:r>
              <a:rPr lang="en-GB" dirty="0"/>
              <a:t> – </a:t>
            </a:r>
            <a:r>
              <a:rPr lang="bg-BG" dirty="0"/>
              <a:t>набор от програми, чрез които се изграждат, поддържат и използват базите от данни. Най-популярните от тях са </a:t>
            </a:r>
            <a:r>
              <a:rPr lang="en-GB" dirty="0"/>
              <a:t>Oracle, MySQL, MS SQL Server, PostgreSQL</a:t>
            </a:r>
            <a:r>
              <a:rPr lang="bg-BG" dirty="0"/>
              <a:t> и др</a:t>
            </a:r>
            <a:r>
              <a:rPr lang="en-GB" dirty="0"/>
              <a:t>. </a:t>
            </a:r>
            <a:r>
              <a:rPr lang="bg-BG" dirty="0"/>
              <a:t>Те използват езика </a:t>
            </a:r>
            <a:r>
              <a:rPr lang="en-GB" b="1" dirty="0"/>
              <a:t>SQL</a:t>
            </a:r>
            <a:r>
              <a:rPr lang="en-GB" dirty="0"/>
              <a:t> (</a:t>
            </a:r>
            <a:r>
              <a:rPr lang="en-GB" b="1" dirty="0"/>
              <a:t>S</a:t>
            </a:r>
            <a:r>
              <a:rPr lang="en-GB" dirty="0"/>
              <a:t>tructured </a:t>
            </a:r>
            <a:r>
              <a:rPr lang="en-GB" b="1" dirty="0"/>
              <a:t>Q</a:t>
            </a:r>
            <a:r>
              <a:rPr lang="en-GB" dirty="0"/>
              <a:t>uery </a:t>
            </a:r>
            <a:r>
              <a:rPr lang="en-GB" b="1" dirty="0"/>
              <a:t>L</a:t>
            </a:r>
            <a:r>
              <a:rPr lang="en-GB" dirty="0"/>
              <a:t>anguage)</a:t>
            </a:r>
            <a:r>
              <a:rPr lang="bg-BG" dirty="0"/>
              <a:t> – стандартен език за описание на заявки в релационни бази от данни.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8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Основни функции на СУБД</a:t>
            </a:r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моделиране на базата от данни;</a:t>
            </a:r>
          </a:p>
          <a:p>
            <a:r>
              <a:rPr lang="en-GB" dirty="0">
                <a:solidFill>
                  <a:schemeClr val="tx1"/>
                </a:solidFill>
              </a:rPr>
              <a:t>CRUD</a:t>
            </a:r>
            <a:r>
              <a:rPr lang="bg-BG" dirty="0">
                <a:solidFill>
                  <a:schemeClr val="tx1"/>
                </a:solidFill>
              </a:rPr>
              <a:t> операции (</a:t>
            </a:r>
            <a:r>
              <a:rPr lang="en-GB" b="1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reate, </a:t>
            </a:r>
            <a:r>
              <a:rPr lang="en-GB" b="1" dirty="0">
                <a:solidFill>
                  <a:schemeClr val="tx1"/>
                </a:solidFill>
              </a:rPr>
              <a:t>R</a:t>
            </a:r>
            <a:r>
              <a:rPr lang="en-GB" dirty="0">
                <a:solidFill>
                  <a:schemeClr val="tx1"/>
                </a:solidFill>
              </a:rPr>
              <a:t>ead, </a:t>
            </a:r>
            <a:r>
              <a:rPr lang="en-GB" b="1" dirty="0">
                <a:solidFill>
                  <a:schemeClr val="tx1"/>
                </a:solidFill>
              </a:rPr>
              <a:t>U</a:t>
            </a:r>
            <a:r>
              <a:rPr lang="en-GB" dirty="0">
                <a:solidFill>
                  <a:schemeClr val="tx1"/>
                </a:solidFill>
              </a:rPr>
              <a:t>pdate</a:t>
            </a:r>
            <a:r>
              <a:rPr lang="bg-BG" dirty="0">
                <a:solidFill>
                  <a:schemeClr val="tx1"/>
                </a:solidFill>
              </a:rPr>
              <a:t> и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D</a:t>
            </a:r>
            <a:r>
              <a:rPr lang="en-GB" dirty="0">
                <a:solidFill>
                  <a:schemeClr val="tx1"/>
                </a:solidFill>
              </a:rPr>
              <a:t>elete</a:t>
            </a:r>
            <a:r>
              <a:rPr lang="bg-BG" dirty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администриране на базата от данни и правата за достъп на потребителите;</a:t>
            </a:r>
          </a:p>
          <a:p>
            <a:r>
              <a:rPr lang="bg-BG" dirty="0">
                <a:solidFill>
                  <a:schemeClr val="tx1"/>
                </a:solidFill>
              </a:rPr>
              <a:t>запазване на сигурността и целостта на данните;</a:t>
            </a:r>
          </a:p>
          <a:p>
            <a:r>
              <a:rPr lang="bg-BG" dirty="0">
                <a:solidFill>
                  <a:schemeClr val="tx1"/>
                </a:solidFill>
              </a:rPr>
              <a:t>възстановяване на данните при необходимост и др.</a:t>
            </a:r>
          </a:p>
          <a:p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СУБД се разделят на:</a:t>
            </a:r>
          </a:p>
          <a:p>
            <a:r>
              <a:rPr lang="bg-BG" b="1" dirty="0">
                <a:solidFill>
                  <a:schemeClr val="tx1"/>
                </a:solidFill>
              </a:rPr>
              <a:t>еднопотребителски</a:t>
            </a:r>
            <a:r>
              <a:rPr lang="bg-BG" dirty="0">
                <a:solidFill>
                  <a:schemeClr val="tx1"/>
                </a:solidFill>
              </a:rPr>
              <a:t> – данните са на един компютър</a:t>
            </a:r>
          </a:p>
          <a:p>
            <a:r>
              <a:rPr lang="bg-BG" b="1" dirty="0">
                <a:solidFill>
                  <a:schemeClr val="tx1"/>
                </a:solidFill>
              </a:rPr>
              <a:t>многопотребителски</a:t>
            </a:r>
            <a:r>
              <a:rPr lang="bg-BG" dirty="0">
                <a:solidFill>
                  <a:schemeClr val="tx1"/>
                </a:solidFill>
              </a:rPr>
              <a:t> – много потребители използват системата едновременно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Компоненти на субд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Хардуер</a:t>
            </a:r>
            <a:r>
              <a:rPr lang="bg-BG" dirty="0">
                <a:solidFill>
                  <a:schemeClr val="tx1"/>
                </a:solidFill>
              </a:rPr>
              <a:t> – физическата част на СУБД. </a:t>
            </a:r>
            <a:r>
              <a:rPr lang="bg-BG" b="1" dirty="0">
                <a:solidFill>
                  <a:schemeClr val="tx1"/>
                </a:solidFill>
              </a:rPr>
              <a:t>Еднопотребителската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bg-BG" b="1" dirty="0">
                <a:solidFill>
                  <a:schemeClr val="tx1"/>
                </a:solidFill>
              </a:rPr>
              <a:t>СУБД</a:t>
            </a:r>
            <a:r>
              <a:rPr lang="bg-BG" dirty="0">
                <a:solidFill>
                  <a:schemeClr val="tx1"/>
                </a:solidFill>
              </a:rPr>
              <a:t> може да се инсталира на всеки компютър с добри характеристики на процесора и по-голямо дисково пространство. </a:t>
            </a:r>
            <a:r>
              <a:rPr lang="bg-BG" b="1" dirty="0">
                <a:solidFill>
                  <a:schemeClr val="tx1"/>
                </a:solidFill>
              </a:rPr>
              <a:t>Многопотребителскиска СУБД</a:t>
            </a:r>
            <a:r>
              <a:rPr lang="bg-BG" dirty="0">
                <a:solidFill>
                  <a:schemeClr val="tx1"/>
                </a:solidFill>
              </a:rPr>
              <a:t> се инсталира на сървър и позволява едновременен достъп до данните от много клиентски приложения.</a:t>
            </a:r>
          </a:p>
          <a:p>
            <a:r>
              <a:rPr lang="bg-BG" b="1" dirty="0">
                <a:solidFill>
                  <a:schemeClr val="tx1"/>
                </a:solidFill>
              </a:rPr>
              <a:t>Софтуер</a:t>
            </a:r>
            <a:r>
              <a:rPr lang="bg-BG" dirty="0">
                <a:solidFill>
                  <a:schemeClr val="tx1"/>
                </a:solidFill>
              </a:rPr>
              <a:t> – съвкупност от програми, осигуряваща работата на СУБД – операционна система, мрежов софтуер, софтуер на самата СУБД, софтуер за работа за базите от данни, описващи връзките между данните.</a:t>
            </a:r>
          </a:p>
          <a:p>
            <a:r>
              <a:rPr lang="bg-BG" b="1" dirty="0">
                <a:solidFill>
                  <a:schemeClr val="tx1"/>
                </a:solidFill>
              </a:rPr>
              <a:t>Данни</a:t>
            </a:r>
            <a:r>
              <a:rPr lang="bg-BG" dirty="0">
                <a:solidFill>
                  <a:schemeClr val="tx1"/>
                </a:solidFill>
              </a:rPr>
              <a:t> – съдържанието на базата от данни (същинските данни, описанието им, допълнителни системни данни и др.).</a:t>
            </a:r>
          </a:p>
          <a:p>
            <a:r>
              <a:rPr lang="bg-BG" b="1" dirty="0">
                <a:solidFill>
                  <a:schemeClr val="tx1"/>
                </a:solidFill>
              </a:rPr>
              <a:t>Процедури</a:t>
            </a:r>
            <a:r>
              <a:rPr lang="bg-BG" dirty="0">
                <a:solidFill>
                  <a:schemeClr val="tx1"/>
                </a:solidFill>
              </a:rPr>
              <a:t> – инструкции и насоки за използване на СУБД(информация за инсталация, настройки и управление на БД, създаване на резервно копие...)</a:t>
            </a:r>
          </a:p>
          <a:p>
            <a:r>
              <a:rPr lang="bg-BG" b="1" dirty="0">
                <a:solidFill>
                  <a:schemeClr val="tx1"/>
                </a:solidFill>
              </a:rPr>
              <a:t>Език за достъп до данните (</a:t>
            </a:r>
            <a:r>
              <a:rPr lang="en-GB" b="1" dirty="0">
                <a:solidFill>
                  <a:schemeClr val="tx1"/>
                </a:solidFill>
              </a:rPr>
              <a:t>Database Access Language</a:t>
            </a:r>
            <a:r>
              <a:rPr lang="bg-BG" b="1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език, чрез който потребителите задават командите за работа с данните.</a:t>
            </a:r>
          </a:p>
          <a:p>
            <a:r>
              <a:rPr lang="bg-BG" b="1" dirty="0">
                <a:solidFill>
                  <a:schemeClr val="tx1"/>
                </a:solidFill>
              </a:rPr>
              <a:t>Потребители</a:t>
            </a:r>
            <a:r>
              <a:rPr lang="bg-BG" dirty="0">
                <a:solidFill>
                  <a:schemeClr val="tx1"/>
                </a:solidFill>
              </a:rPr>
              <a:t> – хората, които управляват БД и извършват различни видове операции върху данните в тях.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Групи потребители на субд и роли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Администратори</a:t>
            </a:r>
            <a:r>
              <a:rPr lang="bg-BG" dirty="0">
                <a:solidFill>
                  <a:schemeClr val="tx1"/>
                </a:solidFill>
              </a:rPr>
              <a:t> на базата от данни – управляват цялата СУБД. Грижат се за сигурността и достъпа, отговорни са тя да работи във всеки един момент, управляват потребителските акаунти и техните права за достъп, архивират и възстановяват данните след срив и др.</a:t>
            </a:r>
          </a:p>
          <a:p>
            <a:r>
              <a:rPr lang="bg-BG" b="1" dirty="0">
                <a:solidFill>
                  <a:schemeClr val="tx1"/>
                </a:solidFill>
              </a:rPr>
              <a:t>Приложни програмисти</a:t>
            </a:r>
            <a:r>
              <a:rPr lang="bg-BG" dirty="0">
                <a:solidFill>
                  <a:schemeClr val="tx1"/>
                </a:solidFill>
              </a:rPr>
              <a:t> (разработчици на софтуер) – проектират, разработват, променят и редактират базите от данни, отстраняват проблеми и създават клиентски приложения за работа с БД.</a:t>
            </a:r>
          </a:p>
          <a:p>
            <a:r>
              <a:rPr lang="bg-BG" b="1" dirty="0">
                <a:solidFill>
                  <a:schemeClr val="tx1"/>
                </a:solidFill>
              </a:rPr>
              <a:t>Крайни потребители</a:t>
            </a:r>
            <a:r>
              <a:rPr lang="bg-BG" dirty="0">
                <a:solidFill>
                  <a:schemeClr val="tx1"/>
                </a:solidFill>
              </a:rPr>
              <a:t> – съхраняват, извличат, актуализират и изтриват данните в БД, съгласно правата си за достъп. Те използват създадените </a:t>
            </a:r>
            <a:r>
              <a:rPr lang="bg-BG" b="1" dirty="0">
                <a:solidFill>
                  <a:schemeClr val="tx1"/>
                </a:solidFill>
              </a:rPr>
              <a:t>клиентски приложения</a:t>
            </a:r>
            <a:r>
              <a:rPr lang="bg-BG" dirty="0">
                <a:solidFill>
                  <a:schemeClr val="tx1"/>
                </a:solidFill>
              </a:rPr>
              <a:t> (без да имат специални познания за работа с БД).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Нива на абстракция на субд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6291753" cy="511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СУБД предоставя на различните потребители различен изглед на данните</a:t>
            </a:r>
            <a:r>
              <a:rPr lang="bg-BG" b="1" dirty="0">
                <a:solidFill>
                  <a:schemeClr val="tx1"/>
                </a:solidFill>
              </a:rPr>
              <a:t>(нива)</a:t>
            </a:r>
            <a:r>
              <a:rPr lang="bg-BG" dirty="0">
                <a:solidFill>
                  <a:schemeClr val="tx1"/>
                </a:solidFill>
              </a:rPr>
              <a:t>:</a:t>
            </a:r>
          </a:p>
          <a:p>
            <a:r>
              <a:rPr lang="bg-BG" b="1" dirty="0">
                <a:solidFill>
                  <a:schemeClr val="tx1"/>
                </a:solidFill>
              </a:rPr>
              <a:t>Вътрешно ниво</a:t>
            </a:r>
            <a:r>
              <a:rPr lang="bg-BG" dirty="0">
                <a:solidFill>
                  <a:schemeClr val="tx1"/>
                </a:solidFill>
              </a:rPr>
              <a:t> – най-ниското ниво, което показва описанието на данните и как физически те се съхраняват. Физическото място, където се съхраняват данните на диска, се нарич </a:t>
            </a:r>
            <a:r>
              <a:rPr lang="bg-BG" b="1" dirty="0">
                <a:solidFill>
                  <a:schemeClr val="tx1"/>
                </a:solidFill>
              </a:rPr>
              <a:t>хранилище</a:t>
            </a:r>
            <a:r>
              <a:rPr lang="bg-BG" dirty="0">
                <a:solidFill>
                  <a:schemeClr val="tx1"/>
                </a:solidFill>
              </a:rPr>
              <a:t> на данни. В едно хранилище може да има много различни бази от данни.</a:t>
            </a:r>
          </a:p>
          <a:p>
            <a:r>
              <a:rPr lang="bg-BG" b="1" dirty="0">
                <a:solidFill>
                  <a:schemeClr val="tx1"/>
                </a:solidFill>
              </a:rPr>
              <a:t>Външно ниво</a:t>
            </a:r>
            <a:r>
              <a:rPr lang="bg-BG" dirty="0">
                <a:solidFill>
                  <a:schemeClr val="tx1"/>
                </a:solidFill>
              </a:rPr>
              <a:t> – най-близко до потребителя ниво. Определя как всяка група потребители вижда организацията на данните в базата (според техните нужди).</a:t>
            </a:r>
          </a:p>
          <a:p>
            <a:r>
              <a:rPr lang="bg-BG" b="1" dirty="0">
                <a:solidFill>
                  <a:schemeClr val="tx1"/>
                </a:solidFill>
              </a:rPr>
              <a:t>Концептуално ниво</a:t>
            </a:r>
            <a:r>
              <a:rPr lang="bg-BG" dirty="0">
                <a:solidFill>
                  <a:schemeClr val="tx1"/>
                </a:solidFill>
              </a:rPr>
              <a:t> – служи за комуникация между вътешното и външното ниво.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2364D6-8583-3C3C-AA8E-B4E989A60A1B}"/>
              </a:ext>
            </a:extLst>
          </p:cNvPr>
          <p:cNvGrpSpPr/>
          <p:nvPr/>
        </p:nvGrpSpPr>
        <p:grpSpPr>
          <a:xfrm>
            <a:off x="7342632" y="1911094"/>
            <a:ext cx="4105656" cy="3236978"/>
            <a:chOff x="7342632" y="1911094"/>
            <a:chExt cx="4105656" cy="3236978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257D22A-44A1-7900-E4FB-216F61331D4D}"/>
                </a:ext>
              </a:extLst>
            </p:cNvPr>
            <p:cNvSpPr/>
            <p:nvPr/>
          </p:nvSpPr>
          <p:spPr>
            <a:xfrm>
              <a:off x="8147304" y="4416552"/>
              <a:ext cx="2596896" cy="731520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Вътрешно ниво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3C08F-9A71-1672-7152-3F43E133F6E6}"/>
                </a:ext>
              </a:extLst>
            </p:cNvPr>
            <p:cNvSpPr/>
            <p:nvPr/>
          </p:nvSpPr>
          <p:spPr>
            <a:xfrm>
              <a:off x="8046720" y="3429000"/>
              <a:ext cx="2697480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Концептуално ниво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FE8A10-E463-DFEE-86A5-3187D2583261}"/>
                </a:ext>
              </a:extLst>
            </p:cNvPr>
            <p:cNvSpPr/>
            <p:nvPr/>
          </p:nvSpPr>
          <p:spPr>
            <a:xfrm>
              <a:off x="7342632" y="2002535"/>
              <a:ext cx="4105656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Външно ниво</a:t>
              </a:r>
              <a:endParaRPr lang="en-GB" dirty="0"/>
            </a:p>
          </p:txBody>
        </p:sp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329E7FA5-313A-0F59-B042-197C1ECA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2944" y="1929383"/>
              <a:ext cx="594360" cy="594360"/>
            </a:xfrm>
            <a:prstGeom prst="rect">
              <a:avLst/>
            </a:prstGeom>
          </p:spPr>
        </p:pic>
        <p:pic>
          <p:nvPicPr>
            <p:cNvPr id="9" name="Graphic 8" descr="Laptop outline">
              <a:extLst>
                <a:ext uri="{FF2B5EF4-FFF2-40B4-BE49-F238E27FC236}">
                  <a16:creationId xmlns:a16="http://schemas.microsoft.com/office/drawing/2014/main" id="{670C6340-9BA8-DB6C-F6EE-0FDA8D2F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4200" y="1911094"/>
              <a:ext cx="594360" cy="59436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A4A67-1C56-254C-0C81-EAAD88E35767}"/>
                </a:ext>
              </a:extLst>
            </p:cNvPr>
            <p:cNvCxnSpPr/>
            <p:nvPr/>
          </p:nvCxnSpPr>
          <p:spPr>
            <a:xfrm>
              <a:off x="8046720" y="2505454"/>
              <a:ext cx="585216" cy="923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9BACD8-F5E0-8F0B-405B-D1275832C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560" y="2464307"/>
              <a:ext cx="265176" cy="9646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BE3757-F557-8144-8318-21E13A5556B7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9395460" y="2450592"/>
              <a:ext cx="0" cy="9784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B6E2CD-A2DB-A5CA-2EE4-5EF849E7973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432036" y="3877057"/>
              <a:ext cx="13716" cy="539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5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bg-BG" sz="1400" dirty="0">
                <a:solidFill>
                  <a:schemeClr val="bg1"/>
                </a:solidFill>
              </a:rPr>
              <a:t>Архитектури за реализиране на многопотребителски субд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7526192" cy="5111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>
                <a:solidFill>
                  <a:schemeClr val="tx1"/>
                </a:solidFill>
              </a:rPr>
              <a:t>Архитектурата на база от данни</a:t>
            </a:r>
            <a:r>
              <a:rPr lang="bg-BG" dirty="0">
                <a:solidFill>
                  <a:schemeClr val="tx1"/>
                </a:solidFill>
              </a:rPr>
              <a:t> включва определяне на стандарти за сигурността и проектирането на базата от данни и как СУБД ще бъде интегрирана с клиентското приложение.</a:t>
            </a:r>
          </a:p>
          <a:p>
            <a:r>
              <a:rPr lang="bg-BG" b="1" dirty="0">
                <a:solidFill>
                  <a:schemeClr val="tx1"/>
                </a:solidFill>
              </a:rPr>
              <a:t>Централизирана архитектура</a:t>
            </a:r>
            <a:r>
              <a:rPr lang="bg-BG" dirty="0">
                <a:solidFill>
                  <a:schemeClr val="tx1"/>
                </a:solidFill>
              </a:rPr>
              <a:t> – всички данни се съхраняват на един сървър и всички клиенти се свързват към него, за достъп и работа с данните. Основно предимство е нейната простота – един сървър и всички клиенти ползват една и съща БД.</a:t>
            </a:r>
          </a:p>
          <a:p>
            <a:r>
              <a:rPr lang="bg-BG" b="1" dirty="0">
                <a:solidFill>
                  <a:schemeClr val="tx1"/>
                </a:solidFill>
              </a:rPr>
              <a:t>Клиент-сървър архитектура</a:t>
            </a:r>
            <a:r>
              <a:rPr lang="bg-BG" dirty="0">
                <a:solidFill>
                  <a:schemeClr val="tx1"/>
                </a:solidFill>
              </a:rPr>
              <a:t> – подобно на централизираната архитектура има един сървър и клиентите се свързват към него. Предимството е, че когато броят на клиентите и/или количеството на данните се увеличават, сървърът може да бъде надстроен или да се добавят допълнителни сървъри, за да се справят с натоварването.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chemeClr val="tx1"/>
                </a:solidFill>
              </a:rPr>
              <a:t>двуслойна архитектура</a:t>
            </a:r>
            <a:endParaRPr lang="bg-BG" dirty="0">
              <a:solidFill>
                <a:schemeClr val="tx1"/>
              </a:solidFill>
            </a:endParaRP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chemeClr val="tx1"/>
                </a:solidFill>
              </a:rPr>
              <a:t>трислойна архитектура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– </a:t>
            </a:r>
            <a:r>
              <a:rPr lang="bg-BG" dirty="0">
                <a:solidFill>
                  <a:schemeClr val="tx1"/>
                </a:solidFill>
              </a:rPr>
              <a:t>най-често използваната архитектура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4D43B-1264-85CF-BD5A-4CDA7F71DBC0}"/>
              </a:ext>
            </a:extLst>
          </p:cNvPr>
          <p:cNvGrpSpPr/>
          <p:nvPr/>
        </p:nvGrpSpPr>
        <p:grpSpPr>
          <a:xfrm>
            <a:off x="8741664" y="1280160"/>
            <a:ext cx="3182112" cy="1572768"/>
            <a:chOff x="8741664" y="1280160"/>
            <a:chExt cx="3182112" cy="1572768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1335CB6B-1EF0-B864-9919-AF63634413F3}"/>
                </a:ext>
              </a:extLst>
            </p:cNvPr>
            <p:cNvSpPr/>
            <p:nvPr/>
          </p:nvSpPr>
          <p:spPr>
            <a:xfrm>
              <a:off x="9386316" y="2240280"/>
              <a:ext cx="1892808" cy="612648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СУБД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5F6D8F-FCBA-0EB4-E4FF-1CDD1B760601}"/>
                </a:ext>
              </a:extLst>
            </p:cNvPr>
            <p:cNvSpPr/>
            <p:nvPr/>
          </p:nvSpPr>
          <p:spPr>
            <a:xfrm>
              <a:off x="8741664" y="1280160"/>
              <a:ext cx="3182112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Клиентски приложения</a:t>
              </a:r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BB99EE-BAF9-46F0-8E68-667D46E6653F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0332720" y="1728217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B39376-6525-C000-81D7-5D1C699156EF}"/>
                </a:ext>
              </a:extLst>
            </p:cNvPr>
            <p:cNvSpPr txBox="1"/>
            <p:nvPr/>
          </p:nvSpPr>
          <p:spPr>
            <a:xfrm>
              <a:off x="10314538" y="179958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API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6BEAD-60DF-EBE0-87EC-561627932560}"/>
              </a:ext>
            </a:extLst>
          </p:cNvPr>
          <p:cNvGrpSpPr/>
          <p:nvPr/>
        </p:nvGrpSpPr>
        <p:grpSpPr>
          <a:xfrm>
            <a:off x="8695203" y="3767328"/>
            <a:ext cx="3228573" cy="2532890"/>
            <a:chOff x="8695203" y="3767328"/>
            <a:chExt cx="3228573" cy="2532890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E6877333-8904-4E67-DFD9-AE21D13E2710}"/>
                </a:ext>
              </a:extLst>
            </p:cNvPr>
            <p:cNvSpPr/>
            <p:nvPr/>
          </p:nvSpPr>
          <p:spPr>
            <a:xfrm>
              <a:off x="9386316" y="5687570"/>
              <a:ext cx="1892808" cy="612648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СУБД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1C7EAB-B96D-7D5C-831B-2360B364BF73}"/>
                </a:ext>
              </a:extLst>
            </p:cNvPr>
            <p:cNvSpPr/>
            <p:nvPr/>
          </p:nvSpPr>
          <p:spPr>
            <a:xfrm>
              <a:off x="8741664" y="3767328"/>
              <a:ext cx="3182112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Клиентски приложения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53009F-3DD0-BA09-7D80-F6F3D5ADBF1F}"/>
                </a:ext>
              </a:extLst>
            </p:cNvPr>
            <p:cNvSpPr/>
            <p:nvPr/>
          </p:nvSpPr>
          <p:spPr>
            <a:xfrm>
              <a:off x="9386316" y="4727450"/>
              <a:ext cx="1892804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Приложен слой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855F2D-503D-3FC4-26DD-818EEC63BF9C}"/>
                </a:ext>
              </a:extLst>
            </p:cNvPr>
            <p:cNvCxnSpPr/>
            <p:nvPr/>
          </p:nvCxnSpPr>
          <p:spPr>
            <a:xfrm>
              <a:off x="10332720" y="4215385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89B493-712A-0A02-F442-FCF34753CBF1}"/>
                </a:ext>
              </a:extLst>
            </p:cNvPr>
            <p:cNvCxnSpPr/>
            <p:nvPr/>
          </p:nvCxnSpPr>
          <p:spPr>
            <a:xfrm>
              <a:off x="10338816" y="5175507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B894EC-04B2-9AEC-53F5-696FD7104CE0}"/>
                </a:ext>
              </a:extLst>
            </p:cNvPr>
            <p:cNvSpPr txBox="1"/>
            <p:nvPr/>
          </p:nvSpPr>
          <p:spPr>
            <a:xfrm>
              <a:off x="8695203" y="5129785"/>
              <a:ext cx="189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8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1203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Bembo</vt:lpstr>
      <vt:lpstr>Courier New</vt:lpstr>
      <vt:lpstr>Wingdings</vt:lpstr>
      <vt:lpstr>ArchiveVTI</vt:lpstr>
      <vt:lpstr>Системи за управление на бази от данни</vt:lpstr>
      <vt:lpstr>съдържание</vt:lpstr>
      <vt:lpstr>Система за управление на бази от данни (СУБД)</vt:lpstr>
      <vt:lpstr>Система за управление на бази от данни (СУБД)</vt:lpstr>
      <vt:lpstr>Система за управление на бази от данни (СУБД)</vt:lpstr>
      <vt:lpstr>Компоненти на субд</vt:lpstr>
      <vt:lpstr>Групи потребители на субд и роли</vt:lpstr>
      <vt:lpstr>Нива на абстракция на субд</vt:lpstr>
      <vt:lpstr>Архитектури за реализиране на многопотребителски субд</vt:lpstr>
      <vt:lpstr>Разпределени системи.сървър за бази от данни. Файлов сървър.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4</cp:revision>
  <dcterms:created xsi:type="dcterms:W3CDTF">2024-09-23T19:40:59Z</dcterms:created>
  <dcterms:modified xsi:type="dcterms:W3CDTF">2024-09-25T16:08:35Z</dcterms:modified>
</cp:coreProperties>
</file>