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627" r:id="rId2"/>
    <p:sldId id="276" r:id="rId3"/>
    <p:sldId id="1194" r:id="rId4"/>
    <p:sldId id="1227" r:id="rId5"/>
    <p:sldId id="1235" r:id="rId6"/>
    <p:sldId id="1187" r:id="rId7"/>
    <p:sldId id="1188" r:id="rId8"/>
    <p:sldId id="1200" r:id="rId9"/>
    <p:sldId id="1189" r:id="rId10"/>
    <p:sldId id="1190" r:id="rId11"/>
    <p:sldId id="1239" r:id="rId12"/>
    <p:sldId id="1236" r:id="rId13"/>
    <p:sldId id="1237" r:id="rId14"/>
    <p:sldId id="1238" r:id="rId15"/>
    <p:sldId id="1229" r:id="rId16"/>
    <p:sldId id="1230" r:id="rId17"/>
    <p:sldId id="1232" r:id="rId18"/>
    <p:sldId id="1233" r:id="rId19"/>
    <p:sldId id="1248" r:id="rId20"/>
    <p:sldId id="1195" r:id="rId21"/>
    <p:sldId id="1196" r:id="rId22"/>
    <p:sldId id="1228" r:id="rId23"/>
    <p:sldId id="1197" r:id="rId24"/>
    <p:sldId id="1246" r:id="rId25"/>
    <p:sldId id="1240" r:id="rId26"/>
    <p:sldId id="1241" r:id="rId27"/>
    <p:sldId id="1249" r:id="rId28"/>
    <p:sldId id="1242" r:id="rId29"/>
    <p:sldId id="1243" r:id="rId30"/>
    <p:sldId id="1244" r:id="rId31"/>
    <p:sldId id="1245" r:id="rId32"/>
    <p:sldId id="349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816F5B6-9078-44A7-AA27-52E9F0E45B14}">
          <p14:sldIdLst>
            <p14:sldId id="627"/>
            <p14:sldId id="276"/>
          </p14:sldIdLst>
        </p14:section>
        <p14:section name="Видове бази данни" id="{28BEE550-3E78-5441-90D2-F4923879AD3D}">
          <p14:sldIdLst>
            <p14:sldId id="1194"/>
            <p14:sldId id="1227"/>
            <p14:sldId id="1235"/>
          </p14:sldIdLst>
        </p14:section>
        <p14:section name="Релационни БД" id="{3745F6D7-2AC2-4357-A966-2B713D2F393F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6A693F14-D563-4B4D-BC26-287E7547650D}">
          <p14:sldIdLst>
            <p14:sldId id="1236"/>
            <p14:sldId id="1237"/>
            <p14:sldId id="1238"/>
          </p14:sldIdLst>
        </p14:section>
        <p14:section name="Типове данни" id="{028731E1-5C37-4CE6-A60F-81F72DE98334}">
          <p14:sldIdLst>
            <p14:sldId id="1229"/>
            <p14:sldId id="1230"/>
            <p14:sldId id="1232"/>
            <p14:sldId id="1233"/>
          </p14:sldIdLst>
        </p14:section>
        <p14:section name="СУБД" id="{AA49C212-F153-1B46-8139-5633F94AAD6C}">
          <p14:sldIdLst>
            <p14:sldId id="1248"/>
            <p14:sldId id="1195"/>
            <p14:sldId id="1196"/>
            <p14:sldId id="1228"/>
            <p14:sldId id="1197"/>
            <p14:sldId id="1246"/>
            <p14:sldId id="1240"/>
            <p14:sldId id="1241"/>
            <p14:sldId id="1249"/>
            <p14:sldId id="1242"/>
            <p14:sldId id="1243"/>
            <p14:sldId id="1244"/>
            <p14:sldId id="1245"/>
          </p14:sldIdLst>
        </p14:section>
        <p14:section name="Обобщение" id="{F4C95109-9172-4838-B121-8627BC1A4E6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33E-339E-40A8-81B1-88EFB49E9CCD}" v="20" dt="2023-10-05T17:23:05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8" autoAdjust="0"/>
    <p:restoredTop sz="95241" autoAdjust="0"/>
  </p:normalViewPr>
  <p:slideViewPr>
    <p:cSldViewPr showGuides="1">
      <p:cViewPr varScale="1">
        <p:scale>
          <a:sx n="105" d="100"/>
          <a:sy n="105" d="100"/>
        </p:scale>
        <p:origin x="216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D71B933E-339E-40A8-81B1-88EFB49E9CCD}"/>
    <pc:docChg chg="undo custSel modSld">
      <pc:chgData name="Spasko Katsarski" userId="cc8518145bc96298" providerId="LiveId" clId="{D71B933E-339E-40A8-81B1-88EFB49E9CCD}" dt="2023-10-05T17:23:05.074" v="25" actId="207"/>
      <pc:docMkLst>
        <pc:docMk/>
      </pc:docMkLst>
      <pc:sldChg chg="modSp">
        <pc:chgData name="Spasko Katsarski" userId="cc8518145bc96298" providerId="LiveId" clId="{D71B933E-339E-40A8-81B1-88EFB49E9CCD}" dt="2023-10-05T17:18:20.952" v="14" actId="20577"/>
        <pc:sldMkLst>
          <pc:docMk/>
          <pc:sldMk cId="1713799751" sldId="276"/>
        </pc:sldMkLst>
        <pc:spChg chg="mod">
          <ac:chgData name="Spasko Katsarski" userId="cc8518145bc96298" providerId="LiveId" clId="{D71B933E-339E-40A8-81B1-88EFB49E9CCD}" dt="2023-10-05T17:18:20.952" v="14" actId="20577"/>
          <ac:spMkLst>
            <pc:docMk/>
            <pc:sldMk cId="1713799751" sldId="276"/>
            <ac:spMk id="444419" creationId="{00000000-0000-0000-0000-000000000000}"/>
          </ac:spMkLst>
        </pc:spChg>
      </pc:sldChg>
      <pc:sldChg chg="addSp delSp modSp mod">
        <pc:chgData name="Spasko Katsarski" userId="cc8518145bc96298" providerId="LiveId" clId="{D71B933E-339E-40A8-81B1-88EFB49E9CCD}" dt="2023-10-05T17:18:08.485" v="1"/>
        <pc:sldMkLst>
          <pc:docMk/>
          <pc:sldMk cId="2637781195" sldId="627"/>
        </pc:sldMkLst>
        <pc:picChg chg="add mod">
          <ac:chgData name="Spasko Katsarski" userId="cc8518145bc96298" providerId="LiveId" clId="{D71B933E-339E-40A8-81B1-88EFB49E9CCD}" dt="2023-10-05T17:18:08.485" v="1"/>
          <ac:picMkLst>
            <pc:docMk/>
            <pc:sldMk cId="2637781195" sldId="627"/>
            <ac:picMk id="3" creationId="{35D4182D-FCC2-4B4A-20C9-6464900A14C0}"/>
          </ac:picMkLst>
        </pc:picChg>
        <pc:picChg chg="del">
          <ac:chgData name="Spasko Katsarski" userId="cc8518145bc96298" providerId="LiveId" clId="{D71B933E-339E-40A8-81B1-88EFB49E9CCD}" dt="2023-10-05T17:18:08.312" v="0" actId="478"/>
          <ac:picMkLst>
            <pc:docMk/>
            <pc:sldMk cId="2637781195" sldId="627"/>
            <ac:picMk id="8" creationId="{75312D09-226E-6C55-27BB-461591B94F24}"/>
          </ac:picMkLst>
        </pc:picChg>
      </pc:sldChg>
      <pc:sldChg chg="modSp">
        <pc:chgData name="Spasko Katsarski" userId="cc8518145bc96298" providerId="LiveId" clId="{D71B933E-339E-40A8-81B1-88EFB49E9CCD}" dt="2023-10-05T17:22:26.478" v="21" actId="207"/>
        <pc:sldMkLst>
          <pc:docMk/>
          <pc:sldMk cId="3592678234" sldId="1188"/>
        </pc:sldMkLst>
        <pc:spChg chg="mod">
          <ac:chgData name="Spasko Katsarski" userId="cc8518145bc96298" providerId="LiveId" clId="{D71B933E-339E-40A8-81B1-88EFB49E9CCD}" dt="2023-10-05T17:22:26.478" v="21" actId="207"/>
          <ac:spMkLst>
            <pc:docMk/>
            <pc:sldMk cId="3592678234" sldId="1188"/>
            <ac:spMk id="1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42.880" v="23" actId="207"/>
        <pc:sldMkLst>
          <pc:docMk/>
          <pc:sldMk cId="3412014863" sldId="1190"/>
        </pc:sldMkLst>
        <pc:spChg chg="mod">
          <ac:chgData name="Spasko Katsarski" userId="cc8518145bc96298" providerId="LiveId" clId="{D71B933E-339E-40A8-81B1-88EFB49E9CCD}" dt="2023-10-05T17:22:42.880" v="23" actId="207"/>
          <ac:spMkLst>
            <pc:docMk/>
            <pc:sldMk cId="3412014863" sldId="1190"/>
            <ac:spMk id="10" creationId="{33C59CE8-AB90-2B71-C014-64805AC3BBE4}"/>
          </ac:spMkLst>
        </pc:spChg>
      </pc:sldChg>
      <pc:sldChg chg="modSp">
        <pc:chgData name="Spasko Katsarski" userId="cc8518145bc96298" providerId="LiveId" clId="{D71B933E-339E-40A8-81B1-88EFB49E9CCD}" dt="2023-10-05T17:21:33.815" v="15" actId="207"/>
        <pc:sldMkLst>
          <pc:docMk/>
          <pc:sldMk cId="3140429905" sldId="1195"/>
        </pc:sldMkLst>
        <pc:spChg chg="mod">
          <ac:chgData name="Spasko Katsarski" userId="cc8518145bc96298" providerId="LiveId" clId="{D71B933E-339E-40A8-81B1-88EFB49E9CCD}" dt="2023-10-05T17:21:33.815" v="15" actId="207"/>
          <ac:spMkLst>
            <pc:docMk/>
            <pc:sldMk cId="3140429905" sldId="1195"/>
            <ac:spMk id="3" creationId="{556288C9-C2D8-D872-8574-1AC1BA3E97DE}"/>
          </ac:spMkLst>
        </pc:spChg>
      </pc:sldChg>
      <pc:sldChg chg="modSp mod">
        <pc:chgData name="Spasko Katsarski" userId="cc8518145bc96298" providerId="LiveId" clId="{D71B933E-339E-40A8-81B1-88EFB49E9CCD}" dt="2023-10-05T17:21:52.981" v="20" actId="207"/>
        <pc:sldMkLst>
          <pc:docMk/>
          <pc:sldMk cId="1397580211" sldId="1197"/>
        </pc:sldMkLst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50" creationId="{C23F5FA3-7738-E20A-6375-AA43EBA9A105}"/>
          </ac:spMkLst>
        </pc:spChg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92" creationId="{84C08DBC-B301-6451-3110-E48CC4B25E5D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2" creationId="{CAD0128F-9F22-F14A-4980-D8C36D803286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6" creationId="{D53DF93E-517A-3F90-2062-0D0E5467D86A}"/>
          </ac:spMkLst>
        </pc:spChg>
      </pc:sldChg>
      <pc:sldChg chg="modSp">
        <pc:chgData name="Spasko Katsarski" userId="cc8518145bc96298" providerId="LiveId" clId="{D71B933E-339E-40A8-81B1-88EFB49E9CCD}" dt="2023-10-05T17:22:32.341" v="22" actId="207"/>
        <pc:sldMkLst>
          <pc:docMk/>
          <pc:sldMk cId="1226421516" sldId="1200"/>
        </pc:sldMkLst>
        <pc:spChg chg="mod">
          <ac:chgData name="Spasko Katsarski" userId="cc8518145bc96298" providerId="LiveId" clId="{D71B933E-339E-40A8-81B1-88EFB49E9CCD}" dt="2023-10-05T17:22:32.341" v="22" actId="207"/>
          <ac:spMkLst>
            <pc:docMk/>
            <pc:sldMk cId="1226421516" sldId="1200"/>
            <ac:spMk id="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51.273" v="24" actId="207"/>
        <pc:sldMkLst>
          <pc:docMk/>
          <pc:sldMk cId="926285213" sldId="1237"/>
        </pc:sldMkLst>
        <pc:spChg chg="mod">
          <ac:chgData name="Spasko Katsarski" userId="cc8518145bc96298" providerId="LiveId" clId="{D71B933E-339E-40A8-81B1-88EFB49E9CCD}" dt="2023-10-05T17:22:51.273" v="24" actId="207"/>
          <ac:spMkLst>
            <pc:docMk/>
            <pc:sldMk cId="926285213" sldId="1237"/>
            <ac:spMk id="71" creationId="{37741B19-FC02-C310-C50E-63FD2D15B77C}"/>
          </ac:spMkLst>
        </pc:spChg>
      </pc:sldChg>
      <pc:sldChg chg="modSp">
        <pc:chgData name="Spasko Katsarski" userId="cc8518145bc96298" providerId="LiveId" clId="{D71B933E-339E-40A8-81B1-88EFB49E9CCD}" dt="2023-10-05T17:23:05.074" v="25" actId="207"/>
        <pc:sldMkLst>
          <pc:docMk/>
          <pc:sldMk cId="309645025" sldId="1238"/>
        </pc:sldMkLst>
        <pc:spChg chg="mod">
          <ac:chgData name="Spasko Katsarski" userId="cc8518145bc96298" providerId="LiveId" clId="{D71B933E-339E-40A8-81B1-88EFB49E9CCD}" dt="2023-10-05T17:23:05.074" v="25" actId="207"/>
          <ac:spMkLst>
            <pc:docMk/>
            <pc:sldMk cId="309645025" sldId="123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30.9.2024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2F0EBF-2C26-7E82-0ECF-6970F3FE1D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627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599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B51B76-6800-4AAB-01EC-50D03FAA9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97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226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306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082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062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93A9AB-532D-B376-9548-9593DEC1A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892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B579DB-EC86-536F-81B3-538FD57B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E9EEF53-7322-00FB-4DAB-DA80A5065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20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4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4D3A2C-3BFC-6602-1212-E998CC7D4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41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5420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6E4365-C2C6-EADC-E2EB-76A5CDFDE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414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95680F-3764-2EDC-1BBC-9E9756E08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9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D6BE1D-71A3-2260-39D0-05655C266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706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DFA047E-DE5C-0BC9-D80D-44995B117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40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900580"/>
            <a:ext cx="11083636" cy="583420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000" y="411501"/>
            <a:ext cx="11347382" cy="1307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Системи за управление на бази от данни (СУБД)</a:t>
            </a:r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044C7AEA-A2D1-A2DC-AC2A-0AD2569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294835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D4182D-FCC2-4B4A-20C9-6464900A1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Уникален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Външни</a:t>
            </a: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10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608884-3129-086D-6872-7713D2D5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11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9129C5-C42D-241E-A108-DD9F2CAB5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694B78-B548-5871-7529-C3718CC425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/>
              <a:t>Нерелационни бази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4ECC8507-7DD8-9879-06B4-A045BE292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NoSQL бази данни и JSON документи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8787439" cy="5546589"/>
          </a:xfrm>
        </p:spPr>
        <p:txBody>
          <a:bodyPr>
            <a:normAutofit fontScale="925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Нерелационните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неструктурирани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Нерелационни (</a:t>
            </a:r>
            <a:r>
              <a:rPr lang="en-US" dirty="0"/>
              <a:t>NoSQL) 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163784" y="36540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13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A9D3AB9-7CB9-A6D3-3CD4-D3613AFE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бази данни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не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chemeClr val="bg1"/>
                </a:solidFill>
                <a:latin typeface="Calibri"/>
                <a:cs typeface="Calibri"/>
              </a:rPr>
              <a:t>колекции от документи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двойки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ключ-стойност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Мащабируеми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chemeClr val="bg1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14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FF8973-211C-838A-CB0C-880AFDBB7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98B7A04-1639-8689-56C2-5FDF05584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Типове данни в SQL Server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7C4C6-7D49-0A5E-2E38-DDD9BE71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54" y="1629000"/>
            <a:ext cx="2546292" cy="20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</a:p>
          <a:p>
            <a:pPr lvl="1">
              <a:lnSpc>
                <a:spcPct val="100000"/>
              </a:lnSpc>
            </a:pPr>
            <a:r>
              <a:rPr lang="bg-BG" sz="3300" noProof="1"/>
              <a:t>Целочислени типове данни:</a:t>
            </a:r>
            <a:endParaRPr lang="en-US" sz="3300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  <a:endParaRPr lang="bg-BG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noProof="1"/>
              <a:t>Типове данни с плаваща запетая:</a:t>
            </a:r>
            <a:endParaRPr lang="en-US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dirty="0"/>
              <a:t>символен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</a:t>
            </a:r>
            <a:r>
              <a:rPr lang="ru-RU" dirty="0"/>
              <a:t>символен</a:t>
            </a:r>
            <a:r>
              <a:rPr lang="ru-RU" noProof="1"/>
              <a:t> низ с променлив размер</a:t>
            </a: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NULL</a:t>
            </a:r>
            <a:r>
              <a:rPr lang="en-US" noProof="1"/>
              <a:t> </a:t>
            </a:r>
            <a:r>
              <a:rPr lang="bg-BG" noProof="1"/>
              <a:t>– празна стойност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93FCB6-0A07-6307-22BC-3ABC829F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 (т</a:t>
            </a:r>
            <a:r>
              <a:rPr lang="ru-RU" sz="3500" dirty="0"/>
              <a:t>ипове данни за дата и час)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A0D31C6-7CE8-249B-D4EC-2B58FD3A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99E2CB8-26EF-ED5A-E114-07BC8B429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СУБД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96000" y="4769693"/>
            <a:ext cx="10799999" cy="768084"/>
          </a:xfrm>
        </p:spPr>
        <p:txBody>
          <a:bodyPr/>
          <a:lstStyle/>
          <a:p>
            <a:r>
              <a:rPr lang="bg-BG" sz="5000" dirty="0"/>
              <a:t>Системи за управление на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18299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Видове бази данни</a:t>
            </a:r>
          </a:p>
          <a:p>
            <a:pPr lvl="1" fontAlgn="base"/>
            <a:r>
              <a:rPr lang="ru-RU" dirty="0"/>
              <a:t>Релационни БД</a:t>
            </a:r>
          </a:p>
          <a:p>
            <a:pPr lvl="1" fontAlgn="base"/>
            <a:r>
              <a:rPr lang="ru-RU" dirty="0"/>
              <a:t>Нерелационни БД</a:t>
            </a:r>
          </a:p>
          <a:p>
            <a:pPr fontAlgn="base"/>
            <a:r>
              <a:rPr lang="bg-BG" dirty="0"/>
              <a:t>Типове данни</a:t>
            </a:r>
            <a:endParaRPr lang="ru-RU" dirty="0"/>
          </a:p>
          <a:p>
            <a:pPr fontAlgn="base"/>
            <a:r>
              <a:rPr lang="bg-BG" dirty="0"/>
              <a:t>Какво е СУБД?</a:t>
            </a:r>
            <a:endParaRPr lang="ru-RU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D5133E-BE69-B9D6-C4AC-AC2A8CB3AF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СУБД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chemeClr val="bg1"/>
                </a:solidFill>
                <a:latin typeface="Calibri"/>
                <a:cs typeface="Calibri"/>
              </a:rPr>
              <a:t>извличане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управление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Източник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/ </a:t>
            </a: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доставчик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на данни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 (СУБД)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03D47F4-732A-3889-976E-2FFBBC05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4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СУБД и поток от данни</a:t>
            </a:r>
            <a:r>
              <a:rPr lang="en-US" dirty="0"/>
              <a:t> (</a:t>
            </a:r>
            <a:r>
              <a:rPr lang="bg-BG" dirty="0"/>
              <a:t>схема на база от данни)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195594" y="2433115"/>
              <a:ext cx="1175453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1201112C-EE4C-CF7D-CD16-8D66F99C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BB096E7-C75E-19F3-318E-E4B64C2CB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chemeClr val="bg1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chemeClr val="bg1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9E811204-732D-FDE7-55BF-E3385DB0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9B274-448A-3425-2E30-DD9BDFF8D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4E3B5-5383-F4BA-6768-D9AC1434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 на базата данни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 на таблици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Вмъкване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Извличане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транзакции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Оптимизация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Сигурност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резервно копие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BD2D1D-2E13-93F9-3029-F6C06DA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Процедура на СУБД</a:t>
            </a:r>
            <a:endParaRPr lang="en-US" dirty="0"/>
          </a:p>
        </p:txBody>
      </p:sp>
      <p:pic>
        <p:nvPicPr>
          <p:cNvPr id="6" name="Picture 5" descr="A diagram of data processing&#10;&#10;Description automatically generated">
            <a:extLst>
              <a:ext uri="{FF2B5EF4-FFF2-40B4-BE49-F238E27FC236}">
                <a16:creationId xmlns:a16="http://schemas.microsoft.com/office/drawing/2014/main" id="{2806821E-63A2-72F2-FE24-6701D0C7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62" y="2025508"/>
            <a:ext cx="3870000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F03B4-0724-EDF0-7228-589D87072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9E82-797E-D148-F18B-76C204749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spc="-5" dirty="0">
                <a:solidFill>
                  <a:srgbClr val="224464"/>
                </a:solidFill>
                <a:cs typeface="Calibri"/>
              </a:rPr>
              <a:t>У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правлява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съхранението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достъпа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до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файлове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, които</a:t>
            </a:r>
            <a:r>
              <a:rPr lang="en-US" sz="34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съдържат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бази данни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свързаната с тях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информация</a:t>
            </a:r>
            <a:endParaRPr lang="en-US" sz="3400" b="1" spc="-5" dirty="0">
              <a:solidFill>
                <a:schemeClr val="bg1"/>
              </a:solidFill>
              <a:cs typeface="Calibri"/>
            </a:endParaRPr>
          </a:p>
          <a:p>
            <a:r>
              <a:rPr lang="ru-RU" sz="3400" spc="-5" dirty="0">
                <a:solidFill>
                  <a:srgbClr val="224464"/>
                </a:solidFill>
                <a:cs typeface="Calibri"/>
              </a:rPr>
              <a:t>Централизиран ресурс, който осигурява: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Централизирано съхранение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Контрол на достъпа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Ефективност и производителност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Споделяне на данни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Мащабируемост</a:t>
            </a:r>
          </a:p>
          <a:p>
            <a:pPr lvl="1"/>
            <a:endParaRPr lang="en-US" sz="3200" spc="-5" dirty="0">
              <a:solidFill>
                <a:srgbClr val="224464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3A91E9-E451-1879-19F5-1CA03F3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 сървър</a:t>
            </a:r>
            <a:endParaRPr lang="en-US" dirty="0"/>
          </a:p>
        </p:txBody>
      </p:sp>
      <p:pic>
        <p:nvPicPr>
          <p:cNvPr id="7" name="Picture 6" descr="A logo of a computer server&#10;&#10;Description automatically generated">
            <a:extLst>
              <a:ext uri="{FF2B5EF4-FFF2-40B4-BE49-F238E27FC236}">
                <a16:creationId xmlns:a16="http://schemas.microsoft.com/office/drawing/2014/main" id="{CBBB6DF4-ED9F-39C9-CCB9-6A68B10E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3435552"/>
            <a:ext cx="3114000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9101B-6287-9B5A-63DF-499F8F5B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1A83-70F4-184C-8867-C371ADA54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Разпределена система == СУБД, която:</a:t>
            </a:r>
          </a:p>
          <a:p>
            <a:pPr lvl="1"/>
            <a:r>
              <a:rPr lang="ru-RU" sz="3200" dirty="0"/>
              <a:t>Не се съхранява на едно място, а 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узли</a:t>
            </a:r>
          </a:p>
          <a:p>
            <a:pPr lvl="2"/>
            <a:r>
              <a:rPr lang="ru-RU" sz="3200" dirty="0"/>
              <a:t>Узлите се свързват чрез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/>
            <a:r>
              <a:rPr lang="ru-RU" sz="3200" dirty="0"/>
              <a:t>Позволява на базата данни да бъде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или </a:t>
            </a:r>
            <a:r>
              <a:rPr lang="ru-RU" sz="3200" b="1" dirty="0">
                <a:solidFill>
                  <a:schemeClr val="bg1"/>
                </a:solidFill>
              </a:rPr>
              <a:t>репликирана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точки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мрежата</a:t>
            </a:r>
          </a:p>
          <a:p>
            <a:pPr lvl="2"/>
            <a:r>
              <a:rPr lang="ru-RU" sz="3200" dirty="0"/>
              <a:t>Подобрява </a:t>
            </a:r>
            <a:r>
              <a:rPr lang="ru-RU" sz="3200" b="1" dirty="0">
                <a:solidFill>
                  <a:schemeClr val="bg1"/>
                </a:solidFill>
              </a:rPr>
              <a:t>достъпността</a:t>
            </a:r>
            <a:r>
              <a:rPr lang="ru-RU" sz="3200" dirty="0"/>
              <a:t>,</a:t>
            </a:r>
            <a:r>
              <a:rPr lang="ru-RU" sz="3200" b="1" dirty="0">
                <a:solidFill>
                  <a:schemeClr val="bg1"/>
                </a:solidFill>
              </a:rPr>
              <a:t> надеждността </a:t>
            </a:r>
            <a:r>
              <a:rPr lang="ru-RU" sz="3200" dirty="0"/>
              <a:t>и</a:t>
            </a:r>
            <a:r>
              <a:rPr lang="ru-RU" sz="3200" b="1" dirty="0">
                <a:solidFill>
                  <a:schemeClr val="bg1"/>
                </a:solidFill>
              </a:rPr>
              <a:t> мащабируемостта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06A0B-0005-BB8C-45C5-08075CA9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32F7A3-2526-9FA5-E466-115495A89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5DC0D-4E95-D544-1555-5DAF0F112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Абстракцията</a:t>
            </a:r>
            <a:r>
              <a:rPr lang="ru-RU" dirty="0"/>
              <a:t> в СУБД е </a:t>
            </a:r>
            <a:r>
              <a:rPr lang="ru-RU" b="1" dirty="0">
                <a:solidFill>
                  <a:schemeClr val="bg1"/>
                </a:solidFill>
              </a:rPr>
              <a:t>ключова концепция</a:t>
            </a:r>
            <a:r>
              <a:rPr lang="ru-RU" dirty="0"/>
              <a:t>, която улеснява взаимодействието между потребителите и самите бази данни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Скрива</a:t>
            </a:r>
            <a:r>
              <a:rPr lang="ru-RU" dirty="0"/>
              <a:t> сложността на физическото съхранение на данните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Представя</a:t>
            </a:r>
            <a:r>
              <a:rPr lang="ru-RU" dirty="0"/>
              <a:t> само </a:t>
            </a:r>
            <a:r>
              <a:rPr lang="ru-RU" b="1" dirty="0">
                <a:solidFill>
                  <a:schemeClr val="bg1"/>
                </a:solidFill>
              </a:rPr>
              <a:t>необходимата</a:t>
            </a:r>
            <a:r>
              <a:rPr lang="ru-RU" dirty="0"/>
              <a:t> информация на различните </a:t>
            </a:r>
            <a:r>
              <a:rPr lang="ru-RU" b="1" dirty="0">
                <a:solidFill>
                  <a:schemeClr val="bg1"/>
                </a:solidFill>
              </a:rPr>
              <a:t>нива</a:t>
            </a:r>
            <a:r>
              <a:rPr lang="ru-RU" dirty="0"/>
              <a:t>:</a:t>
            </a:r>
          </a:p>
          <a:p>
            <a:pPr lvl="1">
              <a:buClr>
                <a:schemeClr val="tx1"/>
              </a:buClr>
            </a:pPr>
            <a:r>
              <a:rPr lang="ru-RU" b="1" dirty="0"/>
              <a:t>Външно</a:t>
            </a:r>
          </a:p>
          <a:p>
            <a:pPr lvl="1">
              <a:buClr>
                <a:schemeClr val="tx1"/>
              </a:buClr>
            </a:pPr>
            <a:r>
              <a:rPr lang="ru-RU" b="1" dirty="0"/>
              <a:t>Концептуално</a:t>
            </a:r>
          </a:p>
          <a:p>
            <a:pPr lvl="1">
              <a:buClr>
                <a:schemeClr val="tx1"/>
              </a:buClr>
            </a:pPr>
            <a:r>
              <a:rPr lang="ru-RU" b="1" dirty="0"/>
              <a:t>Вътрешно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DE8B94-762E-F85D-D2B9-9DC9952C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Абстракция в СУБД</a:t>
            </a:r>
          </a:p>
        </p:txBody>
      </p:sp>
    </p:spTree>
    <p:extLst>
      <p:ext uri="{BB962C8B-B14F-4D97-AF65-F5344CB8AC3E}">
        <p14:creationId xmlns:p14="http://schemas.microsoft.com/office/powerpoint/2010/main" val="40776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31DE1-120F-22CA-806F-322BB16D6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0AD7-6A08-5650-9E30-62FAE34C8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Начин, по който </a:t>
            </a:r>
            <a:r>
              <a:rPr lang="bg-BG" b="1" dirty="0">
                <a:solidFill>
                  <a:schemeClr val="bg1"/>
                </a:solidFill>
              </a:rPr>
              <a:t>потребителят</a:t>
            </a:r>
            <a:r>
              <a:rPr lang="bg-BG" dirty="0"/>
              <a:t> вижда данните</a:t>
            </a:r>
          </a:p>
          <a:p>
            <a:r>
              <a:rPr lang="ru-RU" dirty="0"/>
              <a:t>Това е </a:t>
            </a:r>
            <a:r>
              <a:rPr lang="ru-RU" b="1" dirty="0">
                <a:solidFill>
                  <a:schemeClr val="bg1"/>
                </a:solidFill>
              </a:rPr>
              <a:t>най-високото ниво</a:t>
            </a:r>
            <a:r>
              <a:rPr lang="ru-RU" dirty="0"/>
              <a:t> от трите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Външните нива на абстракция могат да представляват различни "</a:t>
            </a:r>
            <a:r>
              <a:rPr lang="ru-RU" b="1" dirty="0">
                <a:solidFill>
                  <a:schemeClr val="bg1"/>
                </a:solidFill>
              </a:rPr>
              <a:t>изгледи</a:t>
            </a:r>
            <a:r>
              <a:rPr lang="ru-RU" dirty="0"/>
              <a:t>" (</a:t>
            </a:r>
            <a:r>
              <a:rPr lang="ru-RU" b="1" dirty="0">
                <a:solidFill>
                  <a:schemeClr val="bg1"/>
                </a:solidFill>
              </a:rPr>
              <a:t>views</a:t>
            </a:r>
            <a:r>
              <a:rPr lang="ru-RU" dirty="0"/>
              <a:t>) на базата данни</a:t>
            </a:r>
          </a:p>
          <a:p>
            <a:pPr lvl="1"/>
            <a:r>
              <a:rPr lang="ru-RU" dirty="0"/>
              <a:t>Например таблица с данни, която е специфична за нуждите на отдел в организацията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3FFE0-36E2-00F6-85A6-D6A0605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Външно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8208D-726E-A260-D421-D6ED7EDC6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EA2A-F128-8014-2E94-67C56C8C7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Посредник между </a:t>
            </a:r>
            <a:r>
              <a:rPr lang="ru-RU" b="1" dirty="0">
                <a:solidFill>
                  <a:schemeClr val="bg1"/>
                </a:solidFill>
              </a:rPr>
              <a:t>външните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вътрешните</a:t>
            </a:r>
            <a:r>
              <a:rPr lang="ru-RU" dirty="0"/>
              <a:t>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цялата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потребители</a:t>
            </a:r>
          </a:p>
          <a:p>
            <a:r>
              <a:rPr lang="ru-RU" dirty="0"/>
              <a:t>Определя какви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съхраняват</a:t>
            </a:r>
            <a:r>
              <a:rPr lang="ru-RU" dirty="0"/>
              <a:t> в базата данни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 между тях, но без да влиза в детайли как точно тези данни се съхраняват физически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36B1A0-5A39-1F5E-E211-8548A4FA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SQL vs. NoSQL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96000" y="4769693"/>
            <a:ext cx="10799999" cy="768084"/>
          </a:xfrm>
        </p:spPr>
        <p:txBody>
          <a:bodyPr/>
          <a:lstStyle/>
          <a:p>
            <a:r>
              <a:rPr lang="bg-BG" sz="5000" dirty="0"/>
              <a:t>Видове бази данни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F06BF-D904-2B34-97BE-AD7E24CF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8500" y="1200589"/>
            <a:ext cx="3374999" cy="30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1ACC2-CBC7-7CCF-3FE2-CD8FB8D48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87E5-B8D6-025A-BBBE-20A1695B8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Най-ниското</a:t>
            </a:r>
            <a:r>
              <a:rPr lang="ru-RU" dirty="0"/>
              <a:t> ниво и описва </a:t>
            </a:r>
            <a:r>
              <a:rPr lang="ru-RU" b="1" dirty="0">
                <a:solidFill>
                  <a:schemeClr val="bg1"/>
                </a:solidFill>
              </a:rPr>
              <a:t>физическото</a:t>
            </a:r>
            <a:r>
              <a:rPr lang="ru-RU" dirty="0"/>
              <a:t> съхранение на данните в базата</a:t>
            </a:r>
          </a:p>
          <a:p>
            <a:r>
              <a:rPr lang="ru-RU" dirty="0"/>
              <a:t>Включва </a:t>
            </a:r>
            <a:r>
              <a:rPr lang="ru-RU" b="1" dirty="0">
                <a:solidFill>
                  <a:schemeClr val="bg1"/>
                </a:solidFill>
              </a:rPr>
              <a:t>физическите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пътища</a:t>
            </a:r>
            <a:r>
              <a:rPr lang="ru-RU" dirty="0"/>
              <a:t> за достъп до данните, както и </a:t>
            </a:r>
            <a:r>
              <a:rPr lang="ru-RU" b="1" dirty="0">
                <a:solidFill>
                  <a:schemeClr val="bg1"/>
                </a:solidFill>
              </a:rPr>
              <a:t>структурите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 като </a:t>
            </a:r>
            <a:r>
              <a:rPr lang="ru-RU" b="1" dirty="0">
                <a:solidFill>
                  <a:schemeClr val="bg1"/>
                </a:solidFill>
              </a:rPr>
              <a:t>индекси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хеш-таблиците</a:t>
            </a:r>
          </a:p>
          <a:p>
            <a:r>
              <a:rPr lang="ru-RU" dirty="0"/>
              <a:t>Занимава се с </a:t>
            </a:r>
            <a:r>
              <a:rPr lang="ru-RU" b="1" dirty="0">
                <a:solidFill>
                  <a:schemeClr val="bg1"/>
                </a:solidFill>
              </a:rPr>
              <a:t>оптимизирането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  <a:r>
              <a:rPr lang="ru-RU" dirty="0"/>
              <a:t> на базата данни и ефективното използване на хардуерните ресурси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D16A3-DD6C-BDE3-0511-9915CA5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Вътрешно</a:t>
            </a:r>
            <a:r>
              <a:rPr lang="ru-RU" dirty="0"/>
              <a:t>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CB950-A36F-D9DC-0C30-BBBF27C89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CACD-CDD3-CDB1-0A98-FCE1EF8DE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Софтуер</a:t>
            </a:r>
            <a:r>
              <a:rPr lang="ru-RU" dirty="0"/>
              <a:t>, който позволява на крайните потребители да </a:t>
            </a:r>
            <a:r>
              <a:rPr lang="ru-RU" b="1" dirty="0">
                <a:solidFill>
                  <a:schemeClr val="bg1"/>
                </a:solidFill>
              </a:rPr>
              <a:t>взаимодействат</a:t>
            </a:r>
            <a:r>
              <a:rPr lang="ru-RU" dirty="0"/>
              <a:t> с база данни</a:t>
            </a:r>
          </a:p>
          <a:p>
            <a:r>
              <a:rPr lang="ru-RU" dirty="0"/>
              <a:t>Такова приложение служи като </a:t>
            </a:r>
            <a:r>
              <a:rPr lang="ru-RU" b="1" dirty="0">
                <a:solidFill>
                  <a:schemeClr val="bg1"/>
                </a:solidFill>
              </a:rPr>
              <a:t>посредник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потребителя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системата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интерфейс</a:t>
            </a:r>
            <a:r>
              <a:rPr lang="ru-RU" dirty="0"/>
              <a:t> за извършване на </a:t>
            </a:r>
            <a:r>
              <a:rPr lang="ru-RU" b="1" dirty="0">
                <a:solidFill>
                  <a:schemeClr val="bg1"/>
                </a:solidFill>
              </a:rPr>
              <a:t>различни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операции</a:t>
            </a:r>
            <a:r>
              <a:rPr lang="ru-RU" dirty="0"/>
              <a:t> над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Търсене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Промяна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</a:t>
            </a:r>
          </a:p>
          <a:p>
            <a:pPr lvl="2">
              <a:buClr>
                <a:schemeClr val="tx1"/>
              </a:buClr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373C3-412A-AB06-D5A9-7A60FFC6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е </a:t>
            </a:r>
            <a:r>
              <a:rPr lang="ru-RU" dirty="0"/>
              <a:t>клиентско приложение на бази от данни?</a:t>
            </a:r>
            <a:endParaRPr lang="en-US" dirty="0"/>
          </a:p>
        </p:txBody>
      </p:sp>
      <p:pic>
        <p:nvPicPr>
          <p:cNvPr id="7" name="Picture 6" descr="A person pointing at a computer screen&#10;&#10;Description automatically generated">
            <a:extLst>
              <a:ext uri="{FF2B5EF4-FFF2-40B4-BE49-F238E27FC236}">
                <a16:creationId xmlns:a16="http://schemas.microsoft.com/office/drawing/2014/main" id="{615FC17E-D325-31CA-C7BD-5823E60C5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15311" r="10713" b="14748"/>
          <a:stretch/>
        </p:blipFill>
        <p:spPr>
          <a:xfrm>
            <a:off x="6636000" y="3888363"/>
            <a:ext cx="3060000" cy="27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495800" y="4527396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8DAECED-D86E-2F4D-EFB2-E4435965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84D733-22E2-BE80-42FD-B7D60C9E5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Работим с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два вида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данни:</a:t>
            </a:r>
          </a:p>
          <a:p>
            <a:pPr marL="815022" lvl="1" indent="-360045">
              <a:lnSpc>
                <a:spcPct val="100000"/>
              </a:lnSpc>
              <a:spcBef>
                <a:spcPts val="985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Релационни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 БД</a:t>
            </a:r>
            <a:endParaRPr lang="en-US" sz="34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2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2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 </a:t>
            </a: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(връзки)</a:t>
            </a:r>
            <a:endParaRPr lang="en-US" sz="32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Използват езика </a:t>
            </a:r>
            <a:r>
              <a:rPr lang="en-US" sz="32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2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нерелационни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en-US" sz="34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4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/>
              <a:t>Имат </a:t>
            </a:r>
            <a:r>
              <a:rPr lang="bg-BG" sz="32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200" dirty="0"/>
              <a:t>от документи или двойки ключ-стойност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бази данни (БД)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1438" y="148109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0781" y="3409541"/>
            <a:ext cx="1280438" cy="1323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4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16C092-84CC-A2EB-D4E4-32A92D47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CC737E-41B7-3B5B-87DF-AE04408D4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176B15F-E4EA-F689-3AB4-92C9E3DFE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3E3517-53F1-4E22-5215-CCF4309CF7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6344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5" dirty="0"/>
              <a:t>Релационни</a:t>
            </a:r>
            <a:r>
              <a:rPr sz="4000" spc="-40" dirty="0"/>
              <a:t> </a:t>
            </a:r>
            <a:r>
              <a:rPr lang="bg-BG" sz="4000" spc="-15" dirty="0"/>
              <a:t>бази данни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7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3FD449-8EBF-6C2D-D6AF-6A555C433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800" b="1" spc="-10" dirty="0">
                <a:solidFill>
                  <a:schemeClr val="bg1"/>
                </a:solidFill>
                <a:cs typeface="Calibri"/>
              </a:rPr>
              <a:t>Релационните</a:t>
            </a:r>
            <a:r>
              <a:rPr lang="bg-BG" sz="3800" spc="-10" dirty="0">
                <a:solidFill>
                  <a:srgbClr val="224464"/>
                </a:solidFill>
                <a:cs typeface="Calibri"/>
              </a:rPr>
              <a:t> бази данни използват езика </a:t>
            </a:r>
            <a:r>
              <a:rPr lang="bg-BG" sz="3800" b="1" dirty="0">
                <a:solidFill>
                  <a:schemeClr val="bg1"/>
                </a:solidFill>
                <a:cs typeface="Calibri"/>
              </a:rPr>
              <a:t>SQL</a:t>
            </a:r>
            <a:r>
              <a:rPr lang="bg-BG" sz="3800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bg-BG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bg-BG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b="1" spc="-10" dirty="0">
                <a:solidFill>
                  <a:schemeClr val="bg1"/>
                </a:solidFill>
                <a:cs typeface="Calibri"/>
              </a:rPr>
              <a:t>Релационните бази данни </a:t>
            </a:r>
            <a:r>
              <a:rPr lang="bg-BG" sz="3600" dirty="0"/>
              <a:t>са най-използваната технология за управление на данни.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/>
              <a:t>Релационни </a:t>
            </a:r>
            <a:r>
              <a:rPr lang="bg-BG" sz="4000" spc="-15" dirty="0"/>
              <a:t>бази данни </a:t>
            </a:r>
            <a:r>
              <a:rPr lang="en-US" sz="4000" spc="-10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29E6B0-9ABC-ED7E-6B26-26594269E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64000"/>
            <a:ext cx="9255889" cy="50522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026000" y="2424446"/>
            <a:ext cx="2610000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766599" y="1814889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026000" y="3564000"/>
            <a:ext cx="2610000" cy="505227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C5569D-AF26-DE27-1532-684F093F6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4077</TotalTime>
  <Words>1632</Words>
  <Application>Microsoft Office PowerPoint</Application>
  <PresentationFormat>Widescreen</PresentationFormat>
  <Paragraphs>341</Paragraphs>
  <Slides>34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Söhne</vt:lpstr>
      <vt:lpstr>Times New Roman</vt:lpstr>
      <vt:lpstr>Wingdings</vt:lpstr>
      <vt:lpstr>SoftUni</vt:lpstr>
      <vt:lpstr>Системи за управление на бази от данни (СУБД)</vt:lpstr>
      <vt:lpstr>Съдържание</vt:lpstr>
      <vt:lpstr>Видове бази данни</vt:lpstr>
      <vt:lpstr>Видове бази данни (БД)</vt:lpstr>
      <vt:lpstr>Примери за SQL и NoSQL бази данни</vt:lpstr>
      <vt:lpstr>Релационни бази данни</vt:lpstr>
      <vt:lpstr>Релационни бази данни (1)</vt:lpstr>
      <vt:lpstr>Релационни бази данни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Нерелационни (NoSQL) бази данни</vt:lpstr>
      <vt:lpstr>NoSQL бази данни</vt:lpstr>
      <vt:lpstr>Типове данни в SQL Server</vt:lpstr>
      <vt:lpstr>Типове данни в SQL Server (1)</vt:lpstr>
      <vt:lpstr>Типове данни в SQL Server (2)</vt:lpstr>
      <vt:lpstr>Дата и време в SQL Server </vt:lpstr>
      <vt:lpstr>Системи за управление на бази данни</vt:lpstr>
      <vt:lpstr>Системи за управление на бази данни (СУБД)</vt:lpstr>
      <vt:lpstr>СУБД и поток от данни (схема на база от данни)</vt:lpstr>
      <vt:lpstr>Пример за СУБД</vt:lpstr>
      <vt:lpstr>СУБД сървърна архитектура</vt:lpstr>
      <vt:lpstr>Процедура на СУБД</vt:lpstr>
      <vt:lpstr>Файлов сървър</vt:lpstr>
      <vt:lpstr>Разпределена система</vt:lpstr>
      <vt:lpstr>Абстракция в СУБД</vt:lpstr>
      <vt:lpstr>Външно ниво на абстракция</vt:lpstr>
      <vt:lpstr>Концептуално ниво на абстракция</vt:lpstr>
      <vt:lpstr>Вътрешно ниво на абстракция</vt:lpstr>
      <vt:lpstr>Какво е клиентско приложение на бази от данни?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управление на бази от данни</dc:title>
  <dc:subject>Модул 3 -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Ahmed Ahmed</cp:lastModifiedBy>
  <cp:revision>190</cp:revision>
  <dcterms:created xsi:type="dcterms:W3CDTF">2018-05-23T13:08:44Z</dcterms:created>
  <dcterms:modified xsi:type="dcterms:W3CDTF">2024-09-30T08:10:12Z</dcterms:modified>
  <cp:category>computer programming;programming;software development;software engineering</cp:category>
</cp:coreProperties>
</file>