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205" r:id="rId16"/>
    <p:sldId id="1199" r:id="rId17"/>
    <p:sldId id="1201" r:id="rId18"/>
    <p:sldId id="1202" r:id="rId19"/>
    <p:sldId id="1203" r:id="rId20"/>
    <p:sldId id="1204" r:id="rId21"/>
    <p:sldId id="1127" r:id="rId22"/>
    <p:sldId id="504" r:id="rId23"/>
    <p:sldId id="5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 id="1205"/>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33" autoAdjust="0"/>
    <p:restoredTop sz="95215" autoAdjust="0"/>
  </p:normalViewPr>
  <p:slideViewPr>
    <p:cSldViewPr showGuides="1">
      <p:cViewPr varScale="1">
        <p:scale>
          <a:sx n="105" d="100"/>
          <a:sy n="105" d="100"/>
        </p:scale>
        <p:origin x="186" y="108"/>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2.10.2024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84311" y="3002368"/>
            <a:ext cx="1956689" cy="875691"/>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a:t>
            </a:r>
            <a:r>
              <a:rPr lang="ru-RU" dirty="0" err="1"/>
              <a:t>извличане</a:t>
            </a:r>
            <a:r>
              <a:rPr lang="ru-RU" dirty="0"/>
              <a:t> на </a:t>
            </a:r>
            <a:r>
              <a:rPr lang="ru-RU" b="1" dirty="0">
                <a:solidFill>
                  <a:schemeClr val="bg1"/>
                </a:solidFill>
              </a:rPr>
              <a:t>уникални стойности </a:t>
            </a:r>
            <a:r>
              <a:rPr lang="ru-RU" dirty="0"/>
              <a:t>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5D65B-A0AC-896E-3085-46981F66A833}"/>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0C57DF58-E5CF-BF0A-C113-78FC54DC284E}"/>
              </a:ext>
            </a:extLst>
          </p:cNvPr>
          <p:cNvSpPr>
            <a:spLocks noGrp="1"/>
          </p:cNvSpPr>
          <p:nvPr>
            <p:ph type="body" sz="quarter" idx="10"/>
          </p:nvPr>
        </p:nvSpPr>
        <p:spPr/>
        <p:txBody>
          <a:bodyPr>
            <a:normAutofit fontScale="92500" lnSpcReduction="20000"/>
          </a:bodyPr>
          <a:lstStyle/>
          <a:p>
            <a:r>
              <a:rPr lang="bg-BG" dirty="0"/>
              <a:t>Поле, </a:t>
            </a:r>
            <a:r>
              <a:rPr lang="ru-RU" dirty="0"/>
              <a:t>чиято стойност се изчислява на базата на </a:t>
            </a:r>
            <a:r>
              <a:rPr lang="ru-RU" b="1" dirty="0">
                <a:solidFill>
                  <a:schemeClr val="bg1"/>
                </a:solidFill>
              </a:rPr>
              <a:t>верига</a:t>
            </a:r>
            <a:r>
              <a:rPr lang="ru-RU" dirty="0"/>
              <a:t> от </a:t>
            </a:r>
            <a:r>
              <a:rPr lang="ru-RU" b="1" dirty="0">
                <a:solidFill>
                  <a:schemeClr val="bg1"/>
                </a:solidFill>
              </a:rPr>
              <a:t>зависимости</a:t>
            </a:r>
          </a:p>
          <a:p>
            <a:pPr lvl="1">
              <a:buClr>
                <a:schemeClr val="tx1"/>
              </a:buClr>
            </a:pPr>
            <a:r>
              <a:rPr lang="ru-RU" b="1" dirty="0">
                <a:solidFill>
                  <a:schemeClr val="bg1"/>
                </a:solidFill>
              </a:rPr>
              <a:t>Резултатът</a:t>
            </a:r>
            <a:r>
              <a:rPr lang="ru-RU" dirty="0"/>
              <a:t> от едно изчисление служи като </a:t>
            </a:r>
            <a:r>
              <a:rPr lang="ru-RU" b="1" dirty="0">
                <a:solidFill>
                  <a:schemeClr val="bg1"/>
                </a:solidFill>
              </a:rPr>
              <a:t>вход</a:t>
            </a:r>
            <a:r>
              <a:rPr lang="ru-RU" dirty="0"/>
              <a:t> за следващото</a:t>
            </a:r>
          </a:p>
          <a:p>
            <a:pPr lvl="1"/>
            <a:r>
              <a:rPr lang="ru-RU" dirty="0"/>
              <a:t>Например, имате поле, което изчислява </a:t>
            </a:r>
            <a:r>
              <a:rPr lang="ru-RU" b="1" dirty="0">
                <a:solidFill>
                  <a:schemeClr val="bg1"/>
                </a:solidFill>
              </a:rPr>
              <a:t>данък</a:t>
            </a:r>
            <a:r>
              <a:rPr lang="ru-RU" dirty="0"/>
              <a:t> върху </a:t>
            </a:r>
            <a:r>
              <a:rPr lang="ru-RU" b="1" dirty="0">
                <a:solidFill>
                  <a:schemeClr val="bg1"/>
                </a:solidFill>
              </a:rPr>
              <a:t>продажбите</a:t>
            </a:r>
            <a:r>
              <a:rPr lang="ru-RU" dirty="0"/>
              <a:t> като </a:t>
            </a:r>
            <a:r>
              <a:rPr lang="ru-RU" b="1" dirty="0">
                <a:solidFill>
                  <a:schemeClr val="bg1"/>
                </a:solidFill>
              </a:rPr>
              <a:t>процент</a:t>
            </a:r>
            <a:r>
              <a:rPr lang="ru-RU" dirty="0"/>
              <a:t> от </a:t>
            </a:r>
            <a:r>
              <a:rPr lang="ru-RU" b="1" dirty="0">
                <a:solidFill>
                  <a:schemeClr val="bg1"/>
                </a:solidFill>
              </a:rPr>
              <a:t>общата</a:t>
            </a:r>
            <a:r>
              <a:rPr lang="ru-RU" dirty="0"/>
              <a:t> </a:t>
            </a:r>
            <a:r>
              <a:rPr lang="ru-RU" b="1" dirty="0">
                <a:solidFill>
                  <a:schemeClr val="bg1"/>
                </a:solidFill>
              </a:rPr>
              <a:t>цена</a:t>
            </a:r>
          </a:p>
          <a:p>
            <a:pPr lvl="1"/>
            <a:r>
              <a:rPr lang="ru-RU" dirty="0"/>
              <a:t>Общата цена е също </a:t>
            </a:r>
            <a:r>
              <a:rPr lang="ru-RU" b="1" dirty="0">
                <a:solidFill>
                  <a:schemeClr val="bg1"/>
                </a:solidFill>
              </a:rPr>
              <a:t>изчислима</a:t>
            </a:r>
            <a:r>
              <a:rPr lang="ru-RU" dirty="0"/>
              <a:t> </a:t>
            </a:r>
            <a:r>
              <a:rPr lang="ru-RU" b="1" dirty="0">
                <a:solidFill>
                  <a:schemeClr val="bg1"/>
                </a:solidFill>
              </a:rPr>
              <a:t>колона</a:t>
            </a:r>
            <a:r>
              <a:rPr lang="ru-RU" dirty="0"/>
              <a:t>, която зависи от </a:t>
            </a:r>
            <a:r>
              <a:rPr lang="ru-RU" b="1" dirty="0">
                <a:solidFill>
                  <a:schemeClr val="bg1"/>
                </a:solidFill>
              </a:rPr>
              <a:t>количество</a:t>
            </a:r>
            <a:r>
              <a:rPr lang="ru-RU" dirty="0"/>
              <a:t> и </a:t>
            </a:r>
            <a:r>
              <a:rPr lang="ru-RU" b="1" dirty="0">
                <a:solidFill>
                  <a:schemeClr val="bg1"/>
                </a:solidFill>
              </a:rPr>
              <a:t>единична</a:t>
            </a:r>
            <a:r>
              <a:rPr lang="ru-RU" dirty="0"/>
              <a:t> </a:t>
            </a:r>
            <a:r>
              <a:rPr lang="ru-RU" b="1" dirty="0">
                <a:solidFill>
                  <a:schemeClr val="bg1"/>
                </a:solidFill>
              </a:rPr>
              <a:t>цена</a:t>
            </a:r>
          </a:p>
          <a:p>
            <a:pPr lvl="1"/>
            <a:r>
              <a:rPr lang="ru-RU" dirty="0"/>
              <a:t>Данъкът върху продажбите може да се разглежда като </a:t>
            </a:r>
            <a:r>
              <a:rPr lang="ru-RU" b="1" dirty="0">
                <a:solidFill>
                  <a:schemeClr val="bg1"/>
                </a:solidFill>
              </a:rPr>
              <a:t>транзитивно</a:t>
            </a:r>
            <a:r>
              <a:rPr lang="ru-RU" dirty="0"/>
              <a:t> </a:t>
            </a:r>
            <a:r>
              <a:rPr lang="ru-RU" b="1" dirty="0">
                <a:solidFill>
                  <a:schemeClr val="bg1"/>
                </a:solidFill>
              </a:rPr>
              <a:t>изчислимо</a:t>
            </a:r>
            <a:r>
              <a:rPr lang="ru-RU" dirty="0"/>
              <a:t> </a:t>
            </a:r>
            <a:r>
              <a:rPr lang="ru-RU" b="1" dirty="0">
                <a:solidFill>
                  <a:schemeClr val="bg1"/>
                </a:solidFill>
              </a:rPr>
              <a:t>поле</a:t>
            </a:r>
          </a:p>
          <a:p>
            <a:pPr lvl="2"/>
            <a:r>
              <a:rPr lang="ru-RU" dirty="0"/>
              <a:t>Неговата стойност </a:t>
            </a:r>
            <a:r>
              <a:rPr lang="ru-RU" b="1" dirty="0">
                <a:solidFill>
                  <a:schemeClr val="bg1"/>
                </a:solidFill>
              </a:rPr>
              <a:t>индиректно</a:t>
            </a:r>
            <a:r>
              <a:rPr lang="ru-RU" dirty="0"/>
              <a:t> зависи от </a:t>
            </a:r>
            <a:r>
              <a:rPr lang="ru-RU" b="1" dirty="0">
                <a:solidFill>
                  <a:schemeClr val="bg1"/>
                </a:solidFill>
              </a:rPr>
              <a:t>количеството</a:t>
            </a:r>
            <a:r>
              <a:rPr lang="ru-RU" dirty="0"/>
              <a:t> и </a:t>
            </a:r>
            <a:r>
              <a:rPr lang="ru-RU" b="1" dirty="0">
                <a:solidFill>
                  <a:schemeClr val="bg1"/>
                </a:solidFill>
              </a:rPr>
              <a:t>единичната цена</a:t>
            </a:r>
            <a:r>
              <a:rPr lang="ru-RU" dirty="0">
                <a:solidFill>
                  <a:schemeClr val="bg1"/>
                </a:solidFill>
              </a:rPr>
              <a:t> </a:t>
            </a:r>
            <a:r>
              <a:rPr lang="ru-RU" dirty="0"/>
              <a:t>чрез </a:t>
            </a:r>
            <a:r>
              <a:rPr lang="ru-RU" b="1" dirty="0">
                <a:solidFill>
                  <a:schemeClr val="bg1"/>
                </a:solidFill>
              </a:rPr>
              <a:t>общата</a:t>
            </a:r>
            <a:r>
              <a:rPr lang="ru-RU" dirty="0"/>
              <a:t> </a:t>
            </a:r>
            <a:r>
              <a:rPr lang="ru-RU" b="1" dirty="0">
                <a:solidFill>
                  <a:schemeClr val="bg1"/>
                </a:solidFill>
              </a:rPr>
              <a:t>цена</a:t>
            </a:r>
            <a:endParaRPr lang="en-US" dirty="0"/>
          </a:p>
        </p:txBody>
      </p:sp>
      <p:sp>
        <p:nvSpPr>
          <p:cNvPr id="4" name="Title 3">
            <a:extLst>
              <a:ext uri="{FF2B5EF4-FFF2-40B4-BE49-F238E27FC236}">
                <a16:creationId xmlns:a16="http://schemas.microsoft.com/office/drawing/2014/main" id="{19DE214D-8666-C48A-9C8E-79B881420751}"/>
              </a:ext>
            </a:extLst>
          </p:cNvPr>
          <p:cNvSpPr>
            <a:spLocks noGrp="1"/>
          </p:cNvSpPr>
          <p:nvPr>
            <p:ph type="title"/>
          </p:nvPr>
        </p:nvSpPr>
        <p:spPr/>
        <p:txBody>
          <a:bodyPr/>
          <a:lstStyle/>
          <a:p>
            <a:r>
              <a:rPr lang="ru-RU" dirty="0"/>
              <a:t>Транзитивно изчислимо поле</a:t>
            </a:r>
            <a:endParaRPr lang="en-US" dirty="0"/>
          </a:p>
        </p:txBody>
      </p:sp>
    </p:spTree>
    <p:extLst>
      <p:ext uri="{BB962C8B-B14F-4D97-AF65-F5344CB8AC3E}">
        <p14:creationId xmlns:p14="http://schemas.microsoft.com/office/powerpoint/2010/main" val="2743812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lum bright="70000" contrast="-70000"/>
          </a:blip>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dirty="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pic>
        <p:nvPicPr>
          <p:cNvPr id="6" name="Picture 5">
            <a:extLst>
              <a:ext uri="{FF2B5EF4-FFF2-40B4-BE49-F238E27FC236}">
                <a16:creationId xmlns:a16="http://schemas.microsoft.com/office/drawing/2014/main" id="{30138BA1-9653-192D-82A0-C08AB337C867}"/>
              </a:ext>
            </a:extLst>
          </p:cNvPr>
          <p:cNvPicPr>
            <a:picLocks noChangeAspect="1"/>
          </p:cNvPicPr>
          <p:nvPr/>
        </p:nvPicPr>
        <p:blipFill>
          <a:blip r:embed="rId2"/>
          <a:stretch>
            <a:fillRect/>
          </a:stretch>
        </p:blipFill>
        <p:spPr>
          <a:xfrm>
            <a:off x="4858500" y="3564000"/>
            <a:ext cx="2475000" cy="2358984"/>
          </a:xfrm>
          <a:prstGeom prst="rect">
            <a:avLst/>
          </a:prstGeom>
          <a:ln>
            <a:solidFill>
              <a:schemeClr val="bg2">
                <a:lumMod val="75000"/>
              </a:schemeClr>
            </a:solidFill>
          </a:ln>
        </p:spPr>
      </p:pic>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800" dirty="0"/>
              <a:t>За да извлечем името на месеца, можем да използваме функцията </a:t>
            </a:r>
            <a:r>
              <a:rPr lang="en-US" sz="3800" b="1" dirty="0">
                <a:solidFill>
                  <a:schemeClr val="bg1"/>
                </a:solidFill>
              </a:rPr>
              <a:t>DATENAME</a:t>
            </a:r>
            <a:endParaRPr lang="bg-BG" sz="3800" dirty="0"/>
          </a:p>
          <a:p>
            <a:pPr lvl="1"/>
            <a:r>
              <a:rPr lang="bg-BG" sz="3600" dirty="0"/>
              <a:t>Уточняваме, че искаме да получим месеца, и функцията връща неговото </a:t>
            </a:r>
            <a:r>
              <a:rPr lang="bg-BG" sz="3600" b="1" dirty="0">
                <a:solidFill>
                  <a:schemeClr val="bg1"/>
                </a:solidFill>
              </a:rPr>
              <a:t>име</a:t>
            </a:r>
            <a:endParaRPr lang="ru-RU" sz="3600" dirty="0"/>
          </a:p>
        </p:txBody>
      </p:sp>
      <p:sp>
        <p:nvSpPr>
          <p:cNvPr id="4" name="Title 3"/>
          <p:cNvSpPr>
            <a:spLocks noGrp="1"/>
          </p:cNvSpPr>
          <p:nvPr>
            <p:ph type="title"/>
          </p:nvPr>
        </p:nvSpPr>
        <p:spPr/>
        <p:txBody>
          <a:bodyPr>
            <a:normAutofit/>
          </a:bodyPr>
          <a:lstStyle/>
          <a:p>
            <a:r>
              <a:rPr lang="ru-RU" sz="4400" dirty="0"/>
              <a:t>Извличане на име на месец – Решение</a:t>
            </a:r>
            <a:endParaRPr lang="en-US" sz="4400" dirty="0"/>
          </a:p>
        </p:txBody>
      </p:sp>
      <p:sp>
        <p:nvSpPr>
          <p:cNvPr id="5" name="Rectangle 3"/>
          <p:cNvSpPr>
            <a:spLocks noChangeArrowheads="1"/>
          </p:cNvSpPr>
          <p:nvPr/>
        </p:nvSpPr>
        <p:spPr bwMode="auto">
          <a:xfrm>
            <a:off x="1149245" y="4646212"/>
            <a:ext cx="989351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SELECT</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DATENAME</a:t>
            </a:r>
            <a:r>
              <a:rPr lang="en-US" sz="3000" b="1" dirty="0">
                <a:latin typeface="Consolas" pitchFamily="49" charset="0"/>
                <a:cs typeface="Consolas" pitchFamily="49" charset="0"/>
              </a:rPr>
              <a:t>(</a:t>
            </a:r>
            <a:r>
              <a:rPr lang="en-US" sz="3000" b="1" dirty="0">
                <a:solidFill>
                  <a:schemeClr val="bg1"/>
                </a:solidFill>
                <a:latin typeface="Consolas" pitchFamily="49" charset="0"/>
                <a:cs typeface="Consolas" pitchFamily="49" charset="0"/>
              </a:rPr>
              <a:t>MONTH</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OrderDate</a:t>
            </a:r>
            <a:r>
              <a:rPr lang="en-US" sz="3000" b="1" dirty="0">
                <a:latin typeface="Consolas" pitchFamily="49" charset="0"/>
                <a:cs typeface="Consolas" pitchFamily="49" charset="0"/>
              </a:rPr>
              <a:t>) AS MonthName</a:t>
            </a:r>
          </a:p>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FROM</a:t>
            </a:r>
            <a:r>
              <a:rPr lang="en-US" sz="3000" b="1" dirty="0">
                <a:latin typeface="Consolas" pitchFamily="49" charset="0"/>
                <a:cs typeface="Consolas" pitchFamily="49" charset="0"/>
              </a:rPr>
              <a:t> Orders</a:t>
            </a:r>
            <a:endParaRPr lang="en-US" sz="30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54893"/>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dirty="0"/>
              <a:t>SQL </a:t>
            </a:r>
            <a:r>
              <a:rPr lang="bg-BG" dirty="0"/>
              <a:t>и </a:t>
            </a:r>
            <a:r>
              <a:rPr lang="en-US" dirty="0"/>
              <a:t>T-SQL</a:t>
            </a:r>
            <a:endParaRPr lang="bg-BG" dirty="0"/>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2423" y="5357291"/>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1929902458"/>
              </p:ext>
            </p:extLst>
          </p:nvPr>
        </p:nvGraphicFramePr>
        <p:xfrm>
          <a:off x="2362200" y="277876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366305670"/>
              </p:ext>
            </p:extLst>
          </p:nvPr>
        </p:nvGraphicFramePr>
        <p:xfrm>
          <a:off x="7511965" y="4717824"/>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613894" y="5612412"/>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a:t>
            </a:r>
            <a:r>
              <a:rPr lang="en-US" dirty="0"/>
              <a:t>,</a:t>
            </a:r>
            <a:r>
              <a:rPr lang="ru-RU" dirty="0"/>
              <a:t>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bg-BG" sz="3600" dirty="0"/>
              <a:t>"</a:t>
            </a:r>
            <a:r>
              <a:rPr lang="en-US" sz="3600" b="1" dirty="0">
                <a:solidFill>
                  <a:schemeClr val="bg1"/>
                </a:solidFill>
              </a:rPr>
              <a:t>%</a:t>
            </a:r>
            <a:r>
              <a:rPr lang="bg-BG" sz="3600" dirty="0"/>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него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3964</TotalTime>
  <Words>1225</Words>
  <Application>Microsoft Office PowerPoint</Application>
  <PresentationFormat>Widescreen</PresentationFormat>
  <Paragraphs>216</Paragraphs>
  <Slides>23</Slides>
  <Notes>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Транзитивно изчислимо поле</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Ahmed Ahmed</cp:lastModifiedBy>
  <cp:revision>94</cp:revision>
  <dcterms:created xsi:type="dcterms:W3CDTF">2018-05-23T13:08:44Z</dcterms:created>
  <dcterms:modified xsi:type="dcterms:W3CDTF">2024-10-02T08:19:01Z</dcterms:modified>
  <cp:category>db;databases;sql;programming;computer programming;software development</cp:category>
</cp:coreProperties>
</file>