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1176" r:id="rId2"/>
    <p:sldId id="1177" r:id="rId3"/>
    <p:sldId id="1187" r:id="rId4"/>
    <p:sldId id="1186" r:id="rId5"/>
    <p:sldId id="1191" r:id="rId6"/>
    <p:sldId id="1195" r:id="rId7"/>
    <p:sldId id="1194" r:id="rId8"/>
    <p:sldId id="1197" r:id="rId9"/>
    <p:sldId id="1196" r:id="rId10"/>
    <p:sldId id="1198" r:id="rId11"/>
    <p:sldId id="1199" r:id="rId12"/>
    <p:sldId id="1178" r:id="rId13"/>
    <p:sldId id="1184" r:id="rId14"/>
    <p:sldId id="1180" r:id="rId15"/>
    <p:sldId id="1181" r:id="rId16"/>
    <p:sldId id="1182" r:id="rId17"/>
    <p:sldId id="1183" r:id="rId18"/>
    <p:sldId id="1185" r:id="rId19"/>
    <p:sldId id="1179" r:id="rId20"/>
    <p:sldId id="1192" r:id="rId21"/>
    <p:sldId id="1193" r:id="rId22"/>
    <p:sldId id="1188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Reading Data" id="{DBC3D664-F6D2-432A-B3AA-4D1DB4E24289}">
          <p14:sldIdLst>
            <p14:sldId id="1195"/>
            <p14:sldId id="1194"/>
            <p14:sldId id="1197"/>
            <p14:sldId id="1196"/>
            <p14:sldId id="1198"/>
            <p14:sldId id="1199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5215" autoAdjust="0"/>
  </p:normalViewPr>
  <p:slideViewPr>
    <p:cSldViewPr showGuides="1">
      <p:cViewPr varScale="1">
        <p:scale>
          <a:sx n="105" d="100"/>
          <a:sy n="105" d="100"/>
        </p:scale>
        <p:origin x="99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20B08-BE21-33ED-8CDB-7B01583B9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89812F5-7E2D-1226-36C6-B725C0C1A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8A58A0E-691B-D691-3FE9-27CBCA69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WHEN - </a:t>
            </a:r>
            <a:r>
              <a:rPr lang="bg-BG" dirty="0"/>
              <a:t>Конструкция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854BC06-6853-33D5-8DDF-9693E11C4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999" y="1820365"/>
            <a:ext cx="7436911" cy="30273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3200" b="1" dirty="0">
                <a:latin typeface="Consolas" pitchFamily="49" charset="0"/>
              </a:rPr>
              <a:t> expression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value1</a:t>
            </a:r>
            <a:r>
              <a:rPr lang="bg-BG" sz="3200" b="1" dirty="0"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result1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value2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result2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latin typeface="Consolas" pitchFamily="49" charset="0"/>
              </a:rPr>
              <a:t>...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3200" b="1" dirty="0">
                <a:latin typeface="Consolas" pitchFamily="49" charset="0"/>
              </a:rPr>
              <a:t> result{n}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06340C72-1316-80F4-F0E4-6F12AF529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999" y="1359000"/>
            <a:ext cx="2745000" cy="729034"/>
          </a:xfrm>
          <a:prstGeom prst="wedgeRoundRectCallout">
            <a:avLst>
              <a:gd name="adj1" fmla="val -65208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AC29AE4-F7BB-76A6-37EE-55079A95D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902" y="3329966"/>
            <a:ext cx="3248097" cy="549034"/>
          </a:xfrm>
          <a:prstGeom prst="wedgeRoundRectCallout">
            <a:avLst>
              <a:gd name="adj1" fmla="val -57148"/>
              <a:gd name="adj2" fmla="val -554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Потенциална 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49589CB-D194-68A1-8206-D404478B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2261331"/>
            <a:ext cx="1800000" cy="549034"/>
          </a:xfrm>
          <a:prstGeom prst="wedgeRoundRectCallout">
            <a:avLst>
              <a:gd name="adj1" fmla="val -58778"/>
              <a:gd name="adj2" fmla="val 921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3F51AAC2-9533-C610-C035-31232F14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4508532"/>
            <a:ext cx="3248097" cy="1350467"/>
          </a:xfrm>
          <a:prstGeom prst="wedgeRoundRectCallout">
            <a:avLst>
              <a:gd name="adj1" fmla="val -30738"/>
              <a:gd name="adj2" fmla="val -675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Резултат, ако никое от горните условия не върне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966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EABA077-11E9-0897-948E-E4201740C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4F6A723E-FEE2-45B8-5D30-4DE99F7A7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269000"/>
            <a:ext cx="4903687" cy="552876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този</a:t>
            </a:r>
            <a:r>
              <a:rPr lang="ru-RU" dirty="0"/>
              <a:t> пример, колоната </a:t>
            </a:r>
            <a:r>
              <a:rPr lang="en-US" b="1" dirty="0">
                <a:latin typeface="Consolas" panose="020B0609020204030204" pitchFamily="49" charset="0"/>
              </a:rPr>
              <a:t>Grade</a:t>
            </a:r>
            <a:r>
              <a:rPr lang="ru-RU" dirty="0"/>
              <a:t> се </a:t>
            </a:r>
            <a:r>
              <a:rPr lang="ru-RU" b="1" dirty="0" err="1">
                <a:solidFill>
                  <a:schemeClr val="bg1"/>
                </a:solidFill>
              </a:rPr>
              <a:t>сравнява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стойностите</a:t>
            </a:r>
            <a:r>
              <a:rPr lang="ru-RU" dirty="0"/>
              <a:t> '</a:t>
            </a:r>
            <a:r>
              <a:rPr lang="ru-RU" b="1" dirty="0"/>
              <a:t>A</a:t>
            </a:r>
            <a:r>
              <a:rPr lang="ru-RU" dirty="0"/>
              <a:t>', '</a:t>
            </a:r>
            <a:r>
              <a:rPr lang="ru-RU" b="1" dirty="0"/>
              <a:t>B</a:t>
            </a:r>
            <a:r>
              <a:rPr lang="ru-RU" dirty="0"/>
              <a:t>', '</a:t>
            </a:r>
            <a:r>
              <a:rPr lang="ru-RU" b="1" dirty="0"/>
              <a:t>C</a:t>
            </a:r>
            <a:r>
              <a:rPr lang="ru-RU" dirty="0"/>
              <a:t>', '</a:t>
            </a:r>
            <a:r>
              <a:rPr lang="ru-RU" b="1" dirty="0"/>
              <a:t>D</a:t>
            </a:r>
            <a:r>
              <a:rPr lang="ru-RU" dirty="0"/>
              <a:t>' и '</a:t>
            </a:r>
            <a:r>
              <a:rPr lang="ru-RU" b="1" dirty="0"/>
              <a:t>F</a:t>
            </a:r>
            <a:r>
              <a:rPr lang="ru-RU" dirty="0"/>
              <a:t>'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 </a:t>
            </a:r>
            <a:r>
              <a:rPr lang="ru-RU" b="1" dirty="0" err="1">
                <a:solidFill>
                  <a:schemeClr val="bg1"/>
                </a:solidFill>
              </a:rPr>
              <a:t>зависимост</a:t>
            </a:r>
            <a:r>
              <a:rPr lang="ru-RU" b="1" dirty="0">
                <a:solidFill>
                  <a:schemeClr val="bg1"/>
                </a:solidFill>
              </a:rPr>
              <a:t> от </a:t>
            </a:r>
            <a:r>
              <a:rPr lang="ru-RU" b="1" dirty="0" err="1">
                <a:solidFill>
                  <a:schemeClr val="bg1"/>
                </a:solidFill>
              </a:rPr>
              <a:t>стойността</a:t>
            </a:r>
            <a:r>
              <a:rPr lang="ru-RU" dirty="0"/>
              <a:t> на </a:t>
            </a:r>
            <a:r>
              <a:rPr lang="en-US" b="1" dirty="0">
                <a:latin typeface="Consolas" panose="020B0609020204030204" pitchFamily="49" charset="0"/>
              </a:rPr>
              <a:t>Grade</a:t>
            </a:r>
            <a:r>
              <a:rPr lang="ru-RU" dirty="0"/>
              <a:t>, се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b="1" dirty="0" err="1"/>
              <a:t>съответното</a:t>
            </a:r>
            <a:r>
              <a:rPr lang="ru-RU"/>
              <a:t> </a:t>
            </a:r>
            <a:r>
              <a:rPr lang="ru-RU" b="1"/>
              <a:t>описание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8C03120-E5F0-9D97-0652-FB82D139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WHEN - </a:t>
            </a:r>
            <a:r>
              <a:rPr lang="bg-BG" dirty="0"/>
              <a:t>Пример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6D8C5-E778-68D0-FB1D-A6C48A728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089" y="1356872"/>
            <a:ext cx="6446911" cy="4997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b="1" dirty="0">
                <a:latin typeface="Consolas" pitchFamily="49" charset="0"/>
              </a:rPr>
              <a:t> [Name],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en-US" sz="3200" b="1" dirty="0">
                <a:latin typeface="Consolas" pitchFamily="49" charset="0"/>
              </a:rPr>
              <a:t> Grade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'A'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Отличен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'B'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Много добър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'C'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Добър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'D'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Среден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WHEN</a:t>
            </a:r>
            <a:r>
              <a:rPr lang="en-US" sz="3200" b="1" dirty="0">
                <a:latin typeface="Consolas" pitchFamily="49" charset="0"/>
              </a:rPr>
              <a:t> 'F'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THEN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Слаб</a:t>
            </a:r>
            <a:r>
              <a:rPr lang="en-US" sz="3200" b="1" dirty="0">
                <a:latin typeface="Consolas" pitchFamily="49" charset="0"/>
              </a:rPr>
              <a:t>'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ELSE</a:t>
            </a:r>
            <a:r>
              <a:rPr lang="en-US" sz="3200" b="1" dirty="0">
                <a:latin typeface="Consolas" pitchFamily="49" charset="0"/>
              </a:rPr>
              <a:t> '</a:t>
            </a:r>
            <a:r>
              <a:rPr lang="bg-BG" sz="3200" b="1" dirty="0">
                <a:latin typeface="Consolas" pitchFamily="49" charset="0"/>
              </a:rPr>
              <a:t>Непозната оценка</a:t>
            </a:r>
            <a:r>
              <a:rPr lang="en-US" sz="3200" b="1" dirty="0">
                <a:latin typeface="Consolas" pitchFamily="49" charset="0"/>
              </a:rPr>
              <a:t>'</a:t>
            </a:r>
            <a:r>
              <a:rPr lang="bg-BG" sz="3200" b="1" dirty="0">
                <a:latin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AS</a:t>
            </a:r>
            <a:r>
              <a:rPr lang="en-US" sz="3200" b="1" dirty="0">
                <a:latin typeface="Consolas" pitchFamily="49" charset="0"/>
              </a:rPr>
              <a:t> </a:t>
            </a:r>
            <a:r>
              <a:rPr lang="en-US" sz="3200" b="1" dirty="0" err="1">
                <a:latin typeface="Consolas" pitchFamily="49" charset="0"/>
              </a:rPr>
              <a:t>grade_description</a:t>
            </a:r>
            <a:r>
              <a:rPr lang="en-US" sz="3200" b="1" dirty="0">
                <a:latin typeface="Consolas" pitchFamily="49" charset="0"/>
              </a:rPr>
              <a:t> </a:t>
            </a:r>
            <a:endParaRPr lang="bg-BG" sz="3200" b="1" dirty="0">
              <a:latin typeface="Consolas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FROM</a:t>
            </a:r>
            <a:r>
              <a:rPr lang="en-US" sz="3200" b="1" dirty="0">
                <a:latin typeface="Consolas" pitchFamily="49" charset="0"/>
              </a:rPr>
              <a:t> </a:t>
            </a:r>
            <a:r>
              <a:rPr lang="en-GB" sz="3200" b="1" dirty="0">
                <a:latin typeface="Consolas" pitchFamily="49" charset="0"/>
              </a:rPr>
              <a:t>S</a:t>
            </a:r>
            <a:r>
              <a:rPr lang="en-US" sz="3200" b="1" dirty="0" err="1">
                <a:latin typeface="Consolas" pitchFamily="49" charset="0"/>
              </a:rPr>
              <a:t>tudents</a:t>
            </a:r>
            <a:endParaRPr lang="bg-BG" sz="32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ru-RU" sz="3400" dirty="0" err="1"/>
              <a:t>Крайната</a:t>
            </a:r>
            <a:r>
              <a:rPr lang="ru-RU" sz="3400" dirty="0"/>
              <a:t> дата на незавършените проекти е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831A39A0-E58B-9A4D-5317-4545324C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049946"/>
            <a:ext cx="3694176" cy="1442955"/>
          </a:xfrm>
          <a:prstGeom prst="wedgeRoundRectCallout">
            <a:avLst>
              <a:gd name="adj1" fmla="val -59523"/>
              <a:gd name="adj2" fmla="val 742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днешната</a:t>
            </a:r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дата като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завършване</a:t>
            </a:r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таблица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чийто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1607"/>
              </p:ext>
            </p:extLst>
          </p:nvPr>
        </p:nvGraphicFramePr>
        <p:xfrm>
          <a:off x="2541000" y="2934000"/>
          <a:ext cx="7110000" cy="3099750"/>
        </p:xfrm>
        <a:graphic>
          <a:graphicData uri="http://schemas.openxmlformats.org/drawingml/2006/table">
            <a:tbl>
              <a:tblPr/>
              <a:tblGrid>
                <a:gridCol w="40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644259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SELECT </a:t>
            </a:r>
            <a:r>
              <a:rPr lang="bg-BG" dirty="0"/>
              <a:t>и </a:t>
            </a:r>
            <a:r>
              <a:rPr lang="en-US" dirty="0"/>
              <a:t>CASE WHEN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1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FD38B086-7CD1-E6AE-A447-FE59506C6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951F872-7DA3-C52F-3C19-5B244C521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>
                <a:latin typeface="Consolas" panose="020B0609020204030204" pitchFamily="49" charset="0"/>
              </a:rPr>
              <a:t>SELECT</a:t>
            </a:r>
            <a:r>
              <a:rPr lang="ru-RU" dirty="0"/>
              <a:t> е команда за </a:t>
            </a:r>
            <a:r>
              <a:rPr lang="ru-RU" b="1" dirty="0" err="1"/>
              <a:t>извличане</a:t>
            </a:r>
            <a:r>
              <a:rPr lang="ru-RU" dirty="0"/>
              <a:t> на </a:t>
            </a:r>
            <a:r>
              <a:rPr lang="ru-RU" b="1" dirty="0" err="1"/>
              <a:t>данни</a:t>
            </a:r>
            <a:r>
              <a:rPr lang="ru-RU" dirty="0"/>
              <a:t> от </a:t>
            </a:r>
            <a:r>
              <a:rPr lang="ru-RU" dirty="0" err="1"/>
              <a:t>една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таблици</a:t>
            </a:r>
            <a:endParaRPr lang="en-US" dirty="0"/>
          </a:p>
          <a:p>
            <a:r>
              <a:rPr lang="ru-RU" dirty="0" err="1"/>
              <a:t>Основната</a:t>
            </a:r>
            <a:r>
              <a:rPr lang="ru-RU" dirty="0"/>
              <a:t> структура на </a:t>
            </a:r>
            <a:r>
              <a:rPr lang="ru-RU" dirty="0" err="1"/>
              <a:t>командата</a:t>
            </a:r>
            <a:r>
              <a:rPr lang="ru-RU" dirty="0"/>
              <a:t> е: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781843D-C556-4CFC-5D97-1936B8FE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C74DD-C6EE-7986-CA40-405AC840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4367" y="3458447"/>
            <a:ext cx="5512500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1A9134F-812C-3CBD-E161-265381F64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6B33CF2-7830-B761-E60E-825585B69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3796" y="1121121"/>
            <a:ext cx="10496648" cy="5546589"/>
          </a:xfrm>
        </p:spPr>
        <p:txBody>
          <a:bodyPr/>
          <a:lstStyle/>
          <a:p>
            <a:r>
              <a:rPr lang="ru-RU" dirty="0" err="1"/>
              <a:t>Извеждане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всички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колони</a:t>
            </a:r>
            <a:r>
              <a:rPr lang="ru-RU" dirty="0"/>
              <a:t> от таблица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Customers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Извеждане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конкретни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колони</a:t>
            </a:r>
            <a:r>
              <a:rPr lang="ru-RU" dirty="0"/>
              <a:t> (</a:t>
            </a:r>
            <a:r>
              <a:rPr lang="ru-RU" b="1" dirty="0" err="1"/>
              <a:t>име</a:t>
            </a:r>
            <a:r>
              <a:rPr lang="ru-RU" dirty="0"/>
              <a:t> и </a:t>
            </a:r>
            <a:r>
              <a:rPr lang="ru-RU" b="1" dirty="0"/>
              <a:t>заплата</a:t>
            </a:r>
            <a:r>
              <a:rPr lang="ru-RU" dirty="0"/>
              <a:t>) от </a:t>
            </a:r>
            <a:r>
              <a:rPr lang="ru-RU" dirty="0" err="1"/>
              <a:t>таблицата</a:t>
            </a:r>
            <a:r>
              <a:rPr lang="ru-RU" dirty="0"/>
              <a:t> </a:t>
            </a:r>
            <a:r>
              <a:rPr lang="en-US" b="1" dirty="0">
                <a:latin typeface="Consolas" panose="020B0609020204030204" pitchFamily="49" charset="0"/>
              </a:rPr>
              <a:t>Customers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условие</a:t>
            </a:r>
            <a:r>
              <a:rPr lang="ru-RU" dirty="0"/>
              <a:t> за </a:t>
            </a:r>
            <a:r>
              <a:rPr lang="ru-RU" b="1" dirty="0"/>
              <a:t>заплата</a:t>
            </a:r>
            <a:r>
              <a:rPr lang="ru-RU" dirty="0"/>
              <a:t> - </a:t>
            </a:r>
            <a:r>
              <a:rPr lang="ru-RU" b="1" dirty="0"/>
              <a:t>над</a:t>
            </a:r>
            <a:r>
              <a:rPr lang="ru-RU" dirty="0"/>
              <a:t> </a:t>
            </a:r>
            <a:r>
              <a:rPr lang="ru-RU" b="1" dirty="0"/>
              <a:t>3000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7623AF-51B7-638C-85A0-E429095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</a:t>
            </a:r>
            <a:r>
              <a:rPr lang="bg-BG" dirty="0"/>
              <a:t>Примери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81806-27BD-3EA6-B5D7-B617F9406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870" y="1899000"/>
            <a:ext cx="5512500" cy="1236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*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Customers</a:t>
            </a:r>
            <a:endParaRPr lang="ru-RU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ADFD96A-62E8-2917-2AE3-5B68639C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270" y="4581051"/>
            <a:ext cx="5512500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[Name]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</a:t>
            </a: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Salary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 &gt;</a:t>
            </a:r>
            <a:r>
              <a:rPr lang="ru-RU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3200" b="1" noProof="1">
                <a:latin typeface="Consolas" pitchFamily="49" charset="0"/>
                <a:cs typeface="Consolas" pitchFamily="49" charset="0"/>
              </a:rPr>
              <a:t>3000</a:t>
            </a:r>
          </a:p>
        </p:txBody>
      </p:sp>
    </p:spTree>
    <p:extLst>
      <p:ext uri="{BB962C8B-B14F-4D97-AF65-F5344CB8AC3E}">
        <p14:creationId xmlns:p14="http://schemas.microsoft.com/office/powerpoint/2010/main" val="136441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1A9134F-812C-3CBD-E161-265381F64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6B33CF2-7830-B761-E60E-825585B69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21143"/>
            <a:ext cx="10129234" cy="5546589"/>
          </a:xfrm>
        </p:spPr>
        <p:txBody>
          <a:bodyPr/>
          <a:lstStyle/>
          <a:p>
            <a:r>
              <a:rPr lang="ru-RU" b="1" dirty="0">
                <a:latin typeface="Consolas" panose="020B0609020204030204" pitchFamily="49" charset="0"/>
              </a:rPr>
              <a:t>CASE WHEN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прилагане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условна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логика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изпълнението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действия в </a:t>
            </a:r>
            <a:r>
              <a:rPr lang="ru-RU" b="1" dirty="0" err="1">
                <a:solidFill>
                  <a:schemeClr val="bg1"/>
                </a:solidFill>
              </a:rPr>
              <a:t>зависимост</a:t>
            </a:r>
            <a:r>
              <a:rPr lang="ru-RU" dirty="0"/>
              <a:t> от </a:t>
            </a:r>
            <a:r>
              <a:rPr lang="ru-RU" dirty="0" err="1"/>
              <a:t>определени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условия</a:t>
            </a:r>
          </a:p>
          <a:p>
            <a:r>
              <a:rPr lang="ru-RU" dirty="0" err="1"/>
              <a:t>Това</a:t>
            </a:r>
            <a:r>
              <a:rPr lang="ru-RU" dirty="0"/>
              <a:t> е </a:t>
            </a:r>
            <a:r>
              <a:rPr lang="ru-RU" b="1" dirty="0" err="1">
                <a:solidFill>
                  <a:schemeClr val="bg1"/>
                </a:solidFill>
              </a:rPr>
              <a:t>еквивалент</a:t>
            </a:r>
            <a:r>
              <a:rPr lang="ru-RU" dirty="0"/>
              <a:t> на </a:t>
            </a:r>
            <a:r>
              <a:rPr lang="ru-RU" dirty="0" err="1"/>
              <a:t>операторите</a:t>
            </a:r>
            <a:r>
              <a:rPr lang="ru-RU" dirty="0"/>
              <a:t> </a:t>
            </a:r>
            <a:r>
              <a:rPr lang="ru-RU" b="1" dirty="0" err="1">
                <a:latin typeface="Consolas" panose="020B0609020204030204" pitchFamily="49" charset="0"/>
              </a:rPr>
              <a:t>if-else</a:t>
            </a:r>
            <a:r>
              <a:rPr lang="ru-RU" dirty="0"/>
              <a:t> в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програмни</a:t>
            </a:r>
            <a:r>
              <a:rPr lang="ru-RU" dirty="0"/>
              <a:t> </a:t>
            </a:r>
            <a:r>
              <a:rPr lang="ru-RU" dirty="0" err="1"/>
              <a:t>езици</a:t>
            </a:r>
            <a:r>
              <a:rPr lang="ru-RU" dirty="0"/>
              <a:t>.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7623AF-51B7-638C-85A0-E429095D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WHEN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328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929</Words>
  <Application>Microsoft Office PowerPoint</Application>
  <PresentationFormat>Widescreen</PresentationFormat>
  <Paragraphs>222</Paragraphs>
  <Slides>24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Четене на Данни</vt:lpstr>
      <vt:lpstr>SQL SELECT</vt:lpstr>
      <vt:lpstr>SQL SELECT Примери</vt:lpstr>
      <vt:lpstr>CASE WHEN</vt:lpstr>
      <vt:lpstr>CASE WHEN - Конструкция</vt:lpstr>
      <vt:lpstr>CASE WHEN - Пример</vt:lpstr>
      <vt:lpstr>SQL UPDATE</vt:lpstr>
      <vt:lpstr>Командата UPDATE</vt:lpstr>
      <vt:lpstr>Променяне на данни</vt:lpstr>
      <vt:lpstr>Примерна 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Примерна 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Ahmed Ahmed</cp:lastModifiedBy>
  <cp:revision>113</cp:revision>
  <dcterms:created xsi:type="dcterms:W3CDTF">2018-05-23T13:08:44Z</dcterms:created>
  <dcterms:modified xsi:type="dcterms:W3CDTF">2024-10-02T16:37:14Z</dcterms:modified>
  <cp:category>db;databases;sql;programming;computer programming;software development</cp:category>
</cp:coreProperties>
</file>