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Network connection abstract against a white background">
            <a:extLst>
              <a:ext uri="{FF2B5EF4-FFF2-40B4-BE49-F238E27FC236}">
                <a16:creationId xmlns:a16="http://schemas.microsoft.com/office/drawing/2014/main" id="{15BA449F-D626-75CE-1935-658197D8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31" name="Freeform: Shape 28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73FB1C-DB1C-B64B-CDF0-57CA3A5D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Компютърът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EB96CA-44A3-CEA0-B943-4BA69F7D6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615C5-F29F-DD3B-7E35-1F376D6904A4}"/>
              </a:ext>
            </a:extLst>
          </p:cNvPr>
          <p:cNvSpPr txBox="1"/>
          <p:nvPr/>
        </p:nvSpPr>
        <p:spPr>
          <a:xfrm>
            <a:off x="507999" y="1145124"/>
            <a:ext cx="6696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</a:t>
            </a:r>
            <a:r>
              <a:rPr lang="bg-BG" sz="2800" dirty="0"/>
              <a:t>Осъществяване на </a:t>
            </a:r>
            <a:r>
              <a:rPr lang="bg-BG" sz="2800" b="1" dirty="0">
                <a:solidFill>
                  <a:schemeClr val="accent2"/>
                </a:solidFill>
              </a:rPr>
              <a:t>диалог с потребителя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00CDC-95DD-9CEB-FD95-44D52E993D83}"/>
              </a:ext>
            </a:extLst>
          </p:cNvPr>
          <p:cNvSpPr txBox="1"/>
          <p:nvPr/>
        </p:nvSpPr>
        <p:spPr>
          <a:xfrm>
            <a:off x="507999" y="1714512"/>
            <a:ext cx="7053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- Управление на </a:t>
            </a:r>
            <a:r>
              <a:rPr lang="bg-BG" sz="2800" b="1" dirty="0">
                <a:solidFill>
                  <a:schemeClr val="accent2"/>
                </a:solidFill>
              </a:rPr>
              <a:t>изпълнението на програми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180AB-E6B2-9C39-A7F8-8226E40A98D5}"/>
              </a:ext>
            </a:extLst>
          </p:cNvPr>
          <p:cNvSpPr txBox="1"/>
          <p:nvPr/>
        </p:nvSpPr>
        <p:spPr>
          <a:xfrm>
            <a:off x="507999" y="314126"/>
            <a:ext cx="5496561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4000" dirty="0">
                <a:latin typeface="+mj-lt"/>
                <a:ea typeface="+mj-ea"/>
                <a:cs typeface="+mj-cs"/>
              </a:rPr>
              <a:t>4. Функции на ОС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1C0C3-469B-3752-1CF5-63174A6E27B9}"/>
              </a:ext>
            </a:extLst>
          </p:cNvPr>
          <p:cNvSpPr txBox="1"/>
          <p:nvPr/>
        </p:nvSpPr>
        <p:spPr>
          <a:xfrm>
            <a:off x="507999" y="2283900"/>
            <a:ext cx="737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- Управление на </a:t>
            </a:r>
            <a:r>
              <a:rPr lang="bg-BG" sz="2800" b="1" dirty="0">
                <a:solidFill>
                  <a:schemeClr val="accent2"/>
                </a:solidFill>
              </a:rPr>
              <a:t>входно-изходните устройства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C85271-A4C6-6ECA-9336-5EA7E4A34CB6}"/>
              </a:ext>
            </a:extLst>
          </p:cNvPr>
          <p:cNvGrpSpPr/>
          <p:nvPr/>
        </p:nvGrpSpPr>
        <p:grpSpPr>
          <a:xfrm>
            <a:off x="3900692" y="3511296"/>
            <a:ext cx="3760453" cy="2715994"/>
            <a:chOff x="3900692" y="3511296"/>
            <a:chExt cx="3760453" cy="27159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FECBF4-00E6-4341-885B-91DF682FE79F}"/>
                </a:ext>
              </a:extLst>
            </p:cNvPr>
            <p:cNvGrpSpPr/>
            <p:nvPr/>
          </p:nvGrpSpPr>
          <p:grpSpPr>
            <a:xfrm>
              <a:off x="3940316" y="3511296"/>
              <a:ext cx="3621024" cy="2060972"/>
              <a:chOff x="3940316" y="3511296"/>
              <a:chExt cx="3621024" cy="206097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7404DBF-B1B8-11BE-835D-72733CD42D1F}"/>
                  </a:ext>
                </a:extLst>
              </p:cNvPr>
              <p:cNvGrpSpPr/>
              <p:nvPr/>
            </p:nvGrpSpPr>
            <p:grpSpPr>
              <a:xfrm>
                <a:off x="3940316" y="4462236"/>
                <a:ext cx="3621024" cy="1110032"/>
                <a:chOff x="3776472" y="3712428"/>
                <a:chExt cx="3621024" cy="111003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E3467CA-CCE0-CD31-2213-237DE53DA1C4}"/>
                    </a:ext>
                  </a:extLst>
                </p:cNvPr>
                <p:cNvSpPr txBox="1"/>
                <p:nvPr/>
              </p:nvSpPr>
              <p:spPr>
                <a:xfrm>
                  <a:off x="3776472" y="4453128"/>
                  <a:ext cx="3621024" cy="3693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bg-BG" dirty="0"/>
                    <a:t>ХАРДУЕР</a:t>
                  </a:r>
                  <a:endParaRPr lang="en-GB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57BDB97-7997-B4EE-6C30-36BD9280B00A}"/>
                    </a:ext>
                  </a:extLst>
                </p:cNvPr>
                <p:cNvSpPr txBox="1"/>
                <p:nvPr/>
              </p:nvSpPr>
              <p:spPr>
                <a:xfrm>
                  <a:off x="3776472" y="4081885"/>
                  <a:ext cx="3621024" cy="36933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bg-BG" dirty="0"/>
                    <a:t>СИСТЕМЕН СОФТУЕР</a:t>
                  </a:r>
                  <a:endParaRPr lang="en-GB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B3EADE-F655-0A9C-EFF7-80328570CF5B}"/>
                    </a:ext>
                  </a:extLst>
                </p:cNvPr>
                <p:cNvSpPr txBox="1"/>
                <p:nvPr/>
              </p:nvSpPr>
              <p:spPr>
                <a:xfrm>
                  <a:off x="3776472" y="3712428"/>
                  <a:ext cx="231952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bg-BG" dirty="0"/>
                    <a:t>ПРИЛОЖЕН СОФТУЕР</a:t>
                  </a:r>
                  <a:endParaRPr lang="en-GB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F47023-2BCE-1DD1-312B-CA7F47120FC8}"/>
                  </a:ext>
                </a:extLst>
              </p:cNvPr>
              <p:cNvSpPr txBox="1"/>
              <p:nvPr/>
            </p:nvSpPr>
            <p:spPr>
              <a:xfrm>
                <a:off x="3940316" y="3511296"/>
                <a:ext cx="3621024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dirty="0"/>
                  <a:t>ПОТРЕБИТЕЛ</a:t>
                </a:r>
                <a:endParaRPr lang="en-GB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1E22B91-A2D9-CCCE-4B57-DB596DDB1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768" y="3880628"/>
                <a:ext cx="0" cy="5816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9B4844F-E6B0-BF7C-7540-978A2253D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0944" y="3880628"/>
                <a:ext cx="0" cy="9509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22633-123F-D67C-3C73-48526256510E}"/>
                </a:ext>
              </a:extLst>
            </p:cNvPr>
            <p:cNvSpPr txBox="1"/>
            <p:nvPr/>
          </p:nvSpPr>
          <p:spPr>
            <a:xfrm>
              <a:off x="3900692" y="5888736"/>
              <a:ext cx="3760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600" dirty="0"/>
                <a:t>Взаимодействие между потребител и КС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0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615C5-F29F-DD3B-7E35-1F376D6904A4}"/>
              </a:ext>
            </a:extLst>
          </p:cNvPr>
          <p:cNvSpPr txBox="1"/>
          <p:nvPr/>
        </p:nvSpPr>
        <p:spPr>
          <a:xfrm>
            <a:off x="507999" y="1145124"/>
            <a:ext cx="10949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1. За всяка от основните устройства на КС посочете коя от характеристиките му е най-важна за потребителя.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180AB-E6B2-9C39-A7F8-8226E40A98D5}"/>
              </a:ext>
            </a:extLst>
          </p:cNvPr>
          <p:cNvSpPr txBox="1"/>
          <p:nvPr/>
        </p:nvSpPr>
        <p:spPr>
          <a:xfrm>
            <a:off x="507999" y="314126"/>
            <a:ext cx="11059161" cy="5232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Въпроси и задачи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DB81E-2ED4-91AF-676E-F2997CE4E65C}"/>
              </a:ext>
            </a:extLst>
          </p:cNvPr>
          <p:cNvSpPr txBox="1"/>
          <p:nvPr/>
        </p:nvSpPr>
        <p:spPr>
          <a:xfrm>
            <a:off x="507999" y="2248500"/>
            <a:ext cx="10949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2. Каква е ролята на разширенията в имената на програмите в ОС </a:t>
            </a:r>
            <a:r>
              <a:rPr lang="en-GB" sz="2800" dirty="0"/>
              <a:t>Windows</a:t>
            </a:r>
            <a:r>
              <a:rPr lang="bg-BG" sz="2800" dirty="0"/>
              <a:t>?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7E423-A21F-20B2-6534-9A6B90C57213}"/>
              </a:ext>
            </a:extLst>
          </p:cNvPr>
          <p:cNvSpPr txBox="1"/>
          <p:nvPr/>
        </p:nvSpPr>
        <p:spPr>
          <a:xfrm>
            <a:off x="507998" y="3351876"/>
            <a:ext cx="10949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3. Какво представлява структурирането на множество от елементи, което наричаме йерархия? Къде в </a:t>
            </a:r>
            <a:r>
              <a:rPr lang="bg-BG" sz="2800"/>
              <a:t>компютърните системи </a:t>
            </a:r>
            <a:r>
              <a:rPr lang="bg-BG" sz="2800" dirty="0"/>
              <a:t>може да наблюдаваме йерархична организация?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E5282-3AAE-9A9C-289A-768B54EB84DE}"/>
              </a:ext>
            </a:extLst>
          </p:cNvPr>
          <p:cNvSpPr txBox="1"/>
          <p:nvPr/>
        </p:nvSpPr>
        <p:spPr>
          <a:xfrm>
            <a:off x="507997" y="4964268"/>
            <a:ext cx="10949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4. Потърсете в интернет описание на вградените команди на командния интерпретатор.</a:t>
            </a:r>
            <a:endParaRPr lang="en-GB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80B89-360D-A282-A76B-8F3EEEE0D3DB}"/>
              </a:ext>
            </a:extLst>
          </p:cNvPr>
          <p:cNvSpPr txBox="1"/>
          <p:nvPr/>
        </p:nvSpPr>
        <p:spPr>
          <a:xfrm>
            <a:off x="4716780" y="702189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Съдържание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A8886-88AD-43C8-2B03-8C8772593AC8}"/>
              </a:ext>
            </a:extLst>
          </p:cNvPr>
          <p:cNvSpPr txBox="1"/>
          <p:nvPr/>
        </p:nvSpPr>
        <p:spPr>
          <a:xfrm>
            <a:off x="1176528" y="1889760"/>
            <a:ext cx="937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1. Архитектура на съвременния компютър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A9851-A902-3687-16C8-F5F0BB65414A}"/>
              </a:ext>
            </a:extLst>
          </p:cNvPr>
          <p:cNvSpPr txBox="1"/>
          <p:nvPr/>
        </p:nvSpPr>
        <p:spPr>
          <a:xfrm>
            <a:off x="1176528" y="2627376"/>
            <a:ext cx="937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2. Хардуер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4251F-CBB6-E545-6538-BC1BC0B912B3}"/>
              </a:ext>
            </a:extLst>
          </p:cNvPr>
          <p:cNvSpPr txBox="1"/>
          <p:nvPr/>
        </p:nvSpPr>
        <p:spPr>
          <a:xfrm>
            <a:off x="1176528" y="3429000"/>
            <a:ext cx="937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3. Софтуер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4AA7E-9F89-F652-0CA1-C700D53F8369}"/>
              </a:ext>
            </a:extLst>
          </p:cNvPr>
          <p:cNvSpPr txBox="1"/>
          <p:nvPr/>
        </p:nvSpPr>
        <p:spPr>
          <a:xfrm>
            <a:off x="1176528" y="4230624"/>
            <a:ext cx="937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4. Функции на операционната система (ОС)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6C213-05EC-9CFB-4CB1-A447E230AD22}"/>
              </a:ext>
            </a:extLst>
          </p:cNvPr>
          <p:cNvSpPr txBox="1"/>
          <p:nvPr/>
        </p:nvSpPr>
        <p:spPr>
          <a:xfrm>
            <a:off x="1176528" y="5096256"/>
            <a:ext cx="948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400" dirty="0">
                <a:solidFill>
                  <a:schemeClr val="accent1"/>
                </a:solidFill>
              </a:rPr>
              <a:t>Въпроси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686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Modern computer devices stock illustration. Illustration of application -  36916004">
            <a:extLst>
              <a:ext uri="{FF2B5EF4-FFF2-40B4-BE49-F238E27FC236}">
                <a16:creationId xmlns:a16="http://schemas.microsoft.com/office/drawing/2014/main" id="{3ED0102A-BFA3-5DAA-5550-9C272AAFE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b="13277"/>
          <a:stretch/>
        </p:blipFill>
        <p:spPr bwMode="auto">
          <a:xfrm>
            <a:off x="331067" y="1643628"/>
            <a:ext cx="4600913" cy="28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45BCA-3586-B89A-B144-C8E5C61537B1}"/>
              </a:ext>
            </a:extLst>
          </p:cNvPr>
          <p:cNvSpPr txBox="1"/>
          <p:nvPr/>
        </p:nvSpPr>
        <p:spPr>
          <a:xfrm>
            <a:off x="6022109" y="2101052"/>
            <a:ext cx="6658405" cy="132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4000" dirty="0">
                <a:latin typeface="+mj-lt"/>
                <a:ea typeface="+mj-ea"/>
                <a:cs typeface="+mj-cs"/>
              </a:rPr>
              <a:t>1. Архитектура на съвременния компютър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31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F25AC-342D-8354-91AA-3CD5C102D4AF}"/>
              </a:ext>
            </a:extLst>
          </p:cNvPr>
          <p:cNvSpPr txBox="1"/>
          <p:nvPr/>
        </p:nvSpPr>
        <p:spPr>
          <a:xfrm>
            <a:off x="5502600" y="757751"/>
            <a:ext cx="11868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ИНТЕРНЕТ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3C1B2-C935-FAFB-2D6D-B3C2BDEF74F7}"/>
              </a:ext>
            </a:extLst>
          </p:cNvPr>
          <p:cNvSpPr txBox="1"/>
          <p:nvPr/>
        </p:nvSpPr>
        <p:spPr>
          <a:xfrm>
            <a:off x="5164463" y="1541087"/>
            <a:ext cx="186307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МРЕЖОВА КАРТА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024EB-E4B0-FC6F-E65A-36559DB7955B}"/>
              </a:ext>
            </a:extLst>
          </p:cNvPr>
          <p:cNvSpPr txBox="1"/>
          <p:nvPr/>
        </p:nvSpPr>
        <p:spPr>
          <a:xfrm>
            <a:off x="1125394" y="2333567"/>
            <a:ext cx="15295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ВИДЕО КАРТА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72DC0-27E5-29B9-62BF-50CEB0B84285}"/>
              </a:ext>
            </a:extLst>
          </p:cNvPr>
          <p:cNvSpPr txBox="1"/>
          <p:nvPr/>
        </p:nvSpPr>
        <p:spPr>
          <a:xfrm>
            <a:off x="2859706" y="2333567"/>
            <a:ext cx="145039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КЛАВИАТУРА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779FA-1964-5450-58BC-C826CAB15EEF}"/>
              </a:ext>
            </a:extLst>
          </p:cNvPr>
          <p:cNvSpPr txBox="1"/>
          <p:nvPr/>
        </p:nvSpPr>
        <p:spPr>
          <a:xfrm>
            <a:off x="4514829" y="2333567"/>
            <a:ext cx="98777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МИШКА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B5770-0F4A-9533-5D4F-FFCEEDF69907}"/>
              </a:ext>
            </a:extLst>
          </p:cNvPr>
          <p:cNvSpPr txBox="1"/>
          <p:nvPr/>
        </p:nvSpPr>
        <p:spPr>
          <a:xfrm>
            <a:off x="6689400" y="2291480"/>
            <a:ext cx="108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ПРИНТЕР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51D1E-6423-6106-97D2-31770926CB14}"/>
              </a:ext>
            </a:extLst>
          </p:cNvPr>
          <p:cNvSpPr txBox="1"/>
          <p:nvPr/>
        </p:nvSpPr>
        <p:spPr>
          <a:xfrm>
            <a:off x="8038103" y="2291480"/>
            <a:ext cx="9204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СКЕНЕР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FC140-FDEF-B335-74D9-812B575C500D}"/>
              </a:ext>
            </a:extLst>
          </p:cNvPr>
          <p:cNvSpPr txBox="1"/>
          <p:nvPr/>
        </p:nvSpPr>
        <p:spPr>
          <a:xfrm>
            <a:off x="9224903" y="2296960"/>
            <a:ext cx="152535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АУДИО КАРТА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037EB-5977-0009-C34B-36822ED6F1B1}"/>
              </a:ext>
            </a:extLst>
          </p:cNvPr>
          <p:cNvSpPr txBox="1"/>
          <p:nvPr/>
        </p:nvSpPr>
        <p:spPr>
          <a:xfrm>
            <a:off x="1125394" y="1541087"/>
            <a:ext cx="15295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МОНИТОР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64180-0588-D5FD-C673-69A1AD1E7B0A}"/>
              </a:ext>
            </a:extLst>
          </p:cNvPr>
          <p:cNvSpPr txBox="1"/>
          <p:nvPr/>
        </p:nvSpPr>
        <p:spPr>
          <a:xfrm>
            <a:off x="8272954" y="1541087"/>
            <a:ext cx="15295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МИКРОФОН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48C3A-F64F-029D-F90F-F94785F94C7E}"/>
              </a:ext>
            </a:extLst>
          </p:cNvPr>
          <p:cNvSpPr txBox="1"/>
          <p:nvPr/>
        </p:nvSpPr>
        <p:spPr>
          <a:xfrm>
            <a:off x="9985464" y="1541087"/>
            <a:ext cx="15295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ТОНКОЛОНИ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B3ACB-A9D4-5D75-ADEC-55BDAB78D3C4}"/>
              </a:ext>
            </a:extLst>
          </p:cNvPr>
          <p:cNvSpPr txBox="1"/>
          <p:nvPr/>
        </p:nvSpPr>
        <p:spPr>
          <a:xfrm>
            <a:off x="289560" y="3261543"/>
            <a:ext cx="116128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КОМУНИКАЦИОННА ШИНА (БЪС)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53FBC-0654-6B0A-AE2F-A40D89D104CE}"/>
              </a:ext>
            </a:extLst>
          </p:cNvPr>
          <p:cNvSpPr txBox="1"/>
          <p:nvPr/>
        </p:nvSpPr>
        <p:spPr>
          <a:xfrm>
            <a:off x="1023960" y="4393583"/>
            <a:ext cx="1505759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ЦЕНТРАЛЕН</a:t>
            </a:r>
          </a:p>
          <a:p>
            <a:pPr algn="ctr"/>
            <a:r>
              <a:rPr lang="bg-BG" dirty="0"/>
              <a:t>ПРОЦЕСОР</a:t>
            </a:r>
          </a:p>
          <a:p>
            <a:pPr algn="ctr"/>
            <a:r>
              <a:rPr lang="bg-BG" dirty="0"/>
              <a:t>(</a:t>
            </a:r>
            <a:r>
              <a:rPr lang="en-GB" dirty="0"/>
              <a:t>CPU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8C8E5-50F4-6F83-4CAA-9AD797DA43BE}"/>
              </a:ext>
            </a:extLst>
          </p:cNvPr>
          <p:cNvSpPr txBox="1"/>
          <p:nvPr/>
        </p:nvSpPr>
        <p:spPr>
          <a:xfrm>
            <a:off x="2859706" y="4363104"/>
            <a:ext cx="1505759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ОПЕРАТИВНА</a:t>
            </a:r>
          </a:p>
          <a:p>
            <a:pPr algn="ctr"/>
            <a:r>
              <a:rPr lang="bg-BG" dirty="0"/>
              <a:t>ПАМЕТ</a:t>
            </a:r>
          </a:p>
          <a:p>
            <a:pPr algn="ctr"/>
            <a:r>
              <a:rPr lang="bg-BG" dirty="0"/>
              <a:t>(</a:t>
            </a:r>
            <a:r>
              <a:rPr lang="en-GB" dirty="0"/>
              <a:t>RAM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A52250-BF18-AA9C-B595-2D3DFC2E0E49}"/>
              </a:ext>
            </a:extLst>
          </p:cNvPr>
          <p:cNvSpPr/>
          <p:nvPr/>
        </p:nvSpPr>
        <p:spPr>
          <a:xfrm>
            <a:off x="5140704" y="4363104"/>
            <a:ext cx="1243584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ТВЪРД</a:t>
            </a:r>
          </a:p>
          <a:p>
            <a:pPr algn="ctr"/>
            <a:r>
              <a:rPr lang="bg-B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ДИСК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0EE956-FAF4-D9D1-6ED5-9DEB7164C00A}"/>
              </a:ext>
            </a:extLst>
          </p:cNvPr>
          <p:cNvSpPr/>
          <p:nvPr/>
        </p:nvSpPr>
        <p:spPr>
          <a:xfrm>
            <a:off x="6692136" y="4363104"/>
            <a:ext cx="1243584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CD/</a:t>
            </a:r>
          </a:p>
          <a:p>
            <a:pPr algn="ctr"/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DVD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4C2B7-88A6-6C8E-8D86-97734BE82B82}"/>
              </a:ext>
            </a:extLst>
          </p:cNvPr>
          <p:cNvSpPr/>
          <p:nvPr/>
        </p:nvSpPr>
        <p:spPr>
          <a:xfrm>
            <a:off x="8243568" y="4363104"/>
            <a:ext cx="1243584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ФЛАШ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933A81-C2BB-2CB7-F767-1243480A599A}"/>
              </a:ext>
            </a:extLst>
          </p:cNvPr>
          <p:cNvSpPr/>
          <p:nvPr/>
        </p:nvSpPr>
        <p:spPr>
          <a:xfrm>
            <a:off x="9688025" y="4363104"/>
            <a:ext cx="1537637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ВЪНШЕН ДИСК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BC1714-5657-BBCF-6019-068B6647FDFB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1890187" y="1910419"/>
            <a:ext cx="0" cy="423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3C5BBB-DAF5-17DE-F1FA-9766C58A7265}"/>
              </a:ext>
            </a:extLst>
          </p:cNvPr>
          <p:cNvCxnSpPr>
            <a:cxnSpLocks/>
          </p:cNvCxnSpPr>
          <p:nvPr/>
        </p:nvCxnSpPr>
        <p:spPr>
          <a:xfrm>
            <a:off x="9037747" y="1910419"/>
            <a:ext cx="650278" cy="38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83D547-E0A4-5753-4FB7-2B2F55110D6A}"/>
              </a:ext>
            </a:extLst>
          </p:cNvPr>
          <p:cNvCxnSpPr>
            <a:cxnSpLocks/>
          </p:cNvCxnSpPr>
          <p:nvPr/>
        </p:nvCxnSpPr>
        <p:spPr>
          <a:xfrm flipH="1">
            <a:off x="10268712" y="1910419"/>
            <a:ext cx="485020" cy="38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293448-814F-40AF-CA96-9901E2DBF0A0}"/>
              </a:ext>
            </a:extLst>
          </p:cNvPr>
          <p:cNvCxnSpPr/>
          <p:nvPr/>
        </p:nvCxnSpPr>
        <p:spPr>
          <a:xfrm>
            <a:off x="6108619" y="1117939"/>
            <a:ext cx="0" cy="423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B9B230-56EB-AB56-5FA0-43408D02F59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096000" y="1910419"/>
            <a:ext cx="16094" cy="1351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EB6C3C-94F2-91DF-4F98-2875DBA2A9B7}"/>
              </a:ext>
            </a:extLst>
          </p:cNvPr>
          <p:cNvCxnSpPr>
            <a:cxnSpLocks/>
          </p:cNvCxnSpPr>
          <p:nvPr/>
        </p:nvCxnSpPr>
        <p:spPr>
          <a:xfrm>
            <a:off x="1890187" y="2702899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97C8CD-FCD9-310E-1548-95F9565A5B57}"/>
              </a:ext>
            </a:extLst>
          </p:cNvPr>
          <p:cNvCxnSpPr>
            <a:cxnSpLocks/>
          </p:cNvCxnSpPr>
          <p:nvPr/>
        </p:nvCxnSpPr>
        <p:spPr>
          <a:xfrm>
            <a:off x="3514771" y="2719416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CA5F50-DBC6-606B-2CCB-8D4CE64C926E}"/>
              </a:ext>
            </a:extLst>
          </p:cNvPr>
          <p:cNvCxnSpPr>
            <a:cxnSpLocks/>
          </p:cNvCxnSpPr>
          <p:nvPr/>
        </p:nvCxnSpPr>
        <p:spPr>
          <a:xfrm>
            <a:off x="5003045" y="2719416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83F282-10E5-9596-D44C-22AC2E8C238D}"/>
              </a:ext>
            </a:extLst>
          </p:cNvPr>
          <p:cNvCxnSpPr>
            <a:cxnSpLocks/>
          </p:cNvCxnSpPr>
          <p:nvPr/>
        </p:nvCxnSpPr>
        <p:spPr>
          <a:xfrm>
            <a:off x="7230574" y="2660812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0F5CB1-0B7B-0682-C9FE-FC0D01BDA72B}"/>
              </a:ext>
            </a:extLst>
          </p:cNvPr>
          <p:cNvCxnSpPr>
            <a:cxnSpLocks/>
          </p:cNvCxnSpPr>
          <p:nvPr/>
        </p:nvCxnSpPr>
        <p:spPr>
          <a:xfrm>
            <a:off x="8498325" y="2686473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A68693-C1CA-BC22-6C09-18749108353E}"/>
              </a:ext>
            </a:extLst>
          </p:cNvPr>
          <p:cNvCxnSpPr>
            <a:cxnSpLocks/>
          </p:cNvCxnSpPr>
          <p:nvPr/>
        </p:nvCxnSpPr>
        <p:spPr>
          <a:xfrm>
            <a:off x="10025515" y="2686473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817AA4-58F0-B7CC-4B9A-A85CD6EDBF91}"/>
              </a:ext>
            </a:extLst>
          </p:cNvPr>
          <p:cNvCxnSpPr>
            <a:cxnSpLocks/>
          </p:cNvCxnSpPr>
          <p:nvPr/>
        </p:nvCxnSpPr>
        <p:spPr>
          <a:xfrm>
            <a:off x="1893662" y="3630875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DB4F22-9F50-3FD2-DCAF-126652308C6A}"/>
              </a:ext>
            </a:extLst>
          </p:cNvPr>
          <p:cNvCxnSpPr>
            <a:cxnSpLocks/>
          </p:cNvCxnSpPr>
          <p:nvPr/>
        </p:nvCxnSpPr>
        <p:spPr>
          <a:xfrm>
            <a:off x="3514771" y="3630875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EB39BF-2772-09C4-4D8B-FEFB563588B8}"/>
              </a:ext>
            </a:extLst>
          </p:cNvPr>
          <p:cNvCxnSpPr>
            <a:cxnSpLocks/>
          </p:cNvCxnSpPr>
          <p:nvPr/>
        </p:nvCxnSpPr>
        <p:spPr>
          <a:xfrm>
            <a:off x="5762496" y="3630874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7C9D1C-2024-A151-C612-3EED674AAC57}"/>
              </a:ext>
            </a:extLst>
          </p:cNvPr>
          <p:cNvCxnSpPr>
            <a:cxnSpLocks/>
          </p:cNvCxnSpPr>
          <p:nvPr/>
        </p:nvCxnSpPr>
        <p:spPr>
          <a:xfrm>
            <a:off x="7313928" y="3630873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1F60F8-8F45-45A4-4F91-D3145BB4D6FC}"/>
              </a:ext>
            </a:extLst>
          </p:cNvPr>
          <p:cNvCxnSpPr>
            <a:cxnSpLocks/>
          </p:cNvCxnSpPr>
          <p:nvPr/>
        </p:nvCxnSpPr>
        <p:spPr>
          <a:xfrm>
            <a:off x="8863166" y="3630872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FD74EE-A59A-6E51-0FE2-CFC15E1BFE8A}"/>
              </a:ext>
            </a:extLst>
          </p:cNvPr>
          <p:cNvCxnSpPr>
            <a:cxnSpLocks/>
          </p:cNvCxnSpPr>
          <p:nvPr/>
        </p:nvCxnSpPr>
        <p:spPr>
          <a:xfrm>
            <a:off x="10456843" y="3630871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A04785-A7EF-B2DE-07AF-059E75410211}"/>
              </a:ext>
            </a:extLst>
          </p:cNvPr>
          <p:cNvSpPr txBox="1"/>
          <p:nvPr/>
        </p:nvSpPr>
        <p:spPr>
          <a:xfrm>
            <a:off x="7355332" y="5640401"/>
            <a:ext cx="244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запомнящи устройства</a:t>
            </a:r>
            <a:endParaRPr lang="en-GB" dirty="0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EDC848-62AE-B56D-97D0-658180D3F9AE}"/>
              </a:ext>
            </a:extLst>
          </p:cNvPr>
          <p:cNvSpPr/>
          <p:nvPr/>
        </p:nvSpPr>
        <p:spPr>
          <a:xfrm rot="16200000">
            <a:off x="8049934" y="2464673"/>
            <a:ext cx="323488" cy="60279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3A24A9-CDA7-E3E7-8AD4-9BC99DEE6493}"/>
              </a:ext>
            </a:extLst>
          </p:cNvPr>
          <p:cNvSpPr txBox="1"/>
          <p:nvPr/>
        </p:nvSpPr>
        <p:spPr>
          <a:xfrm>
            <a:off x="5053069" y="6324078"/>
            <a:ext cx="233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Компютърна състема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4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CF356-B1BA-0B0C-E42D-2F7F63B26AEA}"/>
              </a:ext>
            </a:extLst>
          </p:cNvPr>
          <p:cNvSpPr txBox="1"/>
          <p:nvPr/>
        </p:nvSpPr>
        <p:spPr>
          <a:xfrm>
            <a:off x="609600" y="4550563"/>
            <a:ext cx="6658405" cy="132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4000" dirty="0">
                <a:latin typeface="+mj-lt"/>
                <a:ea typeface="+mj-ea"/>
                <a:cs typeface="+mj-cs"/>
              </a:rPr>
              <a:t>2. Хардуер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2BFF2-BD26-BEAC-43CA-346DA53E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10" y="232968"/>
            <a:ext cx="7721600" cy="27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60ABB-B0A8-269B-18B2-7B7778EE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4" y="0"/>
            <a:ext cx="5919976" cy="1145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615C5-F29F-DD3B-7E35-1F376D6904A4}"/>
              </a:ext>
            </a:extLst>
          </p:cNvPr>
          <p:cNvSpPr txBox="1"/>
          <p:nvPr/>
        </p:nvSpPr>
        <p:spPr>
          <a:xfrm>
            <a:off x="507999" y="1145124"/>
            <a:ext cx="359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- Централен процесор</a:t>
            </a:r>
            <a:endParaRPr lang="en-GB" sz="2800" dirty="0"/>
          </a:p>
        </p:txBody>
      </p:sp>
      <p:pic>
        <p:nvPicPr>
          <p:cNvPr id="3074" name="Picture 2" descr="The Ultimate Computer Hardware Guide | PC Gamer">
            <a:extLst>
              <a:ext uri="{FF2B5EF4-FFF2-40B4-BE49-F238E27FC236}">
                <a16:creationId xmlns:a16="http://schemas.microsoft.com/office/drawing/2014/main" id="{FB788CC6-07E2-BB8C-542A-FAD7D5B7B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36" y="538186"/>
            <a:ext cx="1696605" cy="1130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00CDC-95DD-9CEB-FD95-44D52E993D83}"/>
              </a:ext>
            </a:extLst>
          </p:cNvPr>
          <p:cNvSpPr txBox="1"/>
          <p:nvPr/>
        </p:nvSpPr>
        <p:spPr>
          <a:xfrm>
            <a:off x="507999" y="2905780"/>
            <a:ext cx="4317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</a:t>
            </a:r>
            <a:r>
              <a:rPr lang="bg-BG" sz="2800" dirty="0"/>
              <a:t>Оперативна памет (</a:t>
            </a:r>
            <a:r>
              <a:rPr lang="en-GB" sz="2800" dirty="0"/>
              <a:t>RAM</a:t>
            </a:r>
            <a:r>
              <a:rPr lang="bg-BG" sz="2800" dirty="0"/>
              <a:t>)</a:t>
            </a:r>
            <a:endParaRPr lang="en-GB" sz="2800" dirty="0"/>
          </a:p>
        </p:txBody>
      </p:sp>
      <p:pic>
        <p:nvPicPr>
          <p:cNvPr id="3076" name="Picture 4" descr="16GB Memory Acer Nitro 5 AN515-52 RAM Upgrade">
            <a:extLst>
              <a:ext uri="{FF2B5EF4-FFF2-40B4-BE49-F238E27FC236}">
                <a16:creationId xmlns:a16="http://schemas.microsoft.com/office/drawing/2014/main" id="{DE8C337A-E3B2-B690-6717-DA554A29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40036" y="2151820"/>
            <a:ext cx="1911927" cy="1277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B1C23-7677-B812-AA16-3592B0A07688}"/>
              </a:ext>
            </a:extLst>
          </p:cNvPr>
          <p:cNvSpPr txBox="1"/>
          <p:nvPr/>
        </p:nvSpPr>
        <p:spPr>
          <a:xfrm>
            <a:off x="3071483" y="342900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6"/>
                </a:solidFill>
              </a:rPr>
              <a:t>R</a:t>
            </a:r>
            <a:r>
              <a:rPr lang="en-GB" sz="1400" dirty="0">
                <a:solidFill>
                  <a:schemeClr val="accent6"/>
                </a:solidFill>
              </a:rPr>
              <a:t>andom </a:t>
            </a:r>
            <a:r>
              <a:rPr lang="en-GB" sz="1400" b="1" dirty="0">
                <a:solidFill>
                  <a:schemeClr val="accent6"/>
                </a:solidFill>
              </a:rPr>
              <a:t>A</a:t>
            </a:r>
            <a:r>
              <a:rPr lang="en-GB" sz="1400" dirty="0">
                <a:solidFill>
                  <a:schemeClr val="accent6"/>
                </a:solidFill>
              </a:rPr>
              <a:t>ccess </a:t>
            </a:r>
            <a:r>
              <a:rPr lang="en-GB" sz="1400" b="1" dirty="0">
                <a:solidFill>
                  <a:schemeClr val="accent6"/>
                </a:solidFill>
              </a:rPr>
              <a:t>M</a:t>
            </a:r>
            <a:r>
              <a:rPr lang="en-GB" sz="1400" dirty="0">
                <a:solidFill>
                  <a:schemeClr val="accent6"/>
                </a:solidFill>
              </a:rPr>
              <a:t>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07352-9805-0F25-B220-858D61D74D92}"/>
              </a:ext>
            </a:extLst>
          </p:cNvPr>
          <p:cNvSpPr txBox="1"/>
          <p:nvPr/>
        </p:nvSpPr>
        <p:spPr>
          <a:xfrm>
            <a:off x="507999" y="4752347"/>
            <a:ext cx="117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</a:t>
            </a:r>
            <a:r>
              <a:rPr lang="bg-BG" sz="2800" dirty="0"/>
              <a:t>Входно-изходни устройства – екран, клавиатура, мишка, скенер, принтер...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4232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CF356-B1BA-0B0C-E42D-2F7F63B26AEA}"/>
              </a:ext>
            </a:extLst>
          </p:cNvPr>
          <p:cNvSpPr txBox="1"/>
          <p:nvPr/>
        </p:nvSpPr>
        <p:spPr>
          <a:xfrm>
            <a:off x="609600" y="4550563"/>
            <a:ext cx="6658405" cy="132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sz="4000" dirty="0">
                <a:latin typeface="+mj-lt"/>
                <a:ea typeface="+mj-ea"/>
                <a:cs typeface="+mj-cs"/>
              </a:rPr>
              <a:t>3</a:t>
            </a:r>
            <a:r>
              <a:rPr lang="bg-BG" sz="4000" dirty="0">
                <a:latin typeface="+mj-lt"/>
                <a:ea typeface="+mj-ea"/>
                <a:cs typeface="+mj-cs"/>
              </a:rPr>
              <a:t>. Софтуер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8C839-5596-EE2F-2918-A9BA239E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3" y="833331"/>
            <a:ext cx="8848436" cy="1809761"/>
          </a:xfrm>
          <a:prstGeom prst="rect">
            <a:avLst/>
          </a:prstGeom>
        </p:spPr>
      </p:pic>
      <p:pic>
        <p:nvPicPr>
          <p:cNvPr id="4100" name="Picture 4" descr="A Complete Guide to Different Types of Software | Coderus">
            <a:extLst>
              <a:ext uri="{FF2B5EF4-FFF2-40B4-BE49-F238E27FC236}">
                <a16:creationId xmlns:a16="http://schemas.microsoft.com/office/drawing/2014/main" id="{9F727F68-421A-1A43-9643-8A18AFAA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71" y="3127279"/>
            <a:ext cx="5596081" cy="37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7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615C5-F29F-DD3B-7E35-1F376D6904A4}"/>
              </a:ext>
            </a:extLst>
          </p:cNvPr>
          <p:cNvSpPr txBox="1"/>
          <p:nvPr/>
        </p:nvSpPr>
        <p:spPr>
          <a:xfrm>
            <a:off x="507999" y="1145124"/>
            <a:ext cx="316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</a:t>
            </a:r>
            <a:r>
              <a:rPr lang="bg-BG" sz="2800" dirty="0"/>
              <a:t>Системен софтуер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00CDC-95DD-9CEB-FD95-44D52E993D83}"/>
              </a:ext>
            </a:extLst>
          </p:cNvPr>
          <p:cNvSpPr txBox="1"/>
          <p:nvPr/>
        </p:nvSpPr>
        <p:spPr>
          <a:xfrm>
            <a:off x="507999" y="1714512"/>
            <a:ext cx="3292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- Приложен софтуер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180AB-E6B2-9C39-A7F8-8226E40A98D5}"/>
              </a:ext>
            </a:extLst>
          </p:cNvPr>
          <p:cNvSpPr txBox="1"/>
          <p:nvPr/>
        </p:nvSpPr>
        <p:spPr>
          <a:xfrm>
            <a:off x="507999" y="314126"/>
            <a:ext cx="5496561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sz="4000" dirty="0">
                <a:latin typeface="+mj-lt"/>
                <a:ea typeface="+mj-ea"/>
                <a:cs typeface="+mj-cs"/>
              </a:rPr>
              <a:t>3</a:t>
            </a:r>
            <a:r>
              <a:rPr lang="bg-BG" sz="4000" dirty="0">
                <a:latin typeface="+mj-lt"/>
                <a:ea typeface="+mj-ea"/>
                <a:cs typeface="+mj-cs"/>
              </a:rPr>
              <a:t>. Софтуер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0ECE57-3B3E-71AA-67EF-E66DA2DA9F62}"/>
              </a:ext>
            </a:extLst>
          </p:cNvPr>
          <p:cNvGrpSpPr/>
          <p:nvPr/>
        </p:nvGrpSpPr>
        <p:grpSpPr>
          <a:xfrm>
            <a:off x="5419344" y="2555606"/>
            <a:ext cx="4033692" cy="1846660"/>
            <a:chOff x="5529072" y="1160378"/>
            <a:chExt cx="4033692" cy="1846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216F4-BB13-9ED6-A1F5-AA346CC8D760}"/>
                </a:ext>
              </a:extLst>
            </p:cNvPr>
            <p:cNvSpPr txBox="1"/>
            <p:nvPr/>
          </p:nvSpPr>
          <p:spPr>
            <a:xfrm>
              <a:off x="5529072" y="1806709"/>
              <a:ext cx="4033692" cy="120032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bg-BG" dirty="0"/>
            </a:p>
            <a:p>
              <a:pPr algn="ctr"/>
              <a:r>
                <a:rPr lang="bg-BG" dirty="0"/>
                <a:t>ОПЕРАЦИОННА </a:t>
              </a:r>
            </a:p>
            <a:p>
              <a:pPr algn="ctr"/>
              <a:r>
                <a:rPr lang="bg-BG" dirty="0"/>
                <a:t>СИСТЕМА</a:t>
              </a:r>
            </a:p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1C0836-902F-9079-1A9F-E3510820E056}"/>
                </a:ext>
              </a:extLst>
            </p:cNvPr>
            <p:cNvSpPr txBox="1"/>
            <p:nvPr/>
          </p:nvSpPr>
          <p:spPr>
            <a:xfrm>
              <a:off x="5529072" y="1160378"/>
              <a:ext cx="2179320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/>
                <a:t>ИНСТРУМЕНТАЛНИ</a:t>
              </a:r>
            </a:p>
            <a:p>
              <a:pPr algn="ctr"/>
              <a:r>
                <a:rPr lang="bg-BG" dirty="0"/>
                <a:t>ПРОГРАМИ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0884A0-AEE1-53C0-0C6C-5A93C1C87996}"/>
                </a:ext>
              </a:extLst>
            </p:cNvPr>
            <p:cNvSpPr txBox="1"/>
            <p:nvPr/>
          </p:nvSpPr>
          <p:spPr>
            <a:xfrm>
              <a:off x="7708392" y="1160378"/>
              <a:ext cx="1854372" cy="6463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/>
                <a:t>ПРИЛОЖНИ</a:t>
              </a:r>
            </a:p>
            <a:p>
              <a:pPr algn="ctr"/>
              <a:r>
                <a:rPr lang="bg-BG" dirty="0"/>
                <a:t>ПРОГРАМИ</a:t>
              </a:r>
              <a:endParaRPr lang="en-GB" dirty="0"/>
            </a:p>
          </p:txBody>
        </p:sp>
      </p:grpSp>
      <p:pic>
        <p:nvPicPr>
          <p:cNvPr id="5122" name="Picture 2" descr="List of Operating System: Top Operating System List for 2024">
            <a:extLst>
              <a:ext uri="{FF2B5EF4-FFF2-40B4-BE49-F238E27FC236}">
                <a16:creationId xmlns:a16="http://schemas.microsoft.com/office/drawing/2014/main" id="{286E270F-4F1E-0439-398D-4715C089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95" y="4243015"/>
            <a:ext cx="33337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0 Key Benefits of Learning MS Office Applications">
            <a:extLst>
              <a:ext uri="{FF2B5EF4-FFF2-40B4-BE49-F238E27FC236}">
                <a16:creationId xmlns:a16="http://schemas.microsoft.com/office/drawing/2014/main" id="{C1B7BE57-3B3D-11C6-B812-0BCAF0A82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27" y="175590"/>
            <a:ext cx="3218307" cy="175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81D04-8FCD-6540-3641-84D0601A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06" y="717078"/>
            <a:ext cx="2476846" cy="1943371"/>
          </a:xfrm>
          <a:prstGeom prst="rect">
            <a:avLst/>
          </a:prstGeom>
        </p:spPr>
      </p:pic>
      <p:pic>
        <p:nvPicPr>
          <p:cNvPr id="5126" name="Picture 6" descr="Microsoft Paint | The Microsoft Windows XP Wiki | Fandom">
            <a:extLst>
              <a:ext uri="{FF2B5EF4-FFF2-40B4-BE49-F238E27FC236}">
                <a16:creationId xmlns:a16="http://schemas.microsoft.com/office/drawing/2014/main" id="{376461C6-1D6B-9BC7-9E1C-23884649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37" y="1928901"/>
            <a:ext cx="1751675" cy="10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n Introduction to Application Software - Techopedia">
            <a:extLst>
              <a:ext uri="{FF2B5EF4-FFF2-40B4-BE49-F238E27FC236}">
                <a16:creationId xmlns:a16="http://schemas.microsoft.com/office/drawing/2014/main" id="{58F7E219-4396-3C23-132D-03D6974D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33" y="275981"/>
            <a:ext cx="2834209" cy="22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FBCF7B-7AA9-9B53-517E-48E44B86C411}"/>
              </a:ext>
            </a:extLst>
          </p:cNvPr>
          <p:cNvSpPr txBox="1"/>
          <p:nvPr/>
        </p:nvSpPr>
        <p:spPr>
          <a:xfrm>
            <a:off x="6565404" y="4457259"/>
            <a:ext cx="1833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Категории софтуер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646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616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4" name="Freeform: Shape 616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16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710823E3-13F2-4035-8C1F-45FEB1F64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CF356-B1BA-0B0C-E42D-2F7F63B26AEA}"/>
              </a:ext>
            </a:extLst>
          </p:cNvPr>
          <p:cNvSpPr txBox="1"/>
          <p:nvPr/>
        </p:nvSpPr>
        <p:spPr>
          <a:xfrm>
            <a:off x="847344" y="2498570"/>
            <a:ext cx="4641364" cy="1074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3600" dirty="0">
                <a:latin typeface="+mj-lt"/>
                <a:ea typeface="+mj-ea"/>
                <a:cs typeface="+mj-cs"/>
              </a:rPr>
              <a:t>4. Функции на ОС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The common functions of an operating system">
            <a:extLst>
              <a:ext uri="{FF2B5EF4-FFF2-40B4-BE49-F238E27FC236}">
                <a16:creationId xmlns:a16="http://schemas.microsoft.com/office/drawing/2014/main" id="{7E8521D0-C42F-CCE6-6A77-1046BFFD8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3054" b="2"/>
          <a:stretch/>
        </p:blipFill>
        <p:spPr bwMode="auto">
          <a:xfrm>
            <a:off x="5646306" y="-1"/>
            <a:ext cx="6545695" cy="5728140"/>
          </a:xfrm>
          <a:custGeom>
            <a:avLst/>
            <a:gdLst/>
            <a:ahLst/>
            <a:cxnLst/>
            <a:rect l="l" t="t" r="r" b="b"/>
            <a:pathLst>
              <a:path w="6545695" h="5728140">
                <a:moveTo>
                  <a:pt x="2616380" y="4466221"/>
                </a:moveTo>
                <a:cubicBezTo>
                  <a:pt x="2911523" y="4466221"/>
                  <a:pt x="3150783" y="4705481"/>
                  <a:pt x="3150783" y="5000624"/>
                </a:cubicBezTo>
                <a:cubicBezTo>
                  <a:pt x="3150783" y="5295767"/>
                  <a:pt x="2911523" y="5535027"/>
                  <a:pt x="2616380" y="5535027"/>
                </a:cubicBezTo>
                <a:cubicBezTo>
                  <a:pt x="2321237" y="5535027"/>
                  <a:pt x="2081977" y="5295767"/>
                  <a:pt x="2081977" y="5000624"/>
                </a:cubicBezTo>
                <a:cubicBezTo>
                  <a:pt x="2081977" y="4705481"/>
                  <a:pt x="2321237" y="4466221"/>
                  <a:pt x="2616380" y="4466221"/>
                </a:cubicBezTo>
                <a:close/>
                <a:moveTo>
                  <a:pt x="6508555" y="4438651"/>
                </a:moveTo>
                <a:lnTo>
                  <a:pt x="6545695" y="4442395"/>
                </a:lnTo>
                <a:lnTo>
                  <a:pt x="6545695" y="5722287"/>
                </a:lnTo>
                <a:lnTo>
                  <a:pt x="6508555" y="5726031"/>
                </a:lnTo>
                <a:cubicBezTo>
                  <a:pt x="6153055" y="5726031"/>
                  <a:pt x="5864865" y="5437841"/>
                  <a:pt x="5864865" y="5082341"/>
                </a:cubicBezTo>
                <a:cubicBezTo>
                  <a:pt x="5864865" y="4726841"/>
                  <a:pt x="6153055" y="4438651"/>
                  <a:pt x="6508555" y="4438651"/>
                </a:cubicBezTo>
                <a:close/>
                <a:moveTo>
                  <a:pt x="643690" y="1908009"/>
                </a:moveTo>
                <a:cubicBezTo>
                  <a:pt x="999190" y="1908009"/>
                  <a:pt x="1287380" y="2196199"/>
                  <a:pt x="1287380" y="2551699"/>
                </a:cubicBezTo>
                <a:cubicBezTo>
                  <a:pt x="1287380" y="2907199"/>
                  <a:pt x="999190" y="3195389"/>
                  <a:pt x="643690" y="3195389"/>
                </a:cubicBezTo>
                <a:cubicBezTo>
                  <a:pt x="288190" y="3195389"/>
                  <a:pt x="0" y="2907199"/>
                  <a:pt x="0" y="2551699"/>
                </a:cubicBezTo>
                <a:cubicBezTo>
                  <a:pt x="0" y="2196199"/>
                  <a:pt x="288190" y="1908009"/>
                  <a:pt x="643690" y="1908009"/>
                </a:cubicBezTo>
                <a:close/>
                <a:moveTo>
                  <a:pt x="1343438" y="0"/>
                </a:moveTo>
                <a:lnTo>
                  <a:pt x="6545695" y="0"/>
                </a:lnTo>
                <a:lnTo>
                  <a:pt x="6545695" y="4185665"/>
                </a:lnTo>
                <a:lnTo>
                  <a:pt x="6503949" y="4173249"/>
                </a:lnTo>
                <a:cubicBezTo>
                  <a:pt x="6330657" y="4128375"/>
                  <a:pt x="6087455" y="4102583"/>
                  <a:pt x="5901261" y="4231782"/>
                </a:cubicBezTo>
                <a:cubicBezTo>
                  <a:pt x="5519369" y="4496370"/>
                  <a:pt x="5772178" y="5031067"/>
                  <a:pt x="5381804" y="5422715"/>
                </a:cubicBezTo>
                <a:cubicBezTo>
                  <a:pt x="5104996" y="5700294"/>
                  <a:pt x="4600596" y="5805476"/>
                  <a:pt x="4233669" y="5668063"/>
                </a:cubicBezTo>
                <a:cubicBezTo>
                  <a:pt x="3653192" y="5450674"/>
                  <a:pt x="3784943" y="4763675"/>
                  <a:pt x="3129895" y="4450477"/>
                </a:cubicBezTo>
                <a:cubicBezTo>
                  <a:pt x="2672003" y="4231446"/>
                  <a:pt x="2178033" y="4362192"/>
                  <a:pt x="2137775" y="4373601"/>
                </a:cubicBezTo>
                <a:cubicBezTo>
                  <a:pt x="1564921" y="4533740"/>
                  <a:pt x="1470666" y="5034694"/>
                  <a:pt x="971838" y="5025154"/>
                </a:cubicBezTo>
                <a:cubicBezTo>
                  <a:pt x="866310" y="5023179"/>
                  <a:pt x="525091" y="5016610"/>
                  <a:pt x="302276" y="4795749"/>
                </a:cubicBezTo>
                <a:lnTo>
                  <a:pt x="302958" y="4795228"/>
                </a:lnTo>
                <a:cubicBezTo>
                  <a:pt x="269893" y="4762453"/>
                  <a:pt x="240673" y="4726135"/>
                  <a:pt x="215714" y="4686858"/>
                </a:cubicBezTo>
                <a:cubicBezTo>
                  <a:pt x="37179" y="4405379"/>
                  <a:pt x="83908" y="3985942"/>
                  <a:pt x="297529" y="3752971"/>
                </a:cubicBezTo>
                <a:cubicBezTo>
                  <a:pt x="585181" y="3439442"/>
                  <a:pt x="966965" y="3689936"/>
                  <a:pt x="1431505" y="3365135"/>
                </a:cubicBezTo>
                <a:cubicBezTo>
                  <a:pt x="1675458" y="3194556"/>
                  <a:pt x="1971184" y="2832930"/>
                  <a:pt x="1937587" y="2478917"/>
                </a:cubicBezTo>
                <a:cubicBezTo>
                  <a:pt x="1881332" y="1886418"/>
                  <a:pt x="952691" y="1868869"/>
                  <a:pt x="796634" y="1179326"/>
                </a:cubicBezTo>
                <a:cubicBezTo>
                  <a:pt x="712321" y="804978"/>
                  <a:pt x="879884" y="345043"/>
                  <a:pt x="1168762" y="107990"/>
                </a:cubicBezTo>
                <a:cubicBezTo>
                  <a:pt x="1224164" y="62588"/>
                  <a:pt x="1280383" y="28334"/>
                  <a:pt x="1337047" y="246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0669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SplashVTI</vt:lpstr>
      <vt:lpstr>Компютърът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16</cp:revision>
  <dcterms:created xsi:type="dcterms:W3CDTF">2024-09-16T11:33:12Z</dcterms:created>
  <dcterms:modified xsi:type="dcterms:W3CDTF">2024-09-18T11:57:23Z</dcterms:modified>
</cp:coreProperties>
</file>