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DB965-E1A9-417D-962C-29B4375719EF}" v="23" dt="2024-09-16T17:01:45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B69DB965-E1A9-417D-962C-29B4375719EF}"/>
    <pc:docChg chg="undo custSel addSld delSld modSld">
      <pc:chgData name="Ahmed Ahmed" userId="9d421c32c632e8c8" providerId="LiveId" clId="{B69DB965-E1A9-417D-962C-29B4375719EF}" dt="2024-09-16T17:03:35.487" v="4281" actId="20577"/>
      <pc:docMkLst>
        <pc:docMk/>
      </pc:docMkLst>
      <pc:sldChg chg="new del">
        <pc:chgData name="Ahmed Ahmed" userId="9d421c32c632e8c8" providerId="LiveId" clId="{B69DB965-E1A9-417D-962C-29B4375719EF}" dt="2024-09-16T14:55:58.481" v="1" actId="47"/>
        <pc:sldMkLst>
          <pc:docMk/>
          <pc:sldMk cId="3675433636" sldId="257"/>
        </pc:sldMkLst>
      </pc:sldChg>
      <pc:sldChg chg="addSp delSp modSp new mod setBg">
        <pc:chgData name="Ahmed Ahmed" userId="9d421c32c632e8c8" providerId="LiveId" clId="{B69DB965-E1A9-417D-962C-29B4375719EF}" dt="2024-09-16T17:02:54.853" v="4242" actId="20577"/>
        <pc:sldMkLst>
          <pc:docMk/>
          <pc:sldMk cId="3728675950" sldId="257"/>
        </pc:sldMkLst>
        <pc:spChg chg="mod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2" creationId="{4C9408D0-DE70-159D-4F65-3B12CBBD8B59}"/>
          </ac:spMkLst>
        </pc:spChg>
        <pc:spChg chg="add del mod">
          <ac:chgData name="Ahmed Ahmed" userId="9d421c32c632e8c8" providerId="LiveId" clId="{B69DB965-E1A9-417D-962C-29B4375719EF}" dt="2024-09-16T17:02:54.853" v="4242" actId="20577"/>
          <ac:spMkLst>
            <pc:docMk/>
            <pc:sldMk cId="3728675950" sldId="257"/>
            <ac:spMk id="3" creationId="{4E9CE9FE-B06B-67A6-62B5-CE03B5B7D9EA}"/>
          </ac:spMkLst>
        </pc:spChg>
        <pc:spChg chg="add del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9" creationId="{7F430E9F-3B61-4A75-9A34-1EF839CC7C11}"/>
          </ac:spMkLst>
        </pc:spChg>
        <pc:spChg chg="add del">
          <ac:chgData name="Ahmed Ahmed" userId="9d421c32c632e8c8" providerId="LiveId" clId="{B69DB965-E1A9-417D-962C-29B4375719EF}" dt="2024-09-16T15:01:26.385" v="51" actId="26606"/>
          <ac:spMkLst>
            <pc:docMk/>
            <pc:sldMk cId="3728675950" sldId="257"/>
            <ac:spMk id="11" creationId="{35A93CC3-99AA-471D-9142-5BD2235D6AF3}"/>
          </ac:spMkLst>
        </pc:spChg>
        <pc:graphicFrameChg chg="add del">
          <ac:chgData name="Ahmed Ahmed" userId="9d421c32c632e8c8" providerId="LiveId" clId="{B69DB965-E1A9-417D-962C-29B4375719EF}" dt="2024-09-16T15:01:26.385" v="51" actId="26606"/>
          <ac:graphicFrameMkLst>
            <pc:docMk/>
            <pc:sldMk cId="3728675950" sldId="257"/>
            <ac:graphicFrameMk id="5" creationId="{76F330EC-A190-1D81-D9DB-01CBD188103C}"/>
          </ac:graphicFrameMkLst>
        </pc:graphicFrame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3" creationId="{5D5A1EFF-2E6F-4210-A283-AF9BE5B07CE4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5" creationId="{24C9A7BB-4074-4704-B5B6-B526355DFE38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7" creationId="{4D5622E3-2C65-496F-9C3F-CBEE21924AF6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19" creationId="{B4ED111D-3746-4B9C-AEE8-7AB834670170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21" creationId="{75AE1D3C-1EF9-4A89-B613-EE7B78910224}"/>
          </ac:cxnSpMkLst>
        </pc:cxnChg>
        <pc:cxnChg chg="add del">
          <ac:chgData name="Ahmed Ahmed" userId="9d421c32c632e8c8" providerId="LiveId" clId="{B69DB965-E1A9-417D-962C-29B4375719EF}" dt="2024-09-16T15:01:26.385" v="51" actId="26606"/>
          <ac:cxnSpMkLst>
            <pc:docMk/>
            <pc:sldMk cId="3728675950" sldId="257"/>
            <ac:cxnSpMk id="23" creationId="{6DE80A3F-530A-4181-887F-9AAF6DCBFC99}"/>
          </ac:cxnSpMkLst>
        </pc:cxnChg>
      </pc:sldChg>
      <pc:sldChg chg="modSp new mod">
        <pc:chgData name="Ahmed Ahmed" userId="9d421c32c632e8c8" providerId="LiveId" clId="{B69DB965-E1A9-417D-962C-29B4375719EF}" dt="2024-09-16T17:03:16.711" v="4263" actId="20577"/>
        <pc:sldMkLst>
          <pc:docMk/>
          <pc:sldMk cId="525961118" sldId="258"/>
        </pc:sldMkLst>
        <pc:spChg chg="mod">
          <ac:chgData name="Ahmed Ahmed" userId="9d421c32c632e8c8" providerId="LiveId" clId="{B69DB965-E1A9-417D-962C-29B4375719EF}" dt="2024-09-16T17:03:16.711" v="4263" actId="20577"/>
          <ac:spMkLst>
            <pc:docMk/>
            <pc:sldMk cId="525961118" sldId="258"/>
            <ac:spMk id="2" creationId="{54CE8B04-C6DB-D8A3-E051-A8EE2A521F58}"/>
          </ac:spMkLst>
        </pc:spChg>
        <pc:spChg chg="mod">
          <ac:chgData name="Ahmed Ahmed" userId="9d421c32c632e8c8" providerId="LiveId" clId="{B69DB965-E1A9-417D-962C-29B4375719EF}" dt="2024-09-16T15:17:44.923" v="853" actId="20577"/>
          <ac:spMkLst>
            <pc:docMk/>
            <pc:sldMk cId="525961118" sldId="258"/>
            <ac:spMk id="3" creationId="{B02F3D51-461C-230B-76EC-9FC0D6E9C108}"/>
          </ac:spMkLst>
        </pc:spChg>
      </pc:sldChg>
      <pc:sldChg chg="modSp new mod">
        <pc:chgData name="Ahmed Ahmed" userId="9d421c32c632e8c8" providerId="LiveId" clId="{B69DB965-E1A9-417D-962C-29B4375719EF}" dt="2024-09-16T17:03:29.170" v="4272" actId="20577"/>
        <pc:sldMkLst>
          <pc:docMk/>
          <pc:sldMk cId="3245656749" sldId="259"/>
        </pc:sldMkLst>
        <pc:spChg chg="mod">
          <ac:chgData name="Ahmed Ahmed" userId="9d421c32c632e8c8" providerId="LiveId" clId="{B69DB965-E1A9-417D-962C-29B4375719EF}" dt="2024-09-16T17:03:29.170" v="4272" actId="20577"/>
          <ac:spMkLst>
            <pc:docMk/>
            <pc:sldMk cId="3245656749" sldId="259"/>
            <ac:spMk id="2" creationId="{596F985C-D91F-1EDC-ED08-BE4CD409FF51}"/>
          </ac:spMkLst>
        </pc:spChg>
        <pc:spChg chg="mod">
          <ac:chgData name="Ahmed Ahmed" userId="9d421c32c632e8c8" providerId="LiveId" clId="{B69DB965-E1A9-417D-962C-29B4375719EF}" dt="2024-09-16T15:29:29.360" v="1500" actId="20577"/>
          <ac:spMkLst>
            <pc:docMk/>
            <pc:sldMk cId="3245656749" sldId="259"/>
            <ac:spMk id="3" creationId="{96862CB0-D23D-3AD3-9B92-66369D84218D}"/>
          </ac:spMkLst>
        </pc:spChg>
      </pc:sldChg>
      <pc:sldChg chg="modSp new mod">
        <pc:chgData name="Ahmed Ahmed" userId="9d421c32c632e8c8" providerId="LiveId" clId="{B69DB965-E1A9-417D-962C-29B4375719EF}" dt="2024-09-16T17:03:35.487" v="4281" actId="20577"/>
        <pc:sldMkLst>
          <pc:docMk/>
          <pc:sldMk cId="284916436" sldId="260"/>
        </pc:sldMkLst>
        <pc:spChg chg="mod">
          <ac:chgData name="Ahmed Ahmed" userId="9d421c32c632e8c8" providerId="LiveId" clId="{B69DB965-E1A9-417D-962C-29B4375719EF}" dt="2024-09-16T17:03:35.487" v="4281" actId="20577"/>
          <ac:spMkLst>
            <pc:docMk/>
            <pc:sldMk cId="284916436" sldId="260"/>
            <ac:spMk id="2" creationId="{1EDECA59-2216-F5BE-A520-71CACA514996}"/>
          </ac:spMkLst>
        </pc:spChg>
        <pc:spChg chg="mod">
          <ac:chgData name="Ahmed Ahmed" userId="9d421c32c632e8c8" providerId="LiveId" clId="{B69DB965-E1A9-417D-962C-29B4375719EF}" dt="2024-09-16T16:18:32.602" v="2098" actId="20577"/>
          <ac:spMkLst>
            <pc:docMk/>
            <pc:sldMk cId="284916436" sldId="260"/>
            <ac:spMk id="3" creationId="{1AB375EF-8CB5-C61D-552A-CCCB12DC1A94}"/>
          </ac:spMkLst>
        </pc:spChg>
      </pc:sldChg>
      <pc:sldChg chg="modSp new mod modAnim">
        <pc:chgData name="Ahmed Ahmed" userId="9d421c32c632e8c8" providerId="LiveId" clId="{B69DB965-E1A9-417D-962C-29B4375719EF}" dt="2024-09-16T17:00:02.120" v="4223"/>
        <pc:sldMkLst>
          <pc:docMk/>
          <pc:sldMk cId="1237730311" sldId="261"/>
        </pc:sldMkLst>
        <pc:spChg chg="mod">
          <ac:chgData name="Ahmed Ahmed" userId="9d421c32c632e8c8" providerId="LiveId" clId="{B69DB965-E1A9-417D-962C-29B4375719EF}" dt="2024-09-16T16:27:37.176" v="2456" actId="6549"/>
          <ac:spMkLst>
            <pc:docMk/>
            <pc:sldMk cId="1237730311" sldId="261"/>
            <ac:spMk id="2" creationId="{07FEB6A3-C48C-44E8-FD84-E0D552F06C9C}"/>
          </ac:spMkLst>
        </pc:spChg>
        <pc:spChg chg="mod">
          <ac:chgData name="Ahmed Ahmed" userId="9d421c32c632e8c8" providerId="LiveId" clId="{B69DB965-E1A9-417D-962C-29B4375719EF}" dt="2024-09-16T16:44:39.262" v="3291" actId="20577"/>
          <ac:spMkLst>
            <pc:docMk/>
            <pc:sldMk cId="1237730311" sldId="261"/>
            <ac:spMk id="3" creationId="{5FF7ACD1-F65B-F813-7C74-7A018F1551E5}"/>
          </ac:spMkLst>
        </pc:spChg>
      </pc:sldChg>
      <pc:sldChg chg="modSp new mod modAnim">
        <pc:chgData name="Ahmed Ahmed" userId="9d421c32c632e8c8" providerId="LiveId" clId="{B69DB965-E1A9-417D-962C-29B4375719EF}" dt="2024-09-16T17:01:45.366" v="4234"/>
        <pc:sldMkLst>
          <pc:docMk/>
          <pc:sldMk cId="155715213" sldId="262"/>
        </pc:sldMkLst>
        <pc:spChg chg="mod">
          <ac:chgData name="Ahmed Ahmed" userId="9d421c32c632e8c8" providerId="LiveId" clId="{B69DB965-E1A9-417D-962C-29B4375719EF}" dt="2024-09-16T16:45:01.069" v="3313" actId="20577"/>
          <ac:spMkLst>
            <pc:docMk/>
            <pc:sldMk cId="155715213" sldId="262"/>
            <ac:spMk id="2" creationId="{42B71F68-1D5B-162D-AA80-1F70D2F80EDE}"/>
          </ac:spMkLst>
        </pc:spChg>
        <pc:spChg chg="mod">
          <ac:chgData name="Ahmed Ahmed" userId="9d421c32c632e8c8" providerId="LiveId" clId="{B69DB965-E1A9-417D-962C-29B4375719EF}" dt="2024-09-16T16:58:22.721" v="4211" actId="20577"/>
          <ac:spMkLst>
            <pc:docMk/>
            <pc:sldMk cId="155715213" sldId="262"/>
            <ac:spMk id="3" creationId="{21DFA6EA-80E6-5EE8-1082-55CF857B10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8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0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0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1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4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5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int colour explosion on a white background">
            <a:extLst>
              <a:ext uri="{FF2B5EF4-FFF2-40B4-BE49-F238E27FC236}">
                <a16:creationId xmlns:a16="http://schemas.microsoft.com/office/drawing/2014/main" id="{F9B1D820-0F0A-B68D-E97B-17B2AC63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27" b="12218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56A84-F7E9-6E13-C60A-12CA8887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2093" y="3044060"/>
            <a:ext cx="3888509" cy="2985247"/>
          </a:xfrm>
        </p:spPr>
        <p:txBody>
          <a:bodyPr>
            <a:normAutofit/>
          </a:bodyPr>
          <a:lstStyle/>
          <a:p>
            <a:pPr algn="r"/>
            <a:r>
              <a:rPr lang="bg-BG" sz="4400" dirty="0"/>
              <a:t>Информация и данни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736C2-6715-96C7-844B-76C7EEE4B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r>
              <a:rPr lang="bg-BG" sz="1600" dirty="0"/>
              <a:t>преговор</a:t>
            </a:r>
            <a:endParaRPr lang="en-GB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08D0-DE70-159D-4F65-3B12CBBD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E9FE-B06B-67A6-62B5-CE03B5B7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</a:p>
          <a:p>
            <a:r>
              <a:rPr lang="bg-BG" dirty="0"/>
              <a:t>Съхраняване на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86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8B04-C6DB-D8A3-E051-A8EE2A52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3D51-461C-230B-76EC-9FC0D6E9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accent1"/>
                </a:solidFill>
              </a:rPr>
              <a:t>Информация</a:t>
            </a:r>
            <a:r>
              <a:rPr lang="bg-BG" dirty="0"/>
              <a:t> – съобщение, сведение за някого или нещо.</a:t>
            </a:r>
          </a:p>
          <a:p>
            <a:pPr marL="0" indent="0">
              <a:buNone/>
            </a:pPr>
            <a:r>
              <a:rPr lang="bg-BG" dirty="0"/>
              <a:t>Всеки обект, явление или процес има характеристики – свойства.</a:t>
            </a:r>
          </a:p>
          <a:p>
            <a:pPr marL="0" indent="0">
              <a:buNone/>
            </a:pPr>
            <a:r>
              <a:rPr lang="bg-BG" dirty="0"/>
              <a:t>Характеристиките биват:</a:t>
            </a:r>
          </a:p>
          <a:p>
            <a:pPr>
              <a:buFontTx/>
              <a:buChar char="-"/>
            </a:pPr>
            <a:r>
              <a:rPr lang="bg-BG" b="1" dirty="0"/>
              <a:t>реални</a:t>
            </a:r>
            <a:r>
              <a:rPr lang="bg-BG" dirty="0"/>
              <a:t> (температура, влажност, надморска височина)</a:t>
            </a:r>
          </a:p>
          <a:p>
            <a:pPr>
              <a:buFontTx/>
              <a:buChar char="-"/>
            </a:pPr>
            <a:r>
              <a:rPr lang="bg-BG" b="1" dirty="0"/>
              <a:t>абстрактни</a:t>
            </a:r>
            <a:r>
              <a:rPr lang="bg-BG" dirty="0"/>
              <a:t> (географски координати)</a:t>
            </a:r>
          </a:p>
          <a:p>
            <a:pPr>
              <a:buFontTx/>
              <a:buChar char="-"/>
            </a:pPr>
            <a:r>
              <a:rPr lang="bg-BG" b="1" dirty="0"/>
              <a:t>постоянни</a:t>
            </a:r>
            <a:r>
              <a:rPr lang="bg-BG" dirty="0"/>
              <a:t> (координати на точка върху координатната система)</a:t>
            </a:r>
          </a:p>
          <a:p>
            <a:pPr>
              <a:buFontTx/>
              <a:buChar char="-"/>
            </a:pPr>
            <a:r>
              <a:rPr lang="bg-BG" b="1" dirty="0"/>
              <a:t>променливи </a:t>
            </a:r>
            <a:r>
              <a:rPr lang="bg-BG" dirty="0"/>
              <a:t>(температура, скорост, тегло).</a:t>
            </a:r>
          </a:p>
          <a:p>
            <a:pPr marL="0" indent="0">
              <a:buNone/>
            </a:pPr>
            <a:r>
              <a:rPr lang="bg-BG" dirty="0"/>
              <a:t>Конкретните стойности на характеристиките определяме като </a:t>
            </a:r>
            <a:r>
              <a:rPr lang="bg-BG" dirty="0">
                <a:solidFill>
                  <a:schemeClr val="accent1"/>
                </a:solidFill>
              </a:rPr>
              <a:t>данни</a:t>
            </a:r>
            <a:r>
              <a:rPr lang="bg-BG" dirty="0"/>
              <a:t>. Това са необработени факти и числа, които сами по себе си не предават смисъл.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9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985C-D91F-1EDC-ED08-BE4CD409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2CB0-D23D-3AD3-9B92-66369D84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Характеристиките на обект, процес или явление оформени във вид възприемлив за човек, наричаме </a:t>
            </a:r>
            <a:r>
              <a:rPr lang="bg-BG" dirty="0">
                <a:solidFill>
                  <a:schemeClr val="accent1"/>
                </a:solidFill>
              </a:rPr>
              <a:t>информация </a:t>
            </a:r>
            <a:r>
              <a:rPr lang="bg-BG" dirty="0"/>
              <a:t>за този обект (явление или процес).</a:t>
            </a:r>
          </a:p>
          <a:p>
            <a:pPr marL="0" indent="0">
              <a:buNone/>
            </a:pPr>
            <a:r>
              <a:rPr lang="bg-BG" dirty="0"/>
              <a:t>Човек </a:t>
            </a:r>
            <a:r>
              <a:rPr lang="bg-BG" b="1" dirty="0">
                <a:solidFill>
                  <a:srgbClr val="0070C0"/>
                </a:solidFill>
              </a:rPr>
              <a:t>получава</a:t>
            </a:r>
            <a:r>
              <a:rPr lang="bg-BG" dirty="0"/>
              <a:t> информация, </a:t>
            </a:r>
            <a:r>
              <a:rPr lang="bg-BG" b="1" dirty="0">
                <a:solidFill>
                  <a:srgbClr val="0070C0"/>
                </a:solidFill>
              </a:rPr>
              <a:t>използва</a:t>
            </a:r>
            <a:r>
              <a:rPr lang="bg-BG" dirty="0"/>
              <a:t> и я </a:t>
            </a:r>
            <a:r>
              <a:rPr lang="bg-BG" b="1" dirty="0">
                <a:solidFill>
                  <a:srgbClr val="0070C0"/>
                </a:solidFill>
              </a:rPr>
              <a:t>предава</a:t>
            </a:r>
            <a:r>
              <a:rPr lang="bg-BG" dirty="0"/>
              <a:t> от поколение на поколение. </a:t>
            </a:r>
          </a:p>
          <a:p>
            <a:pPr marL="0" indent="0">
              <a:buNone/>
            </a:pPr>
            <a:r>
              <a:rPr lang="bg-BG" dirty="0"/>
              <a:t>Част от данните се възприемат от човек чрез сетивата му – зрение, слух, обоняние, осезание и вкус, докато други изискват специални измервателни уреди и инструменти – линия, кантар, термометър и др. </a:t>
            </a:r>
          </a:p>
          <a:p>
            <a:pPr marL="0" indent="0">
              <a:buNone/>
            </a:pPr>
            <a:r>
              <a:rPr lang="bg-BG" dirty="0"/>
              <a:t>Абстрактните характеристики не могат да се възприемат или измерят. Те се измислят от човек и се „закрепят“ за обект – например идентификационния номер ЕГН на всеки гражданин.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65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CA59-2216-F5BE-A520-71CACA5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Информация и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75EF-8CB5-C61D-552A-CCCB12DC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b="1" dirty="0"/>
              <a:t>Данните</a:t>
            </a:r>
            <a:r>
              <a:rPr lang="en-GB" dirty="0"/>
              <a:t> (</a:t>
            </a:r>
            <a:r>
              <a:rPr lang="bg-BG" dirty="0"/>
              <a:t>необработени факти и цифри</a:t>
            </a:r>
            <a:r>
              <a:rPr lang="en-GB" dirty="0"/>
              <a:t>)</a:t>
            </a:r>
            <a:r>
              <a:rPr lang="bg-BG" dirty="0"/>
              <a:t> трябва да бъдат </a:t>
            </a:r>
            <a:r>
              <a:rPr lang="bg-BG" b="1" dirty="0"/>
              <a:t>структурирани</a:t>
            </a:r>
            <a:r>
              <a:rPr lang="bg-BG" dirty="0"/>
              <a:t> </a:t>
            </a:r>
            <a:r>
              <a:rPr lang="bg-BG" b="1" dirty="0"/>
              <a:t>(организирани) и обработени </a:t>
            </a:r>
            <a:r>
              <a:rPr lang="bg-BG" dirty="0"/>
              <a:t>по определен начин за да станат полезни и смислени. Това прави и информацията </a:t>
            </a:r>
            <a:r>
              <a:rPr lang="bg-BG" b="1" dirty="0"/>
              <a:t>значима</a:t>
            </a:r>
            <a:r>
              <a:rPr lang="bg-BG" dirty="0"/>
              <a:t>, когато може да бъде използвана за разбиране на нещо или вземане на решение.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/>
              <a:t>Пример: Ако имаме таблица с температури за различни дни, това са </a:t>
            </a:r>
            <a:r>
              <a:rPr lang="bg-BG" b="1" dirty="0"/>
              <a:t>данни</a:t>
            </a:r>
            <a:r>
              <a:rPr lang="bg-BG" dirty="0"/>
              <a:t>. Когато </a:t>
            </a:r>
            <a:r>
              <a:rPr lang="bg-BG" b="1" dirty="0"/>
              <a:t>анализираме</a:t>
            </a:r>
            <a:r>
              <a:rPr lang="bg-BG" dirty="0"/>
              <a:t> тези данни, за да разберем, че температурите нарастват лятото, а след това спадат есента, ние създаваме </a:t>
            </a:r>
            <a:r>
              <a:rPr lang="bg-BG" b="1" dirty="0"/>
              <a:t>информация</a:t>
            </a:r>
            <a:r>
              <a:rPr lang="bg-BG" dirty="0"/>
              <a:t>, която ни помага да разберем сезонните промени.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B6A3-C48C-44E8-FD84-E0D552F0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ACD1-F65B-F813-7C74-7A018F155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Формати</a:t>
            </a:r>
            <a:r>
              <a:rPr lang="bg-BG" dirty="0"/>
              <a:t> за съхранение:</a:t>
            </a:r>
          </a:p>
          <a:p>
            <a:pPr lvl="1"/>
            <a:r>
              <a:rPr lang="bg-BG" dirty="0"/>
              <a:t>Файлови формати: текстови файлове (</a:t>
            </a:r>
            <a:r>
              <a:rPr lang="en-GB" dirty="0"/>
              <a:t>CSV, TXT</a:t>
            </a:r>
            <a:r>
              <a:rPr lang="bg-BG" dirty="0"/>
              <a:t>)</a:t>
            </a:r>
            <a:r>
              <a:rPr lang="en-GB" dirty="0"/>
              <a:t>, </a:t>
            </a:r>
            <a:r>
              <a:rPr lang="bg-BG" dirty="0"/>
              <a:t>структурирани файлове (</a:t>
            </a:r>
            <a:r>
              <a:rPr lang="en-GB" dirty="0"/>
              <a:t>XML, JSON</a:t>
            </a:r>
            <a:r>
              <a:rPr lang="bg-BG" dirty="0"/>
              <a:t>)</a:t>
            </a:r>
            <a:endParaRPr lang="en-GB" dirty="0"/>
          </a:p>
          <a:p>
            <a:pPr lvl="1"/>
            <a:r>
              <a:rPr lang="bg-BG" dirty="0"/>
              <a:t>База данни: релационни база данни (</a:t>
            </a:r>
            <a:r>
              <a:rPr lang="en-GB" dirty="0"/>
              <a:t>MSSQL, MySQL, PostgreSQL, Oracle</a:t>
            </a:r>
            <a:r>
              <a:rPr lang="bg-BG" dirty="0"/>
              <a:t>)</a:t>
            </a:r>
            <a:r>
              <a:rPr lang="en-GB" dirty="0"/>
              <a:t>, NoSQL</a:t>
            </a:r>
            <a:r>
              <a:rPr lang="bg-BG" dirty="0"/>
              <a:t> база данни (</a:t>
            </a:r>
            <a:r>
              <a:rPr lang="en-GB" dirty="0"/>
              <a:t>MongoDB, Casandra</a:t>
            </a:r>
            <a:r>
              <a:rPr lang="bg-BG" dirty="0"/>
              <a:t>)</a:t>
            </a:r>
            <a:endParaRPr lang="en-GB" dirty="0"/>
          </a:p>
          <a:p>
            <a:r>
              <a:rPr lang="bg-BG" b="1" dirty="0"/>
              <a:t>Методи</a:t>
            </a:r>
            <a:r>
              <a:rPr lang="bg-BG" dirty="0"/>
              <a:t> за съхранение:</a:t>
            </a:r>
          </a:p>
          <a:p>
            <a:pPr lvl="1"/>
            <a:r>
              <a:rPr lang="bg-BG" dirty="0"/>
              <a:t>Локално съхранение: на твърди дискове, </a:t>
            </a:r>
            <a:r>
              <a:rPr lang="en-GB" dirty="0"/>
              <a:t>SSD, USB </a:t>
            </a:r>
            <a:r>
              <a:rPr lang="bg-BG" dirty="0"/>
              <a:t>устройства</a:t>
            </a:r>
          </a:p>
          <a:p>
            <a:pPr lvl="1"/>
            <a:r>
              <a:rPr lang="bg-BG" dirty="0"/>
              <a:t>Мрежово съхранение: сървъри и </a:t>
            </a:r>
            <a:r>
              <a:rPr lang="en-GB" dirty="0"/>
              <a:t>NAS(Network Attached Storage) </a:t>
            </a:r>
            <a:r>
              <a:rPr lang="bg-BG" dirty="0"/>
              <a:t>устройства</a:t>
            </a:r>
          </a:p>
          <a:p>
            <a:pPr lvl="1"/>
            <a:r>
              <a:rPr lang="bg-BG" dirty="0"/>
              <a:t>Облачни услуги: платформи като </a:t>
            </a:r>
            <a:r>
              <a:rPr lang="en-GB" dirty="0"/>
              <a:t>Google Cloud, AWS (Amazon Web Services), Microsoft Azure</a:t>
            </a:r>
          </a:p>
          <a:p>
            <a:r>
              <a:rPr lang="bg-BG" b="1" dirty="0"/>
              <a:t>Структури</a:t>
            </a:r>
            <a:r>
              <a:rPr lang="bg-BG" dirty="0"/>
              <a:t> на съхранение:</a:t>
            </a:r>
          </a:p>
          <a:p>
            <a:pPr lvl="1"/>
            <a:r>
              <a:rPr lang="bg-BG" dirty="0"/>
              <a:t>Файлови системи: файлове и папки на устройство за съхранение</a:t>
            </a:r>
          </a:p>
          <a:p>
            <a:pPr lvl="1"/>
            <a:r>
              <a:rPr lang="bg-BG" dirty="0"/>
              <a:t>Бази данни: таблици, записи и полета за организиране и управление на данни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773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1F68-1D5B-162D-AA80-1F70D2F8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данни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A6EA-80E6-5EE8-1082-55CF857B1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Сигурност и защита</a:t>
            </a:r>
          </a:p>
          <a:p>
            <a:pPr lvl="1"/>
            <a:r>
              <a:rPr lang="bg-BG" b="1" dirty="0"/>
              <a:t>Шифроване</a:t>
            </a:r>
            <a:r>
              <a:rPr lang="bg-BG" dirty="0"/>
              <a:t>: защита на данните чрез криптиране, за да се предотврати несакциониран достъп</a:t>
            </a:r>
          </a:p>
          <a:p>
            <a:pPr lvl="1"/>
            <a:r>
              <a:rPr lang="bg-BG" b="1" dirty="0"/>
              <a:t>Резервни копия</a:t>
            </a:r>
            <a:r>
              <a:rPr lang="bg-BG" dirty="0"/>
              <a:t>: създаване на резервни копия на данните за да се предотврати загуба</a:t>
            </a:r>
          </a:p>
          <a:p>
            <a:pPr lvl="1"/>
            <a:r>
              <a:rPr lang="bg-BG" b="1" dirty="0"/>
              <a:t>Контрол на достъпа</a:t>
            </a:r>
            <a:r>
              <a:rPr lang="bg-BG" dirty="0"/>
              <a:t>: управление на потребителски права и достъп до данните</a:t>
            </a:r>
          </a:p>
          <a:p>
            <a:r>
              <a:rPr lang="bg-BG" b="1" dirty="0"/>
              <a:t>Управление</a:t>
            </a:r>
            <a:r>
              <a:rPr lang="bg-BG" dirty="0"/>
              <a:t> на данни</a:t>
            </a:r>
          </a:p>
          <a:p>
            <a:pPr lvl="1"/>
            <a:r>
              <a:rPr lang="bg-BG" b="1" dirty="0"/>
              <a:t>Мета</a:t>
            </a:r>
            <a:r>
              <a:rPr lang="bg-BG" dirty="0"/>
              <a:t>-данни: информация за самите данни (структура, формати, произход)</a:t>
            </a:r>
          </a:p>
          <a:p>
            <a:pPr lvl="1"/>
            <a:r>
              <a:rPr lang="bg-BG" b="1" dirty="0"/>
              <a:t>Качество на данните</a:t>
            </a:r>
            <a:r>
              <a:rPr lang="bg-BG" dirty="0"/>
              <a:t>: проверка за точност, актуалност и пълнота на данните</a:t>
            </a:r>
          </a:p>
          <a:p>
            <a:r>
              <a:rPr lang="bg-BG" b="1" dirty="0"/>
              <a:t>Архивиране</a:t>
            </a:r>
            <a:r>
              <a:rPr lang="bg-BG" dirty="0"/>
              <a:t> и </a:t>
            </a:r>
            <a:r>
              <a:rPr lang="bg-BG" b="1" dirty="0"/>
              <a:t>възстановяване</a:t>
            </a:r>
            <a:r>
              <a:rPr lang="bg-BG" dirty="0"/>
              <a:t> на данни</a:t>
            </a:r>
          </a:p>
          <a:p>
            <a:pPr lvl="1"/>
            <a:r>
              <a:rPr lang="bg-BG" b="1" dirty="0"/>
              <a:t>Архивиране</a:t>
            </a:r>
            <a:r>
              <a:rPr lang="bg-BG" dirty="0"/>
              <a:t>: дългосрочно съхраняване на данни, които не се използват често</a:t>
            </a:r>
          </a:p>
          <a:p>
            <a:pPr lvl="1"/>
            <a:r>
              <a:rPr lang="bg-BG" b="1" dirty="0"/>
              <a:t>Възстановяване</a:t>
            </a:r>
            <a:r>
              <a:rPr lang="bg-BG" dirty="0"/>
              <a:t>: процес на връщане на данниот архивни копия в случай на загуба или повреда</a:t>
            </a:r>
          </a:p>
          <a:p>
            <a:pPr lvl="1"/>
            <a:endParaRPr lang="bg-BG" dirty="0"/>
          </a:p>
          <a:p>
            <a:pPr marL="0" indent="0">
              <a:buNone/>
            </a:pPr>
            <a:r>
              <a:rPr lang="bg-BG" dirty="0"/>
              <a:t>Тези процеси осигуряват</a:t>
            </a:r>
            <a:r>
              <a:rPr lang="en-GB"/>
              <a:t> </a:t>
            </a:r>
            <a:r>
              <a:rPr lang="bg-BG"/>
              <a:t>ефективно </a:t>
            </a:r>
            <a:r>
              <a:rPr lang="bg-BG" dirty="0"/>
              <a:t>съхранение на данни, което е необходимо за тяхното последващо използване и анализ.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1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E78129"/>
      </a:accent1>
      <a:accent2>
        <a:srgbClr val="D52117"/>
      </a:accent2>
      <a:accent3>
        <a:srgbClr val="E7296F"/>
      </a:accent3>
      <a:accent4>
        <a:srgbClr val="D517AC"/>
      </a:accent4>
      <a:accent5>
        <a:srgbClr val="C129E7"/>
      </a:accent5>
      <a:accent6>
        <a:srgbClr val="621BD6"/>
      </a:accent6>
      <a:hlink>
        <a:srgbClr val="3F83BF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543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Информация и данни</vt:lpstr>
      <vt:lpstr>Съдържание</vt:lpstr>
      <vt:lpstr>Информация и данни</vt:lpstr>
      <vt:lpstr>Информация и данни</vt:lpstr>
      <vt:lpstr>Информация и данни</vt:lpstr>
      <vt:lpstr>съхраняване на данни</vt:lpstr>
      <vt:lpstr>Съхраняване на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2</cp:revision>
  <dcterms:created xsi:type="dcterms:W3CDTF">2024-09-16T14:50:34Z</dcterms:created>
  <dcterms:modified xsi:type="dcterms:W3CDTF">2024-09-18T09:17:55Z</dcterms:modified>
</cp:coreProperties>
</file>