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56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6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56F9E5-8DDC-EDD9-A77C-9E1956A6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637" y="249430"/>
            <a:ext cx="6307200" cy="2185200"/>
          </a:xfrm>
        </p:spPr>
        <p:txBody>
          <a:bodyPr>
            <a:normAutofit fontScale="90000"/>
          </a:bodyPr>
          <a:lstStyle/>
          <a:p>
            <a:r>
              <a:rPr lang="bg-BG" dirty="0"/>
              <a:t>Изчислителни процеси. Линейни процеси.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DD38601-A703-95C9-B219-FCFED15A9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977" y="3368517"/>
            <a:ext cx="6307200" cy="2745069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/>
              <a:t>Съдържание</a:t>
            </a:r>
          </a:p>
          <a:p>
            <a:r>
              <a:rPr lang="bg-BG" dirty="0"/>
              <a:t>1.Език за специфициране </a:t>
            </a:r>
            <a:r>
              <a:rPr lang="en-GB" dirty="0"/>
              <a:t>UML</a:t>
            </a:r>
            <a:endParaRPr lang="bg-BG" dirty="0"/>
          </a:p>
          <a:p>
            <a:r>
              <a:rPr lang="bg-BG" dirty="0"/>
              <a:t>2. </a:t>
            </a:r>
            <a:r>
              <a:rPr lang="en-GB" dirty="0"/>
              <a:t>UML</a:t>
            </a:r>
            <a:r>
              <a:rPr lang="bg-BG" dirty="0"/>
              <a:t> диаграма на изчислителен процес</a:t>
            </a:r>
          </a:p>
          <a:p>
            <a:r>
              <a:rPr lang="bg-BG" dirty="0"/>
              <a:t>3. Видове изчислителни процеси</a:t>
            </a:r>
          </a:p>
          <a:p>
            <a:r>
              <a:rPr lang="bg-BG" dirty="0"/>
              <a:t>4. Методи за избягване на повторение на код</a:t>
            </a:r>
          </a:p>
          <a:p>
            <a:r>
              <a:rPr lang="bg-BG" dirty="0"/>
              <a:t>5. Подход за решаване на задачи</a:t>
            </a:r>
          </a:p>
          <a:p>
            <a:r>
              <a:rPr lang="bg-BG" dirty="0"/>
              <a:t>6. Упражнения</a:t>
            </a:r>
            <a:endParaRPr lang="en-GB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C111745F-31D0-7736-965D-2E6A474CD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9" r="3258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32A435-BD4D-B6D0-551C-9CA241DB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92469"/>
            <a:ext cx="6126103" cy="443364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b="1" i="1" dirty="0">
                <a:solidFill>
                  <a:srgbClr val="FF0000">
                    <a:alpha val="60000"/>
                  </a:srgbClr>
                </a:solidFill>
              </a:rPr>
              <a:t>Графичен език </a:t>
            </a:r>
            <a:r>
              <a:rPr lang="bg-BG" dirty="0"/>
              <a:t>за представяне и документиране на компоненти на софтуерна система.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Създаден през 1997г. и поддържан от </a:t>
            </a:r>
            <a:r>
              <a:rPr lang="en-GB" dirty="0"/>
              <a:t>OMG(Object Management Group) – </a:t>
            </a:r>
            <a:r>
              <a:rPr lang="bg-BG" dirty="0"/>
              <a:t>група от големи компании разработваща софтуер.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Използването на </a:t>
            </a:r>
            <a:r>
              <a:rPr lang="en-GB" dirty="0"/>
              <a:t>UML</a:t>
            </a:r>
            <a:r>
              <a:rPr lang="bg-BG" dirty="0"/>
              <a:t> улеснява комуникацията между разработчици, клиенти и всички заинтересовани страни в процеса на разработка на софтуер.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763A6B8-4C0A-0193-F4FD-ED99D584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219" y="0"/>
            <a:ext cx="4783781" cy="6857999"/>
          </a:xfrm>
          <a:prstGeom prst="rect">
            <a:avLst/>
          </a:prstGeom>
        </p:spPr>
      </p:pic>
      <p:sp>
        <p:nvSpPr>
          <p:cNvPr id="11" name="Заглавие 1">
            <a:extLst>
              <a:ext uri="{FF2B5EF4-FFF2-40B4-BE49-F238E27FC236}">
                <a16:creationId xmlns:a16="http://schemas.microsoft.com/office/drawing/2014/main" id="{B4D23EBC-C543-8F16-4AEF-D5831C7C74B9}"/>
              </a:ext>
            </a:extLst>
          </p:cNvPr>
          <p:cNvSpPr txBox="1">
            <a:spLocks/>
          </p:cNvSpPr>
          <p:nvPr/>
        </p:nvSpPr>
        <p:spPr>
          <a:xfrm>
            <a:off x="989400" y="395289"/>
            <a:ext cx="10924177" cy="6070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000" dirty="0"/>
              <a:t>1. Език за специфициране </a:t>
            </a:r>
            <a:r>
              <a:rPr lang="en-GB" sz="2000" dirty="0"/>
              <a:t>UML</a:t>
            </a:r>
            <a:r>
              <a:rPr lang="bg-BG" sz="2000" dirty="0"/>
              <a:t>(</a:t>
            </a:r>
            <a:r>
              <a:rPr lang="en-GB" sz="2000" dirty="0"/>
              <a:t>Unified Modelling Language</a:t>
            </a:r>
            <a:r>
              <a:rPr lang="bg-BG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4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580A89-75C8-170D-EFA5-3FDEF437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958363"/>
            <a:ext cx="10213200" cy="476775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Изчислителни процеси</a:t>
            </a:r>
            <a:r>
              <a:rPr lang="bg-BG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bg-BG" dirty="0"/>
              <a:t>– действията, които се изпълняват при изпълнението на дадена програма.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Блок-</a:t>
            </a:r>
            <a:r>
              <a:rPr lang="bg-BG" dirty="0" err="1"/>
              <a:t>схемен</a:t>
            </a:r>
            <a:r>
              <a:rPr lang="bg-BG" dirty="0"/>
              <a:t> език – остарял в днешно време с по-малко практическо приложение.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UML</a:t>
            </a:r>
            <a:r>
              <a:rPr lang="bg-BG" dirty="0"/>
              <a:t> диаграми – съставните му елементи са </a:t>
            </a: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блокове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стрелки</a:t>
            </a:r>
            <a:r>
              <a:rPr lang="bg-BG" dirty="0"/>
              <a:t>, свързващи блоковете според логиката на процеса.</a:t>
            </a:r>
            <a:endParaRPr lang="en-GB" dirty="0">
              <a:solidFill>
                <a:srgbClr val="FF0000">
                  <a:alpha val="60000"/>
                </a:srgbClr>
              </a:solidFill>
            </a:endParaRP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05774379-0085-B6DD-BC49-A8E1F438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bg-BG" sz="2000" dirty="0"/>
              <a:t>2. </a:t>
            </a:r>
            <a:r>
              <a:rPr lang="en-GB" sz="2000" dirty="0"/>
              <a:t>UML </a:t>
            </a:r>
            <a:r>
              <a:rPr lang="bg-BG" sz="2000" dirty="0"/>
              <a:t>диаграма на изчислителен процес</a:t>
            </a:r>
            <a:endParaRPr lang="en-GB" sz="20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568A981-529F-8A2A-28B6-D6505273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0567"/>
            <a:ext cx="12207945" cy="2727434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AA3BE64-5A21-A59D-8ECC-6DBF3C66A422}"/>
              </a:ext>
            </a:extLst>
          </p:cNvPr>
          <p:cNvSpPr txBox="1"/>
          <p:nvPr/>
        </p:nvSpPr>
        <p:spPr>
          <a:xfrm>
            <a:off x="2795954" y="4130567"/>
            <a:ext cx="392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основни типове използвани </a:t>
            </a:r>
            <a:r>
              <a:rPr lang="bg-BG" b="1" dirty="0"/>
              <a:t>блокове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3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A0C515-506E-C875-FA9E-4ECAA013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8" y="3848022"/>
            <a:ext cx="7537028" cy="22748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Блокове за </a:t>
            </a:r>
            <a:r>
              <a:rPr lang="bg-BG" b="1" dirty="0"/>
              <a:t>начало</a:t>
            </a:r>
            <a:r>
              <a:rPr lang="bg-BG" dirty="0"/>
              <a:t> и </a:t>
            </a:r>
            <a:r>
              <a:rPr lang="bg-BG" b="1" dirty="0"/>
              <a:t>край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/>
              <a:t>Обработващ </a:t>
            </a:r>
            <a:r>
              <a:rPr lang="bg-BG" dirty="0"/>
              <a:t>блок – описват операциите с данните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/>
              <a:t>Свързващи </a:t>
            </a:r>
            <a:r>
              <a:rPr lang="bg-BG" dirty="0"/>
              <a:t>блокове – използват се за прегледност на блок схемата</a:t>
            </a:r>
            <a:endParaRPr lang="en-GB" b="1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54E0D6E-978C-A1CA-3639-71503F5A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945" cy="2727434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6D13678-09E0-B416-9491-DAA602B0D82F}"/>
              </a:ext>
            </a:extLst>
          </p:cNvPr>
          <p:cNvSpPr txBox="1"/>
          <p:nvPr/>
        </p:nvSpPr>
        <p:spPr>
          <a:xfrm>
            <a:off x="2795954" y="0"/>
            <a:ext cx="392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основни типове използвани </a:t>
            </a:r>
            <a:r>
              <a:rPr lang="bg-BG" b="1" dirty="0"/>
              <a:t>блокове</a:t>
            </a:r>
            <a:endParaRPr lang="en-GB" dirty="0"/>
          </a:p>
        </p:txBody>
      </p:sp>
      <p:sp>
        <p:nvSpPr>
          <p:cNvPr id="7" name="Балонче за говор: правоъгълник 6">
            <a:extLst>
              <a:ext uri="{FF2B5EF4-FFF2-40B4-BE49-F238E27FC236}">
                <a16:creationId xmlns:a16="http://schemas.microsoft.com/office/drawing/2014/main" id="{D28F2319-48AD-65F8-BE0F-14EC8AA51A4E}"/>
              </a:ext>
            </a:extLst>
          </p:cNvPr>
          <p:cNvSpPr/>
          <p:nvPr/>
        </p:nvSpPr>
        <p:spPr>
          <a:xfrm>
            <a:off x="997372" y="1860306"/>
            <a:ext cx="914400" cy="612648"/>
          </a:xfrm>
          <a:prstGeom prst="wedgeRectCallout">
            <a:avLst>
              <a:gd name="adj1" fmla="val -84294"/>
              <a:gd name="adj2" fmla="val -6953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начало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Балонче за говор: правоъгълник 7">
            <a:extLst>
              <a:ext uri="{FF2B5EF4-FFF2-40B4-BE49-F238E27FC236}">
                <a16:creationId xmlns:a16="http://schemas.microsoft.com/office/drawing/2014/main" id="{6EA0DE5A-0012-016B-48FF-6505D6DB052B}"/>
              </a:ext>
            </a:extLst>
          </p:cNvPr>
          <p:cNvSpPr/>
          <p:nvPr/>
        </p:nvSpPr>
        <p:spPr>
          <a:xfrm>
            <a:off x="2909144" y="1860306"/>
            <a:ext cx="914400" cy="612648"/>
          </a:xfrm>
          <a:prstGeom prst="wedgeRectCallout">
            <a:avLst>
              <a:gd name="adj1" fmla="val -84294"/>
              <a:gd name="adj2" fmla="val -6953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край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0087A28-D2E8-8D99-AF95-FC3345E2D0F0}"/>
              </a:ext>
            </a:extLst>
          </p:cNvPr>
          <p:cNvSpPr txBox="1"/>
          <p:nvPr/>
        </p:nvSpPr>
        <p:spPr>
          <a:xfrm>
            <a:off x="4921623" y="1981964"/>
            <a:ext cx="26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обработващи  блокове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Балонче за говор: правоъгълник 11">
            <a:extLst>
              <a:ext uri="{FF2B5EF4-FFF2-40B4-BE49-F238E27FC236}">
                <a16:creationId xmlns:a16="http://schemas.microsoft.com/office/drawing/2014/main" id="{C64EEB36-C54A-10E9-54B0-84C34BD8DB0D}"/>
              </a:ext>
            </a:extLst>
          </p:cNvPr>
          <p:cNvSpPr/>
          <p:nvPr/>
        </p:nvSpPr>
        <p:spPr>
          <a:xfrm>
            <a:off x="4921623" y="2727432"/>
            <a:ext cx="2321859" cy="612648"/>
          </a:xfrm>
          <a:prstGeom prst="wedgeRectCallout">
            <a:avLst>
              <a:gd name="adj1" fmla="val 62866"/>
              <a:gd name="adj2" fmla="val -1236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проверка на условие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02E0462A-1D2C-4221-2707-E0CD778F241A}"/>
              </a:ext>
            </a:extLst>
          </p:cNvPr>
          <p:cNvSpPr txBox="1"/>
          <p:nvPr/>
        </p:nvSpPr>
        <p:spPr>
          <a:xfrm>
            <a:off x="9272265" y="72482"/>
            <a:ext cx="26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свързващи  блокове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F5678E9B-6C16-0F32-A37B-C754F2EC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58" y="2675988"/>
            <a:ext cx="3525737" cy="41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EB83C8-D3CF-2C55-C7B1-139204EE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линейни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разклонени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циклични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>
              <a:solidFill>
                <a:srgbClr val="FF0000">
                  <a:alpha val="60000"/>
                </a:srgbClr>
              </a:solidFill>
            </a:endParaRP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2E687D4-7581-EB4B-AB9B-56480505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bg-BG" sz="2000" dirty="0"/>
              <a:t>3. Видове изчислителни процеси</a:t>
            </a:r>
            <a:endParaRPr lang="en-GB" sz="20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CEF4DAC-8142-B7C2-AC81-9F97C016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67518" y="1402763"/>
            <a:ext cx="7824482" cy="5455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77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AAC97D-6A6B-CA0E-52EA-8A7B63C6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циклични процеси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подпрограма, процедура, модул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библиотеки – включването на нужната библиотека в </a:t>
            </a:r>
            <a:r>
              <a:rPr lang="en-GB" dirty="0"/>
              <a:t>C#</a:t>
            </a:r>
            <a:r>
              <a:rPr lang="bg-BG" dirty="0"/>
              <a:t> става с оператора </a:t>
            </a:r>
            <a:r>
              <a:rPr lang="en-GB" dirty="0">
                <a:solidFill>
                  <a:srgbClr val="FF0000">
                    <a:alpha val="60000"/>
                  </a:srgbClr>
                </a:solidFill>
              </a:rPr>
              <a:t>using</a:t>
            </a: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343DCFB7-86AD-F483-D3AB-FAF635A8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bg-BG" sz="2000" dirty="0"/>
              <a:t>4. Методи за избягване на повторението на код</a:t>
            </a:r>
            <a:r>
              <a:rPr lang="bg-B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bg-BG" sz="2000" dirty="0"/>
              <a:t> </a:t>
            </a:r>
            <a:r>
              <a:rPr lang="bg-B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чрез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4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D39176D7-6CB5-ABAF-0AA3-F9E56ACB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en-GB" sz="2000" dirty="0"/>
              <a:t>5</a:t>
            </a:r>
            <a:r>
              <a:rPr lang="bg-BG" sz="2000" dirty="0"/>
              <a:t>. Подход от горе надолу за решаване на задачи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15745AE1-E2EE-616D-5C90-5D1CB63D69E3}"/>
              </a:ext>
            </a:extLst>
          </p:cNvPr>
          <p:cNvSpPr txBox="1">
            <a:spLocks/>
          </p:cNvSpPr>
          <p:nvPr/>
        </p:nvSpPr>
        <p:spPr>
          <a:xfrm>
            <a:off x="989012" y="808893"/>
            <a:ext cx="10213975" cy="4136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000" dirty="0"/>
              <a:t>6. Упражнение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66F9552-0914-E93B-90FA-C5CCA161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560096"/>
            <a:ext cx="10130933" cy="186890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2475243-E89D-14DA-65A6-F2226807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766598"/>
            <a:ext cx="10239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250</Words>
  <Application>Microsoft Office PowerPoint</Application>
  <PresentationFormat>Широк екран</PresentationFormat>
  <Paragraphs>36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Courier New</vt:lpstr>
      <vt:lpstr>Goudy Old Style</vt:lpstr>
      <vt:lpstr>Wingdings</vt:lpstr>
      <vt:lpstr>FrostyVTI</vt:lpstr>
      <vt:lpstr>Изчислителни процеси. Линейни процеси.</vt:lpstr>
      <vt:lpstr>Презентация на PowerPoint</vt:lpstr>
      <vt:lpstr>2. UML диаграма на изчислителен процес</vt:lpstr>
      <vt:lpstr>Презентация на PowerPoint</vt:lpstr>
      <vt:lpstr>3. Видове изчислителни процеси</vt:lpstr>
      <vt:lpstr>4. Методи за избягване на повторението на код, чрез</vt:lpstr>
      <vt:lpstr>5. Подход от горе надолу за решаване на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Изчислителни процеси. Линейни процеси.</dc:title>
  <dc:creator>Ахмед М. Ахмед</dc:creator>
  <cp:lastModifiedBy>Ахмед М. Ахмед</cp:lastModifiedBy>
  <cp:revision>1</cp:revision>
  <dcterms:created xsi:type="dcterms:W3CDTF">2023-09-30T09:09:26Z</dcterms:created>
  <dcterms:modified xsi:type="dcterms:W3CDTF">2023-09-30T11:44:44Z</dcterms:modified>
</cp:coreProperties>
</file>