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9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6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2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3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68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53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3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4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 descr="Network connection abstract against a white background">
            <a:extLst>
              <a:ext uri="{FF2B5EF4-FFF2-40B4-BE49-F238E27FC236}">
                <a16:creationId xmlns:a16="http://schemas.microsoft.com/office/drawing/2014/main" id="{15BA449F-D626-75CE-1935-658197D802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31" name="Freeform: Shape 28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73FB1C-DB1C-B64B-CDF0-57CA3A5D4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1743" y="1122363"/>
            <a:ext cx="6458556" cy="2387600"/>
          </a:xfrm>
        </p:spPr>
        <p:txBody>
          <a:bodyPr>
            <a:normAutofit/>
          </a:bodyPr>
          <a:lstStyle/>
          <a:p>
            <a:pPr algn="ctr"/>
            <a:r>
              <a:rPr lang="bg-BG" dirty="0"/>
              <a:t>Компютърът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4EB96CA-44A3-CEA0-B943-4BA69F7D6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743" y="3602038"/>
            <a:ext cx="6458556" cy="1655762"/>
          </a:xfrm>
        </p:spPr>
        <p:txBody>
          <a:bodyPr>
            <a:norm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55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E615C5-F29F-DD3B-7E35-1F376D6904A4}"/>
              </a:ext>
            </a:extLst>
          </p:cNvPr>
          <p:cNvSpPr txBox="1"/>
          <p:nvPr/>
        </p:nvSpPr>
        <p:spPr>
          <a:xfrm>
            <a:off x="507999" y="1145124"/>
            <a:ext cx="6696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- </a:t>
            </a:r>
            <a:r>
              <a:rPr lang="bg-BG" sz="2800" dirty="0"/>
              <a:t>Осъществяване на </a:t>
            </a:r>
            <a:r>
              <a:rPr lang="bg-BG" sz="2800" b="1" dirty="0">
                <a:solidFill>
                  <a:schemeClr val="accent2"/>
                </a:solidFill>
              </a:rPr>
              <a:t>диалог с потребителя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00CDC-95DD-9CEB-FD95-44D52E993D83}"/>
              </a:ext>
            </a:extLst>
          </p:cNvPr>
          <p:cNvSpPr txBox="1"/>
          <p:nvPr/>
        </p:nvSpPr>
        <p:spPr>
          <a:xfrm>
            <a:off x="507999" y="1714512"/>
            <a:ext cx="70533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- Управление на </a:t>
            </a:r>
            <a:r>
              <a:rPr lang="bg-BG" sz="2800" b="1" dirty="0">
                <a:solidFill>
                  <a:schemeClr val="accent2"/>
                </a:solidFill>
              </a:rPr>
              <a:t>изпълнението на програми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E180AB-E6B2-9C39-A7F8-8226E40A98D5}"/>
              </a:ext>
            </a:extLst>
          </p:cNvPr>
          <p:cNvSpPr txBox="1"/>
          <p:nvPr/>
        </p:nvSpPr>
        <p:spPr>
          <a:xfrm>
            <a:off x="507999" y="314126"/>
            <a:ext cx="5496561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bg-BG" sz="4000" dirty="0">
                <a:latin typeface="+mj-lt"/>
                <a:ea typeface="+mj-ea"/>
                <a:cs typeface="+mj-cs"/>
              </a:rPr>
              <a:t>4. Функции на ОС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1C0C3-469B-3752-1CF5-63174A6E27B9}"/>
              </a:ext>
            </a:extLst>
          </p:cNvPr>
          <p:cNvSpPr txBox="1"/>
          <p:nvPr/>
        </p:nvSpPr>
        <p:spPr>
          <a:xfrm>
            <a:off x="507999" y="2283900"/>
            <a:ext cx="7379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- Управление на </a:t>
            </a:r>
            <a:r>
              <a:rPr lang="bg-BG" sz="2800" b="1" dirty="0">
                <a:solidFill>
                  <a:schemeClr val="accent2"/>
                </a:solidFill>
              </a:rPr>
              <a:t>входно-изходните устройства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C85271-A4C6-6ECA-9336-5EA7E4A34CB6}"/>
              </a:ext>
            </a:extLst>
          </p:cNvPr>
          <p:cNvGrpSpPr/>
          <p:nvPr/>
        </p:nvGrpSpPr>
        <p:grpSpPr>
          <a:xfrm>
            <a:off x="3900692" y="3511296"/>
            <a:ext cx="3760453" cy="2715994"/>
            <a:chOff x="3900692" y="3511296"/>
            <a:chExt cx="3760453" cy="271599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8FECBF4-00E6-4341-885B-91DF682FE79F}"/>
                </a:ext>
              </a:extLst>
            </p:cNvPr>
            <p:cNvGrpSpPr/>
            <p:nvPr/>
          </p:nvGrpSpPr>
          <p:grpSpPr>
            <a:xfrm>
              <a:off x="3940316" y="3511296"/>
              <a:ext cx="3621024" cy="2060972"/>
              <a:chOff x="3940316" y="3511296"/>
              <a:chExt cx="3621024" cy="206097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7404DBF-B1B8-11BE-835D-72733CD42D1F}"/>
                  </a:ext>
                </a:extLst>
              </p:cNvPr>
              <p:cNvGrpSpPr/>
              <p:nvPr/>
            </p:nvGrpSpPr>
            <p:grpSpPr>
              <a:xfrm>
                <a:off x="3940316" y="4462236"/>
                <a:ext cx="3621024" cy="1110032"/>
                <a:chOff x="3776472" y="3712428"/>
                <a:chExt cx="3621024" cy="1110032"/>
              </a:xfrm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E3467CA-CCE0-CD31-2213-237DE53DA1C4}"/>
                    </a:ext>
                  </a:extLst>
                </p:cNvPr>
                <p:cNvSpPr txBox="1"/>
                <p:nvPr/>
              </p:nvSpPr>
              <p:spPr>
                <a:xfrm>
                  <a:off x="3776472" y="4453128"/>
                  <a:ext cx="3621024" cy="36933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bg-BG" dirty="0"/>
                    <a:t>ХАРДУЕР</a:t>
                  </a:r>
                  <a:endParaRPr lang="en-GB" dirty="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57BDB97-7997-B4EE-6C30-36BD9280B00A}"/>
                    </a:ext>
                  </a:extLst>
                </p:cNvPr>
                <p:cNvSpPr txBox="1"/>
                <p:nvPr/>
              </p:nvSpPr>
              <p:spPr>
                <a:xfrm>
                  <a:off x="3776472" y="4081885"/>
                  <a:ext cx="3621024" cy="36933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bg-BG" dirty="0"/>
                    <a:t>СИСТЕМЕН СОФТУЕР</a:t>
                  </a:r>
                  <a:endParaRPr lang="en-GB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DB3EADE-F655-0A9C-EFF7-80328570CF5B}"/>
                    </a:ext>
                  </a:extLst>
                </p:cNvPr>
                <p:cNvSpPr txBox="1"/>
                <p:nvPr/>
              </p:nvSpPr>
              <p:spPr>
                <a:xfrm>
                  <a:off x="3776472" y="3712428"/>
                  <a:ext cx="2319528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bg-BG" dirty="0"/>
                    <a:t>ПРИЛОЖЕН СОФТУЕР</a:t>
                  </a:r>
                  <a:endParaRPr lang="en-GB" dirty="0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F47023-2BCE-1DD1-312B-CA7F47120FC8}"/>
                  </a:ext>
                </a:extLst>
              </p:cNvPr>
              <p:cNvSpPr txBox="1"/>
              <p:nvPr/>
            </p:nvSpPr>
            <p:spPr>
              <a:xfrm>
                <a:off x="3940316" y="3511296"/>
                <a:ext cx="3621024" cy="369332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bg-BG" dirty="0"/>
                  <a:t>ПОТРЕБИТЕЛ</a:t>
                </a:r>
                <a:endParaRPr lang="en-GB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1E22B91-A2D9-CCCE-4B57-DB596DDB11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1768" y="3880628"/>
                <a:ext cx="0" cy="581608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9B4844F-E6B0-BF7C-7540-978A2253DF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0944" y="3880628"/>
                <a:ext cx="0" cy="95094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722633-123F-D67C-3C73-48526256510E}"/>
                </a:ext>
              </a:extLst>
            </p:cNvPr>
            <p:cNvSpPr txBox="1"/>
            <p:nvPr/>
          </p:nvSpPr>
          <p:spPr>
            <a:xfrm>
              <a:off x="3900692" y="5888736"/>
              <a:ext cx="37604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1600" dirty="0"/>
                <a:t>Взаимодействие между потребител и КС</a:t>
              </a:r>
              <a:endParaRPr lang="en-GB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103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E615C5-F29F-DD3B-7E35-1F376D6904A4}"/>
              </a:ext>
            </a:extLst>
          </p:cNvPr>
          <p:cNvSpPr txBox="1"/>
          <p:nvPr/>
        </p:nvSpPr>
        <p:spPr>
          <a:xfrm>
            <a:off x="507999" y="1145124"/>
            <a:ext cx="10949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1. За всяка от основните устройства на КС посочете коя от характеристиките му е най-важна за потребителя.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E180AB-E6B2-9C39-A7F8-8226E40A98D5}"/>
              </a:ext>
            </a:extLst>
          </p:cNvPr>
          <p:cNvSpPr txBox="1"/>
          <p:nvPr/>
        </p:nvSpPr>
        <p:spPr>
          <a:xfrm>
            <a:off x="507999" y="314126"/>
            <a:ext cx="11059161" cy="52322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bg-BG" sz="4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Въпроси и задачи</a:t>
            </a:r>
            <a:endParaRPr lang="en-US" sz="4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DB81E-2ED4-91AF-676E-F2997CE4E65C}"/>
              </a:ext>
            </a:extLst>
          </p:cNvPr>
          <p:cNvSpPr txBox="1"/>
          <p:nvPr/>
        </p:nvSpPr>
        <p:spPr>
          <a:xfrm>
            <a:off x="507999" y="2248500"/>
            <a:ext cx="10949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2. Каква е ролята на разширенията в имената на програмите в ОС </a:t>
            </a:r>
            <a:r>
              <a:rPr lang="en-GB" sz="2800" dirty="0"/>
              <a:t>Windows</a:t>
            </a:r>
            <a:r>
              <a:rPr lang="bg-BG" sz="2800" dirty="0"/>
              <a:t>?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7E423-A21F-20B2-6534-9A6B90C57213}"/>
              </a:ext>
            </a:extLst>
          </p:cNvPr>
          <p:cNvSpPr txBox="1"/>
          <p:nvPr/>
        </p:nvSpPr>
        <p:spPr>
          <a:xfrm>
            <a:off x="507998" y="3351876"/>
            <a:ext cx="109494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3. Какво представлява структурирането на множество от елементи, което наричаме йерархия? Къде в компютърните състеми може да наблюдаваме йерархична организация?</a:t>
            </a:r>
            <a:endParaRPr lang="en-GB" sz="2800" b="1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FE5282-3AAE-9A9C-289A-768B54EB84DE}"/>
              </a:ext>
            </a:extLst>
          </p:cNvPr>
          <p:cNvSpPr txBox="1"/>
          <p:nvPr/>
        </p:nvSpPr>
        <p:spPr>
          <a:xfrm>
            <a:off x="507997" y="4964268"/>
            <a:ext cx="10949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4. Потърсете в интернет описание на вградените команди на командния интерпретатор.</a:t>
            </a:r>
            <a:endParaRPr lang="en-GB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56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4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980B89-360D-A282-A76B-8F3EEEE0D3DB}"/>
              </a:ext>
            </a:extLst>
          </p:cNvPr>
          <p:cNvSpPr txBox="1"/>
          <p:nvPr/>
        </p:nvSpPr>
        <p:spPr>
          <a:xfrm>
            <a:off x="4716780" y="702189"/>
            <a:ext cx="251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dirty="0"/>
              <a:t>Съдържание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A8886-88AD-43C8-2B03-8C8772593AC8}"/>
              </a:ext>
            </a:extLst>
          </p:cNvPr>
          <p:cNvSpPr txBox="1"/>
          <p:nvPr/>
        </p:nvSpPr>
        <p:spPr>
          <a:xfrm>
            <a:off x="1176528" y="1889760"/>
            <a:ext cx="937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1. Архитектура на съвременния компютър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A9851-A902-3687-16C8-F5F0BB65414A}"/>
              </a:ext>
            </a:extLst>
          </p:cNvPr>
          <p:cNvSpPr txBox="1"/>
          <p:nvPr/>
        </p:nvSpPr>
        <p:spPr>
          <a:xfrm>
            <a:off x="1176528" y="2627376"/>
            <a:ext cx="937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2. Хардуер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4251F-CBB6-E545-6538-BC1BC0B912B3}"/>
              </a:ext>
            </a:extLst>
          </p:cNvPr>
          <p:cNvSpPr txBox="1"/>
          <p:nvPr/>
        </p:nvSpPr>
        <p:spPr>
          <a:xfrm>
            <a:off x="1176528" y="3429000"/>
            <a:ext cx="937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3. Софтуер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4AA7E-9F89-F652-0CA1-C700D53F8369}"/>
              </a:ext>
            </a:extLst>
          </p:cNvPr>
          <p:cNvSpPr txBox="1"/>
          <p:nvPr/>
        </p:nvSpPr>
        <p:spPr>
          <a:xfrm>
            <a:off x="1176528" y="4230624"/>
            <a:ext cx="9375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400" dirty="0"/>
              <a:t>4. Функции на операционната състема (ОС)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6C213-05EC-9CFB-4CB1-A447E230AD22}"/>
              </a:ext>
            </a:extLst>
          </p:cNvPr>
          <p:cNvSpPr txBox="1"/>
          <p:nvPr/>
        </p:nvSpPr>
        <p:spPr>
          <a:xfrm>
            <a:off x="1176528" y="5096256"/>
            <a:ext cx="9485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2400" dirty="0">
                <a:solidFill>
                  <a:schemeClr val="accent1"/>
                </a:solidFill>
              </a:rPr>
              <a:t>Въпроси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126862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64E4A9-D8D0-4AE7-99BD-EFE51D6EB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FD62F46-8DC3-4EDF-BDEF-27C439C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336253" cy="6858001"/>
          </a:xfrm>
          <a:custGeom>
            <a:avLst/>
            <a:gdLst>
              <a:gd name="connsiteX0" fmla="*/ 5721063 w 6336253"/>
              <a:gd name="connsiteY0" fmla="*/ 3536635 h 6858001"/>
              <a:gd name="connsiteX1" fmla="*/ 6230651 w 6336253"/>
              <a:gd name="connsiteY1" fmla="*/ 4046223 h 6858001"/>
              <a:gd name="connsiteX2" fmla="*/ 5721063 w 6336253"/>
              <a:gd name="connsiteY2" fmla="*/ 4555811 h 6858001"/>
              <a:gd name="connsiteX3" fmla="*/ 5211475 w 6336253"/>
              <a:gd name="connsiteY3" fmla="*/ 4046223 h 6858001"/>
              <a:gd name="connsiteX4" fmla="*/ 5721063 w 6336253"/>
              <a:gd name="connsiteY4" fmla="*/ 3536635 h 6858001"/>
              <a:gd name="connsiteX5" fmla="*/ 5456902 w 6336253"/>
              <a:gd name="connsiteY5" fmla="*/ 0 h 6858001"/>
              <a:gd name="connsiteX6" fmla="*/ 6321710 w 6336253"/>
              <a:gd name="connsiteY6" fmla="*/ 0 h 6858001"/>
              <a:gd name="connsiteX7" fmla="*/ 6332019 w 6336253"/>
              <a:gd name="connsiteY7" fmla="*/ 42969 h 6858001"/>
              <a:gd name="connsiteX8" fmla="*/ 6320934 w 6336253"/>
              <a:gd name="connsiteY8" fmla="*/ 219852 h 6858001"/>
              <a:gd name="connsiteX9" fmla="*/ 5774313 w 6336253"/>
              <a:gd name="connsiteY9" fmla="*/ 535443 h 6858001"/>
              <a:gd name="connsiteX10" fmla="*/ 5444200 w 6336253"/>
              <a:gd name="connsiteY10" fmla="*/ 78052 h 6858001"/>
              <a:gd name="connsiteX11" fmla="*/ 609600 w 6336253"/>
              <a:gd name="connsiteY11" fmla="*/ 0 h 6858001"/>
              <a:gd name="connsiteX12" fmla="*/ 1171409 w 6336253"/>
              <a:gd name="connsiteY12" fmla="*/ 0 h 6858001"/>
              <a:gd name="connsiteX13" fmla="*/ 4838473 w 6336253"/>
              <a:gd name="connsiteY13" fmla="*/ 0 h 6858001"/>
              <a:gd name="connsiteX14" fmla="*/ 4830349 w 6336253"/>
              <a:gd name="connsiteY14" fmla="*/ 184996 h 6858001"/>
              <a:gd name="connsiteX15" fmla="*/ 4833376 w 6336253"/>
              <a:gd name="connsiteY15" fmla="*/ 419995 h 6858001"/>
              <a:gd name="connsiteX16" fmla="*/ 5281338 w 6336253"/>
              <a:gd name="connsiteY16" fmla="*/ 1068099 h 6858001"/>
              <a:gd name="connsiteX17" fmla="*/ 5729205 w 6336253"/>
              <a:gd name="connsiteY17" fmla="*/ 2589405 h 6858001"/>
              <a:gd name="connsiteX18" fmla="*/ 5283212 w 6336253"/>
              <a:gd name="connsiteY18" fmla="*/ 3164269 h 6858001"/>
              <a:gd name="connsiteX19" fmla="*/ 5124820 w 6336253"/>
              <a:gd name="connsiteY19" fmla="*/ 4641255 h 6858001"/>
              <a:gd name="connsiteX20" fmla="*/ 5736551 w 6336253"/>
              <a:gd name="connsiteY20" fmla="*/ 5670858 h 6858001"/>
              <a:gd name="connsiteX21" fmla="*/ 6022123 w 6336253"/>
              <a:gd name="connsiteY21" fmla="*/ 6707670 h 6858001"/>
              <a:gd name="connsiteX22" fmla="*/ 6024496 w 6336253"/>
              <a:gd name="connsiteY22" fmla="*/ 6858000 h 6858001"/>
              <a:gd name="connsiteX23" fmla="*/ 2242268 w 6336253"/>
              <a:gd name="connsiteY23" fmla="*/ 6858000 h 6858001"/>
              <a:gd name="connsiteX24" fmla="*/ 2242268 w 6336253"/>
              <a:gd name="connsiteY24" fmla="*/ 6858001 h 6858001"/>
              <a:gd name="connsiteX25" fmla="*/ 0 w 6336253"/>
              <a:gd name="connsiteY25" fmla="*/ 6858001 h 6858001"/>
              <a:gd name="connsiteX26" fmla="*/ 0 w 6336253"/>
              <a:gd name="connsiteY26" fmla="*/ 1 h 6858001"/>
              <a:gd name="connsiteX27" fmla="*/ 609600 w 6336253"/>
              <a:gd name="connsiteY27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336253" h="6858001">
                <a:moveTo>
                  <a:pt x="5721063" y="3536635"/>
                </a:moveTo>
                <a:cubicBezTo>
                  <a:pt x="6002501" y="3536635"/>
                  <a:pt x="6230651" y="3764785"/>
                  <a:pt x="6230651" y="4046223"/>
                </a:cubicBezTo>
                <a:cubicBezTo>
                  <a:pt x="6230651" y="4327661"/>
                  <a:pt x="6002501" y="4555811"/>
                  <a:pt x="5721063" y="4555811"/>
                </a:cubicBezTo>
                <a:cubicBezTo>
                  <a:pt x="5439625" y="4555811"/>
                  <a:pt x="5211475" y="4327661"/>
                  <a:pt x="5211475" y="4046223"/>
                </a:cubicBezTo>
                <a:cubicBezTo>
                  <a:pt x="5211475" y="3764785"/>
                  <a:pt x="5439625" y="3536635"/>
                  <a:pt x="5721063" y="3536635"/>
                </a:cubicBezTo>
                <a:close/>
                <a:moveTo>
                  <a:pt x="5456902" y="0"/>
                </a:moveTo>
                <a:lnTo>
                  <a:pt x="6321710" y="0"/>
                </a:lnTo>
                <a:lnTo>
                  <a:pt x="6332019" y="42969"/>
                </a:lnTo>
                <a:cubicBezTo>
                  <a:pt x="6340015" y="100391"/>
                  <a:pt x="6336884" y="160329"/>
                  <a:pt x="6320934" y="219852"/>
                </a:cubicBezTo>
                <a:cubicBezTo>
                  <a:pt x="6257137" y="457945"/>
                  <a:pt x="6012407" y="599240"/>
                  <a:pt x="5774313" y="535443"/>
                </a:cubicBezTo>
                <a:cubicBezTo>
                  <a:pt x="5565982" y="479621"/>
                  <a:pt x="5431761" y="285271"/>
                  <a:pt x="5444200" y="78052"/>
                </a:cubicBezTo>
                <a:close/>
                <a:moveTo>
                  <a:pt x="609600" y="0"/>
                </a:moveTo>
                <a:lnTo>
                  <a:pt x="1171409" y="0"/>
                </a:lnTo>
                <a:lnTo>
                  <a:pt x="4838473" y="0"/>
                </a:lnTo>
                <a:lnTo>
                  <a:pt x="4830349" y="184996"/>
                </a:lnTo>
                <a:cubicBezTo>
                  <a:pt x="4828991" y="263520"/>
                  <a:pt x="4829864" y="341910"/>
                  <a:pt x="4833376" y="419995"/>
                </a:cubicBezTo>
                <a:cubicBezTo>
                  <a:pt x="4846565" y="709488"/>
                  <a:pt x="5075226" y="891535"/>
                  <a:pt x="5281338" y="1068099"/>
                </a:cubicBezTo>
                <a:cubicBezTo>
                  <a:pt x="5795128" y="1508061"/>
                  <a:pt x="5969974" y="2032158"/>
                  <a:pt x="5729205" y="2589405"/>
                </a:cubicBezTo>
                <a:cubicBezTo>
                  <a:pt x="5635831" y="2805523"/>
                  <a:pt x="5454276" y="2993264"/>
                  <a:pt x="5283212" y="3164269"/>
                </a:cubicBezTo>
                <a:cubicBezTo>
                  <a:pt x="4824418" y="3622744"/>
                  <a:pt x="4843217" y="4154456"/>
                  <a:pt x="5124820" y="4641255"/>
                </a:cubicBezTo>
                <a:cubicBezTo>
                  <a:pt x="5325440" y="4986832"/>
                  <a:pt x="5565996" y="5311556"/>
                  <a:pt x="5736551" y="5670858"/>
                </a:cubicBezTo>
                <a:cubicBezTo>
                  <a:pt x="5902602" y="6019042"/>
                  <a:pt x="6001121" y="6366409"/>
                  <a:pt x="6022123" y="6707670"/>
                </a:cubicBezTo>
                <a:lnTo>
                  <a:pt x="6024496" y="6858000"/>
                </a:lnTo>
                <a:lnTo>
                  <a:pt x="2242268" y="6858000"/>
                </a:lnTo>
                <a:lnTo>
                  <a:pt x="2242268" y="6858001"/>
                </a:lnTo>
                <a:lnTo>
                  <a:pt x="0" y="6858001"/>
                </a:lnTo>
                <a:lnTo>
                  <a:pt x="0" y="1"/>
                </a:lnTo>
                <a:lnTo>
                  <a:pt x="609600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2" descr="Modern computer devices stock illustration. Illustration of application -  36916004">
            <a:extLst>
              <a:ext uri="{FF2B5EF4-FFF2-40B4-BE49-F238E27FC236}">
                <a16:creationId xmlns:a16="http://schemas.microsoft.com/office/drawing/2014/main" id="{3ED0102A-BFA3-5DAA-5550-9C272AAFE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0" b="13277"/>
          <a:stretch/>
        </p:blipFill>
        <p:spPr bwMode="auto">
          <a:xfrm>
            <a:off x="331067" y="1643628"/>
            <a:ext cx="4600913" cy="283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245BCA-3586-B89A-B144-C8E5C61537B1}"/>
              </a:ext>
            </a:extLst>
          </p:cNvPr>
          <p:cNvSpPr txBox="1"/>
          <p:nvPr/>
        </p:nvSpPr>
        <p:spPr>
          <a:xfrm>
            <a:off x="6022109" y="2101052"/>
            <a:ext cx="6658405" cy="1327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bg-BG" sz="4000" dirty="0">
                <a:latin typeface="+mj-lt"/>
                <a:ea typeface="+mj-ea"/>
                <a:cs typeface="+mj-cs"/>
              </a:rPr>
              <a:t>1. Архитектура на съвременния компютър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8311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EF25AC-342D-8354-91AA-3CD5C102D4AF}"/>
              </a:ext>
            </a:extLst>
          </p:cNvPr>
          <p:cNvSpPr txBox="1"/>
          <p:nvPr/>
        </p:nvSpPr>
        <p:spPr>
          <a:xfrm>
            <a:off x="5502600" y="757751"/>
            <a:ext cx="1186800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ИНТЕРНЕТ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3C1B2-C935-FAFB-2D6D-B3C2BDEF74F7}"/>
              </a:ext>
            </a:extLst>
          </p:cNvPr>
          <p:cNvSpPr txBox="1"/>
          <p:nvPr/>
        </p:nvSpPr>
        <p:spPr>
          <a:xfrm>
            <a:off x="5164463" y="1541087"/>
            <a:ext cx="186307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МРЕЖОВА КАРТА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8024EB-E4B0-FC6F-E65A-36559DB7955B}"/>
              </a:ext>
            </a:extLst>
          </p:cNvPr>
          <p:cNvSpPr txBox="1"/>
          <p:nvPr/>
        </p:nvSpPr>
        <p:spPr>
          <a:xfrm>
            <a:off x="1125394" y="2333567"/>
            <a:ext cx="152958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ВИДЕО КАРТА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A72DC0-27E5-29B9-62BF-50CEB0B84285}"/>
              </a:ext>
            </a:extLst>
          </p:cNvPr>
          <p:cNvSpPr txBox="1"/>
          <p:nvPr/>
        </p:nvSpPr>
        <p:spPr>
          <a:xfrm>
            <a:off x="2859706" y="2333567"/>
            <a:ext cx="145039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КЛАВИАТУРА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5779FA-1964-5450-58BC-C826CAB15EEF}"/>
              </a:ext>
            </a:extLst>
          </p:cNvPr>
          <p:cNvSpPr txBox="1"/>
          <p:nvPr/>
        </p:nvSpPr>
        <p:spPr>
          <a:xfrm>
            <a:off x="4514829" y="2333567"/>
            <a:ext cx="98777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МИШКА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7B5770-0F4A-9533-5D4F-FFCEEDF69907}"/>
              </a:ext>
            </a:extLst>
          </p:cNvPr>
          <p:cNvSpPr txBox="1"/>
          <p:nvPr/>
        </p:nvSpPr>
        <p:spPr>
          <a:xfrm>
            <a:off x="6689400" y="2291480"/>
            <a:ext cx="108234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ПРИНТЕР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D51D1E-6423-6106-97D2-31770926CB14}"/>
              </a:ext>
            </a:extLst>
          </p:cNvPr>
          <p:cNvSpPr txBox="1"/>
          <p:nvPr/>
        </p:nvSpPr>
        <p:spPr>
          <a:xfrm>
            <a:off x="8038103" y="2291480"/>
            <a:ext cx="92044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СКЕНЕР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FC140-FDEF-B335-74D9-812B575C500D}"/>
              </a:ext>
            </a:extLst>
          </p:cNvPr>
          <p:cNvSpPr txBox="1"/>
          <p:nvPr/>
        </p:nvSpPr>
        <p:spPr>
          <a:xfrm>
            <a:off x="9224903" y="2296960"/>
            <a:ext cx="152535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bg-BG" dirty="0"/>
              <a:t>АУДИО КАРТА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037EB-5977-0009-C34B-36822ED6F1B1}"/>
              </a:ext>
            </a:extLst>
          </p:cNvPr>
          <p:cNvSpPr txBox="1"/>
          <p:nvPr/>
        </p:nvSpPr>
        <p:spPr>
          <a:xfrm>
            <a:off x="1125394" y="1541087"/>
            <a:ext cx="15295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МОНИТОР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A64180-0588-D5FD-C673-69A1AD1E7B0A}"/>
              </a:ext>
            </a:extLst>
          </p:cNvPr>
          <p:cNvSpPr txBox="1"/>
          <p:nvPr/>
        </p:nvSpPr>
        <p:spPr>
          <a:xfrm>
            <a:off x="8272954" y="1541087"/>
            <a:ext cx="15295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МИКРОФОН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048C3A-F64F-029D-F90F-F94785F94C7E}"/>
              </a:ext>
            </a:extLst>
          </p:cNvPr>
          <p:cNvSpPr txBox="1"/>
          <p:nvPr/>
        </p:nvSpPr>
        <p:spPr>
          <a:xfrm>
            <a:off x="9985464" y="1541087"/>
            <a:ext cx="152958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ТОНКОЛОНИ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AB3ACB-A9D4-5D75-ADEC-55BDAB78D3C4}"/>
              </a:ext>
            </a:extLst>
          </p:cNvPr>
          <p:cNvSpPr txBox="1"/>
          <p:nvPr/>
        </p:nvSpPr>
        <p:spPr>
          <a:xfrm>
            <a:off x="289560" y="3261543"/>
            <a:ext cx="1161288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КОМУНИКАЦИОННА ШИНА (БЪС)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A53FBC-0654-6B0A-AE2F-A40D89D104CE}"/>
              </a:ext>
            </a:extLst>
          </p:cNvPr>
          <p:cNvSpPr txBox="1"/>
          <p:nvPr/>
        </p:nvSpPr>
        <p:spPr>
          <a:xfrm>
            <a:off x="1023960" y="4393583"/>
            <a:ext cx="1505759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ЦЕНТРАЛЕН</a:t>
            </a:r>
          </a:p>
          <a:p>
            <a:pPr algn="ctr"/>
            <a:r>
              <a:rPr lang="bg-BG" dirty="0"/>
              <a:t>ПРОЦЕСОР</a:t>
            </a:r>
          </a:p>
          <a:p>
            <a:pPr algn="ctr"/>
            <a:r>
              <a:rPr lang="bg-BG" dirty="0"/>
              <a:t>(</a:t>
            </a:r>
            <a:r>
              <a:rPr lang="en-GB" dirty="0"/>
              <a:t>CPU</a:t>
            </a:r>
            <a:r>
              <a:rPr lang="bg-BG" dirty="0"/>
              <a:t>)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08C8E5-50F4-6F83-4CAA-9AD797DA43BE}"/>
              </a:ext>
            </a:extLst>
          </p:cNvPr>
          <p:cNvSpPr txBox="1"/>
          <p:nvPr/>
        </p:nvSpPr>
        <p:spPr>
          <a:xfrm>
            <a:off x="2859706" y="4363104"/>
            <a:ext cx="1505759" cy="92333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ОПЕРАТИВНА</a:t>
            </a:r>
          </a:p>
          <a:p>
            <a:pPr algn="ctr"/>
            <a:r>
              <a:rPr lang="bg-BG" dirty="0"/>
              <a:t>ПАМЕТ</a:t>
            </a:r>
          </a:p>
          <a:p>
            <a:pPr algn="ctr"/>
            <a:r>
              <a:rPr lang="bg-BG" dirty="0"/>
              <a:t>(</a:t>
            </a:r>
            <a:r>
              <a:rPr lang="en-GB" dirty="0"/>
              <a:t>RAM</a:t>
            </a:r>
            <a:r>
              <a:rPr lang="bg-BG" dirty="0"/>
              <a:t>)</a:t>
            </a:r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FA52250-BF18-AA9C-B595-2D3DFC2E0E49}"/>
              </a:ext>
            </a:extLst>
          </p:cNvPr>
          <p:cNvSpPr/>
          <p:nvPr/>
        </p:nvSpPr>
        <p:spPr>
          <a:xfrm>
            <a:off x="5140704" y="4363104"/>
            <a:ext cx="1243584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>
                    <a:lumMod val="90000"/>
                    <a:lumOff val="10000"/>
                  </a:schemeClr>
                </a:solidFill>
              </a:rPr>
              <a:t>ТВЪРД</a:t>
            </a:r>
          </a:p>
          <a:p>
            <a:pPr algn="ctr"/>
            <a:r>
              <a:rPr lang="bg-BG" dirty="0">
                <a:solidFill>
                  <a:schemeClr val="tx1">
                    <a:lumMod val="90000"/>
                    <a:lumOff val="10000"/>
                  </a:schemeClr>
                </a:solidFill>
              </a:rPr>
              <a:t>ДИСК</a:t>
            </a:r>
            <a:endParaRPr lang="en-GB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0EE956-FAF4-D9D1-6ED5-9DEB7164C00A}"/>
              </a:ext>
            </a:extLst>
          </p:cNvPr>
          <p:cNvSpPr/>
          <p:nvPr/>
        </p:nvSpPr>
        <p:spPr>
          <a:xfrm>
            <a:off x="6692136" y="4363104"/>
            <a:ext cx="1243584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CD/</a:t>
            </a:r>
          </a:p>
          <a:p>
            <a:pPr algn="ctr"/>
            <a:r>
              <a:rPr lang="en-GB" dirty="0">
                <a:solidFill>
                  <a:schemeClr val="tx1">
                    <a:lumMod val="90000"/>
                    <a:lumOff val="10000"/>
                  </a:schemeClr>
                </a:solidFill>
              </a:rPr>
              <a:t>DVD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EF4C2B7-88A6-6C8E-8D86-97734BE82B82}"/>
              </a:ext>
            </a:extLst>
          </p:cNvPr>
          <p:cNvSpPr/>
          <p:nvPr/>
        </p:nvSpPr>
        <p:spPr>
          <a:xfrm>
            <a:off x="8243568" y="4363104"/>
            <a:ext cx="1243584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>
                    <a:lumMod val="90000"/>
                    <a:lumOff val="10000"/>
                  </a:schemeClr>
                </a:solidFill>
              </a:rPr>
              <a:t>ФЛАШ</a:t>
            </a:r>
            <a:endParaRPr lang="en-GB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933A81-C2BB-2CB7-F767-1243480A599A}"/>
              </a:ext>
            </a:extLst>
          </p:cNvPr>
          <p:cNvSpPr/>
          <p:nvPr/>
        </p:nvSpPr>
        <p:spPr>
          <a:xfrm>
            <a:off x="9688025" y="4363104"/>
            <a:ext cx="1537637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>
                    <a:lumMod val="90000"/>
                    <a:lumOff val="10000"/>
                  </a:schemeClr>
                </a:solidFill>
              </a:rPr>
              <a:t>ВЪНШЕН ДИСК</a:t>
            </a:r>
            <a:endParaRPr lang="en-GB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3BC1714-5657-BBCF-6019-068B6647FDFB}"/>
              </a:ext>
            </a:extLst>
          </p:cNvPr>
          <p:cNvCxnSpPr>
            <a:stCxn id="11" idx="2"/>
            <a:endCxn id="4" idx="0"/>
          </p:cNvCxnSpPr>
          <p:nvPr/>
        </p:nvCxnSpPr>
        <p:spPr>
          <a:xfrm>
            <a:off x="1890187" y="1910419"/>
            <a:ext cx="0" cy="423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3C5BBB-DAF5-17DE-F1FA-9766C58A7265}"/>
              </a:ext>
            </a:extLst>
          </p:cNvPr>
          <p:cNvCxnSpPr>
            <a:cxnSpLocks/>
          </p:cNvCxnSpPr>
          <p:nvPr/>
        </p:nvCxnSpPr>
        <p:spPr>
          <a:xfrm>
            <a:off x="9037747" y="1910419"/>
            <a:ext cx="650278" cy="381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83D547-E0A4-5753-4FB7-2B2F55110D6A}"/>
              </a:ext>
            </a:extLst>
          </p:cNvPr>
          <p:cNvCxnSpPr>
            <a:cxnSpLocks/>
          </p:cNvCxnSpPr>
          <p:nvPr/>
        </p:nvCxnSpPr>
        <p:spPr>
          <a:xfrm flipH="1">
            <a:off x="10268712" y="1910419"/>
            <a:ext cx="485020" cy="3810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293448-814F-40AF-CA96-9901E2DBF0A0}"/>
              </a:ext>
            </a:extLst>
          </p:cNvPr>
          <p:cNvCxnSpPr/>
          <p:nvPr/>
        </p:nvCxnSpPr>
        <p:spPr>
          <a:xfrm>
            <a:off x="6108619" y="1117939"/>
            <a:ext cx="0" cy="4231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B9B230-56EB-AB56-5FA0-43408D02F594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6096000" y="1910419"/>
            <a:ext cx="16094" cy="13511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EB6C3C-94F2-91DF-4F98-2875DBA2A9B7}"/>
              </a:ext>
            </a:extLst>
          </p:cNvPr>
          <p:cNvCxnSpPr>
            <a:cxnSpLocks/>
          </p:cNvCxnSpPr>
          <p:nvPr/>
        </p:nvCxnSpPr>
        <p:spPr>
          <a:xfrm>
            <a:off x="1890187" y="2702899"/>
            <a:ext cx="0" cy="5586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97C8CD-FCD9-310E-1548-95F9565A5B57}"/>
              </a:ext>
            </a:extLst>
          </p:cNvPr>
          <p:cNvCxnSpPr>
            <a:cxnSpLocks/>
          </p:cNvCxnSpPr>
          <p:nvPr/>
        </p:nvCxnSpPr>
        <p:spPr>
          <a:xfrm>
            <a:off x="3514771" y="2719416"/>
            <a:ext cx="0" cy="5586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3CA5F50-DBC6-606B-2CCB-8D4CE64C926E}"/>
              </a:ext>
            </a:extLst>
          </p:cNvPr>
          <p:cNvCxnSpPr>
            <a:cxnSpLocks/>
          </p:cNvCxnSpPr>
          <p:nvPr/>
        </p:nvCxnSpPr>
        <p:spPr>
          <a:xfrm>
            <a:off x="5003045" y="2719416"/>
            <a:ext cx="0" cy="5586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083F282-10E5-9596-D44C-22AC2E8C238D}"/>
              </a:ext>
            </a:extLst>
          </p:cNvPr>
          <p:cNvCxnSpPr>
            <a:cxnSpLocks/>
          </p:cNvCxnSpPr>
          <p:nvPr/>
        </p:nvCxnSpPr>
        <p:spPr>
          <a:xfrm>
            <a:off x="7230574" y="2660812"/>
            <a:ext cx="0" cy="5586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0F5CB1-0B7B-0682-C9FE-FC0D01BDA72B}"/>
              </a:ext>
            </a:extLst>
          </p:cNvPr>
          <p:cNvCxnSpPr>
            <a:cxnSpLocks/>
          </p:cNvCxnSpPr>
          <p:nvPr/>
        </p:nvCxnSpPr>
        <p:spPr>
          <a:xfrm>
            <a:off x="8498325" y="2686473"/>
            <a:ext cx="0" cy="5586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A68693-C1CA-BC22-6C09-18749108353E}"/>
              </a:ext>
            </a:extLst>
          </p:cNvPr>
          <p:cNvCxnSpPr>
            <a:cxnSpLocks/>
          </p:cNvCxnSpPr>
          <p:nvPr/>
        </p:nvCxnSpPr>
        <p:spPr>
          <a:xfrm>
            <a:off x="10025515" y="2686473"/>
            <a:ext cx="0" cy="5586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9817AA4-58F0-B7CC-4B9A-A85CD6EDBF91}"/>
              </a:ext>
            </a:extLst>
          </p:cNvPr>
          <p:cNvCxnSpPr>
            <a:cxnSpLocks/>
          </p:cNvCxnSpPr>
          <p:nvPr/>
        </p:nvCxnSpPr>
        <p:spPr>
          <a:xfrm>
            <a:off x="1893662" y="3630875"/>
            <a:ext cx="0" cy="732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CDB4F22-9F50-3FD2-DCAF-126652308C6A}"/>
              </a:ext>
            </a:extLst>
          </p:cNvPr>
          <p:cNvCxnSpPr>
            <a:cxnSpLocks/>
          </p:cNvCxnSpPr>
          <p:nvPr/>
        </p:nvCxnSpPr>
        <p:spPr>
          <a:xfrm>
            <a:off x="3514771" y="3630875"/>
            <a:ext cx="0" cy="732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EB39BF-2772-09C4-4D8B-FEFB563588B8}"/>
              </a:ext>
            </a:extLst>
          </p:cNvPr>
          <p:cNvCxnSpPr>
            <a:cxnSpLocks/>
          </p:cNvCxnSpPr>
          <p:nvPr/>
        </p:nvCxnSpPr>
        <p:spPr>
          <a:xfrm>
            <a:off x="5762496" y="3630874"/>
            <a:ext cx="0" cy="732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7C9D1C-2024-A151-C612-3EED674AAC57}"/>
              </a:ext>
            </a:extLst>
          </p:cNvPr>
          <p:cNvCxnSpPr>
            <a:cxnSpLocks/>
          </p:cNvCxnSpPr>
          <p:nvPr/>
        </p:nvCxnSpPr>
        <p:spPr>
          <a:xfrm>
            <a:off x="7313928" y="3630873"/>
            <a:ext cx="0" cy="732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31F60F8-8F45-45A4-4F91-D3145BB4D6FC}"/>
              </a:ext>
            </a:extLst>
          </p:cNvPr>
          <p:cNvCxnSpPr>
            <a:cxnSpLocks/>
          </p:cNvCxnSpPr>
          <p:nvPr/>
        </p:nvCxnSpPr>
        <p:spPr>
          <a:xfrm>
            <a:off x="8863166" y="3630872"/>
            <a:ext cx="0" cy="732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4FD74EE-A59A-6E51-0FE2-CFC15E1BFE8A}"/>
              </a:ext>
            </a:extLst>
          </p:cNvPr>
          <p:cNvCxnSpPr>
            <a:cxnSpLocks/>
          </p:cNvCxnSpPr>
          <p:nvPr/>
        </p:nvCxnSpPr>
        <p:spPr>
          <a:xfrm>
            <a:off x="10456843" y="3630871"/>
            <a:ext cx="0" cy="7322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5A04785-A7EF-B2DE-07AF-059E75410211}"/>
              </a:ext>
            </a:extLst>
          </p:cNvPr>
          <p:cNvSpPr txBox="1"/>
          <p:nvPr/>
        </p:nvSpPr>
        <p:spPr>
          <a:xfrm>
            <a:off x="7355332" y="5640401"/>
            <a:ext cx="2447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запомнящи устройства</a:t>
            </a:r>
            <a:endParaRPr lang="en-GB" dirty="0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0EEDC848-62AE-B56D-97D0-658180D3F9AE}"/>
              </a:ext>
            </a:extLst>
          </p:cNvPr>
          <p:cNvSpPr/>
          <p:nvPr/>
        </p:nvSpPr>
        <p:spPr>
          <a:xfrm rot="16200000">
            <a:off x="8049934" y="2464673"/>
            <a:ext cx="323488" cy="602796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3A24A9-CDA7-E3E7-8AD4-9BC99DEE6493}"/>
              </a:ext>
            </a:extLst>
          </p:cNvPr>
          <p:cNvSpPr txBox="1"/>
          <p:nvPr/>
        </p:nvSpPr>
        <p:spPr>
          <a:xfrm>
            <a:off x="5053069" y="6324078"/>
            <a:ext cx="2336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Компютърна състема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440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5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C3B492FA-F7E7-4C37-A395-EC3426FA8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C1D41860-C334-4AEF-B2BB-71CB98CC8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CF356-B1BA-0B0C-E42D-2F7F63B26AEA}"/>
              </a:ext>
            </a:extLst>
          </p:cNvPr>
          <p:cNvSpPr txBox="1"/>
          <p:nvPr/>
        </p:nvSpPr>
        <p:spPr>
          <a:xfrm>
            <a:off x="609600" y="4550563"/>
            <a:ext cx="6658405" cy="1327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bg-BG" sz="4000" dirty="0">
                <a:latin typeface="+mj-lt"/>
                <a:ea typeface="+mj-ea"/>
                <a:cs typeface="+mj-cs"/>
              </a:rPr>
              <a:t>2. Хардуер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52BFF2-BD26-BEAC-43CA-346DA53EC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110" y="232968"/>
            <a:ext cx="7721600" cy="277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06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A60ABB-B0A8-269B-18B2-7B7778EEE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44" y="0"/>
            <a:ext cx="5919976" cy="1145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E615C5-F29F-DD3B-7E35-1F376D6904A4}"/>
              </a:ext>
            </a:extLst>
          </p:cNvPr>
          <p:cNvSpPr txBox="1"/>
          <p:nvPr/>
        </p:nvSpPr>
        <p:spPr>
          <a:xfrm>
            <a:off x="507999" y="1145124"/>
            <a:ext cx="3594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- Централен процесор</a:t>
            </a:r>
            <a:endParaRPr lang="en-GB" sz="2800" dirty="0"/>
          </a:p>
        </p:txBody>
      </p:sp>
      <p:pic>
        <p:nvPicPr>
          <p:cNvPr id="3074" name="Picture 2" descr="The Ultimate Computer Hardware Guide | PC Gamer">
            <a:extLst>
              <a:ext uri="{FF2B5EF4-FFF2-40B4-BE49-F238E27FC236}">
                <a16:creationId xmlns:a16="http://schemas.microsoft.com/office/drawing/2014/main" id="{FB788CC6-07E2-BB8C-542A-FAD7D5B7B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036" y="538186"/>
            <a:ext cx="1696605" cy="11301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D00CDC-95DD-9CEB-FD95-44D52E993D83}"/>
              </a:ext>
            </a:extLst>
          </p:cNvPr>
          <p:cNvSpPr txBox="1"/>
          <p:nvPr/>
        </p:nvSpPr>
        <p:spPr>
          <a:xfrm>
            <a:off x="507999" y="2905780"/>
            <a:ext cx="4317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- </a:t>
            </a:r>
            <a:r>
              <a:rPr lang="bg-BG" sz="2800" dirty="0"/>
              <a:t>Оперативна памет (</a:t>
            </a:r>
            <a:r>
              <a:rPr lang="en-GB" sz="2800" dirty="0"/>
              <a:t>RAM</a:t>
            </a:r>
            <a:r>
              <a:rPr lang="bg-BG" sz="2800" dirty="0"/>
              <a:t>)</a:t>
            </a:r>
            <a:endParaRPr lang="en-GB" sz="2800" dirty="0"/>
          </a:p>
        </p:txBody>
      </p:sp>
      <p:pic>
        <p:nvPicPr>
          <p:cNvPr id="3076" name="Picture 4" descr="16GB Memory Acer Nitro 5 AN515-52 RAM Upgrade">
            <a:extLst>
              <a:ext uri="{FF2B5EF4-FFF2-40B4-BE49-F238E27FC236}">
                <a16:creationId xmlns:a16="http://schemas.microsoft.com/office/drawing/2014/main" id="{DE8C337A-E3B2-B690-6717-DA554A29B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140036" y="2151820"/>
            <a:ext cx="1911927" cy="12771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9B1C23-7677-B812-AA16-3592B0A07688}"/>
              </a:ext>
            </a:extLst>
          </p:cNvPr>
          <p:cNvSpPr txBox="1"/>
          <p:nvPr/>
        </p:nvSpPr>
        <p:spPr>
          <a:xfrm>
            <a:off x="3071483" y="3429000"/>
            <a:ext cx="2230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chemeClr val="accent6"/>
                </a:solidFill>
              </a:rPr>
              <a:t>R</a:t>
            </a:r>
            <a:r>
              <a:rPr lang="en-GB" sz="1400" dirty="0">
                <a:solidFill>
                  <a:schemeClr val="accent6"/>
                </a:solidFill>
              </a:rPr>
              <a:t>andom </a:t>
            </a:r>
            <a:r>
              <a:rPr lang="en-GB" sz="1400" b="1" dirty="0">
                <a:solidFill>
                  <a:schemeClr val="accent6"/>
                </a:solidFill>
              </a:rPr>
              <a:t>A</a:t>
            </a:r>
            <a:r>
              <a:rPr lang="en-GB" sz="1400" dirty="0">
                <a:solidFill>
                  <a:schemeClr val="accent6"/>
                </a:solidFill>
              </a:rPr>
              <a:t>ccess </a:t>
            </a:r>
            <a:r>
              <a:rPr lang="en-GB" sz="1400" b="1" dirty="0">
                <a:solidFill>
                  <a:schemeClr val="accent6"/>
                </a:solidFill>
              </a:rPr>
              <a:t>M</a:t>
            </a:r>
            <a:r>
              <a:rPr lang="en-GB" sz="1400" dirty="0">
                <a:solidFill>
                  <a:schemeClr val="accent6"/>
                </a:solidFill>
              </a:rPr>
              <a:t>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07352-9805-0F25-B220-858D61D74D92}"/>
              </a:ext>
            </a:extLst>
          </p:cNvPr>
          <p:cNvSpPr txBox="1"/>
          <p:nvPr/>
        </p:nvSpPr>
        <p:spPr>
          <a:xfrm>
            <a:off x="507999" y="4752347"/>
            <a:ext cx="11784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- </a:t>
            </a:r>
            <a:r>
              <a:rPr lang="bg-BG" sz="2800" dirty="0"/>
              <a:t>Входно-изходни устройства – екран, клавиатура, мишка, скенер, принтер...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4232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59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C3B492FA-F7E7-4C37-A395-EC3426FA8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C1D41860-C334-4AEF-B2BB-71CB98CC8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CF356-B1BA-0B0C-E42D-2F7F63B26AEA}"/>
              </a:ext>
            </a:extLst>
          </p:cNvPr>
          <p:cNvSpPr txBox="1"/>
          <p:nvPr/>
        </p:nvSpPr>
        <p:spPr>
          <a:xfrm>
            <a:off x="609600" y="4550563"/>
            <a:ext cx="6658405" cy="1327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sz="4000" dirty="0">
                <a:latin typeface="+mj-lt"/>
                <a:ea typeface="+mj-ea"/>
                <a:cs typeface="+mj-cs"/>
              </a:rPr>
              <a:t>3</a:t>
            </a:r>
            <a:r>
              <a:rPr lang="bg-BG" sz="4000" dirty="0">
                <a:latin typeface="+mj-lt"/>
                <a:ea typeface="+mj-ea"/>
                <a:cs typeface="+mj-cs"/>
              </a:rPr>
              <a:t>. Софтуер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8C839-5596-EE2F-2918-A9BA239E0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73" y="833331"/>
            <a:ext cx="8848436" cy="1809761"/>
          </a:xfrm>
          <a:prstGeom prst="rect">
            <a:avLst/>
          </a:prstGeom>
        </p:spPr>
      </p:pic>
      <p:pic>
        <p:nvPicPr>
          <p:cNvPr id="4100" name="Picture 4" descr="A Complete Guide to Different Types of Software | Coderus">
            <a:extLst>
              <a:ext uri="{FF2B5EF4-FFF2-40B4-BE49-F238E27FC236}">
                <a16:creationId xmlns:a16="http://schemas.microsoft.com/office/drawing/2014/main" id="{9F727F68-421A-1A43-9643-8A18AFAA3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2871" y="3127279"/>
            <a:ext cx="5596081" cy="373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87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E615C5-F29F-DD3B-7E35-1F376D6904A4}"/>
              </a:ext>
            </a:extLst>
          </p:cNvPr>
          <p:cNvSpPr txBox="1"/>
          <p:nvPr/>
        </p:nvSpPr>
        <p:spPr>
          <a:xfrm>
            <a:off x="507999" y="1145124"/>
            <a:ext cx="3166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- </a:t>
            </a:r>
            <a:r>
              <a:rPr lang="bg-BG" sz="2800" dirty="0"/>
              <a:t>Системен софтуер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00CDC-95DD-9CEB-FD95-44D52E993D83}"/>
              </a:ext>
            </a:extLst>
          </p:cNvPr>
          <p:cNvSpPr txBox="1"/>
          <p:nvPr/>
        </p:nvSpPr>
        <p:spPr>
          <a:xfrm>
            <a:off x="507999" y="1714512"/>
            <a:ext cx="3292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- Приложен софтуер</a:t>
            </a:r>
            <a:endParaRPr lang="en-GB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E180AB-E6B2-9C39-A7F8-8226E40A98D5}"/>
              </a:ext>
            </a:extLst>
          </p:cNvPr>
          <p:cNvSpPr txBox="1"/>
          <p:nvPr/>
        </p:nvSpPr>
        <p:spPr>
          <a:xfrm>
            <a:off x="507999" y="314126"/>
            <a:ext cx="5496561" cy="5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GB" sz="4000" dirty="0">
                <a:latin typeface="+mj-lt"/>
                <a:ea typeface="+mj-ea"/>
                <a:cs typeface="+mj-cs"/>
              </a:rPr>
              <a:t>3</a:t>
            </a:r>
            <a:r>
              <a:rPr lang="bg-BG" sz="4000" dirty="0">
                <a:latin typeface="+mj-lt"/>
                <a:ea typeface="+mj-ea"/>
                <a:cs typeface="+mj-cs"/>
              </a:rPr>
              <a:t>. Софтуер</a:t>
            </a:r>
            <a:endParaRPr lang="en-US" sz="4000" dirty="0"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0ECE57-3B3E-71AA-67EF-E66DA2DA9F62}"/>
              </a:ext>
            </a:extLst>
          </p:cNvPr>
          <p:cNvGrpSpPr/>
          <p:nvPr/>
        </p:nvGrpSpPr>
        <p:grpSpPr>
          <a:xfrm>
            <a:off x="5419344" y="2555606"/>
            <a:ext cx="4033692" cy="1846660"/>
            <a:chOff x="5529072" y="1160378"/>
            <a:chExt cx="4033692" cy="184666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0216F4-BB13-9ED6-A1F5-AA346CC8D760}"/>
                </a:ext>
              </a:extLst>
            </p:cNvPr>
            <p:cNvSpPr txBox="1"/>
            <p:nvPr/>
          </p:nvSpPr>
          <p:spPr>
            <a:xfrm>
              <a:off x="5529072" y="1806709"/>
              <a:ext cx="4033692" cy="1200329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bg-BG" dirty="0"/>
            </a:p>
            <a:p>
              <a:pPr algn="ctr"/>
              <a:r>
                <a:rPr lang="bg-BG" dirty="0"/>
                <a:t>ОПЕРАЦИОННА </a:t>
              </a:r>
            </a:p>
            <a:p>
              <a:pPr algn="ctr"/>
              <a:r>
                <a:rPr lang="bg-BG" dirty="0"/>
                <a:t>СИСТЕМА</a:t>
              </a:r>
            </a:p>
            <a:p>
              <a:pPr algn="ctr"/>
              <a:endParaRPr lang="en-GB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51C0836-902F-9079-1A9F-E3510820E056}"/>
                </a:ext>
              </a:extLst>
            </p:cNvPr>
            <p:cNvSpPr txBox="1"/>
            <p:nvPr/>
          </p:nvSpPr>
          <p:spPr>
            <a:xfrm>
              <a:off x="5529072" y="1160378"/>
              <a:ext cx="2179320" cy="6463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bg-BG" dirty="0"/>
                <a:t>ИНСТРУМЕНТАЛНИ</a:t>
              </a:r>
            </a:p>
            <a:p>
              <a:pPr algn="ctr"/>
              <a:r>
                <a:rPr lang="bg-BG" dirty="0"/>
                <a:t>ПРОГРАМИ</a:t>
              </a:r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0884A0-AEE1-53C0-0C6C-5A93C1C87996}"/>
                </a:ext>
              </a:extLst>
            </p:cNvPr>
            <p:cNvSpPr txBox="1"/>
            <p:nvPr/>
          </p:nvSpPr>
          <p:spPr>
            <a:xfrm>
              <a:off x="7708392" y="1160378"/>
              <a:ext cx="1854372" cy="64633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bg-BG" dirty="0"/>
                <a:t>ПРИЛОЖНИ</a:t>
              </a:r>
            </a:p>
            <a:p>
              <a:pPr algn="ctr"/>
              <a:r>
                <a:rPr lang="bg-BG" dirty="0"/>
                <a:t>ПРОГРАМИ</a:t>
              </a:r>
              <a:endParaRPr lang="en-GB" dirty="0"/>
            </a:p>
          </p:txBody>
        </p:sp>
      </p:grpSp>
      <p:pic>
        <p:nvPicPr>
          <p:cNvPr id="5122" name="Picture 2" descr="List of Operating System: Top Operating System List for 2024">
            <a:extLst>
              <a:ext uri="{FF2B5EF4-FFF2-40B4-BE49-F238E27FC236}">
                <a16:creationId xmlns:a16="http://schemas.microsoft.com/office/drawing/2014/main" id="{286E270F-4F1E-0439-398D-4715C0897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295" y="4243015"/>
            <a:ext cx="333375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10 Key Benefits of Learning MS Office Applications">
            <a:extLst>
              <a:ext uri="{FF2B5EF4-FFF2-40B4-BE49-F238E27FC236}">
                <a16:creationId xmlns:a16="http://schemas.microsoft.com/office/drawing/2014/main" id="{C1B7BE57-3B3D-11C6-B812-0BCAF0A82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727" y="175590"/>
            <a:ext cx="3218307" cy="175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281D04-8FCD-6540-3641-84D0601AF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106" y="717078"/>
            <a:ext cx="2476846" cy="1943371"/>
          </a:xfrm>
          <a:prstGeom prst="rect">
            <a:avLst/>
          </a:prstGeom>
        </p:spPr>
      </p:pic>
      <p:pic>
        <p:nvPicPr>
          <p:cNvPr id="5126" name="Picture 6" descr="Microsoft Paint | The Microsoft Windows XP Wiki | Fandom">
            <a:extLst>
              <a:ext uri="{FF2B5EF4-FFF2-40B4-BE49-F238E27FC236}">
                <a16:creationId xmlns:a16="http://schemas.microsoft.com/office/drawing/2014/main" id="{376461C6-1D6B-9BC7-9E1C-238846495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837" y="1928901"/>
            <a:ext cx="1751675" cy="1072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An Introduction to Application Software - Techopedia">
            <a:extLst>
              <a:ext uri="{FF2B5EF4-FFF2-40B4-BE49-F238E27FC236}">
                <a16:creationId xmlns:a16="http://schemas.microsoft.com/office/drawing/2014/main" id="{58F7E219-4396-3C23-132D-03D6974D4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33" y="275981"/>
            <a:ext cx="2834209" cy="226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FBCF7B-7AA9-9B53-517E-48E44B86C411}"/>
              </a:ext>
            </a:extLst>
          </p:cNvPr>
          <p:cNvSpPr txBox="1"/>
          <p:nvPr/>
        </p:nvSpPr>
        <p:spPr>
          <a:xfrm>
            <a:off x="6565404" y="4457259"/>
            <a:ext cx="1833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600" dirty="0"/>
              <a:t>Категории софтуер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6461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2" name="Rectangle 6161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64" name="Freeform: Shape 6163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16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68" name="Rectangle 6167">
            <a:extLst>
              <a:ext uri="{FF2B5EF4-FFF2-40B4-BE49-F238E27FC236}">
                <a16:creationId xmlns:a16="http://schemas.microsoft.com/office/drawing/2014/main" id="{710823E3-13F2-4035-8C1F-45FEB1F64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CF356-B1BA-0B0C-E42D-2F7F63B26AEA}"/>
              </a:ext>
            </a:extLst>
          </p:cNvPr>
          <p:cNvSpPr txBox="1"/>
          <p:nvPr/>
        </p:nvSpPr>
        <p:spPr>
          <a:xfrm>
            <a:off x="847344" y="2498570"/>
            <a:ext cx="4641364" cy="10743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bg-BG" sz="3600" dirty="0">
                <a:latin typeface="+mj-lt"/>
                <a:ea typeface="+mj-ea"/>
                <a:cs typeface="+mj-cs"/>
              </a:rPr>
              <a:t>4. Функции на ОС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 descr="The common functions of an operating system">
            <a:extLst>
              <a:ext uri="{FF2B5EF4-FFF2-40B4-BE49-F238E27FC236}">
                <a16:creationId xmlns:a16="http://schemas.microsoft.com/office/drawing/2014/main" id="{7E8521D0-C42F-CCE6-6A77-1046BFFD8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" r="3054" b="2"/>
          <a:stretch/>
        </p:blipFill>
        <p:spPr bwMode="auto">
          <a:xfrm>
            <a:off x="5646306" y="-1"/>
            <a:ext cx="6545695" cy="5728140"/>
          </a:xfrm>
          <a:custGeom>
            <a:avLst/>
            <a:gdLst/>
            <a:ahLst/>
            <a:cxnLst/>
            <a:rect l="l" t="t" r="r" b="b"/>
            <a:pathLst>
              <a:path w="6545695" h="5728140">
                <a:moveTo>
                  <a:pt x="2616380" y="4466221"/>
                </a:moveTo>
                <a:cubicBezTo>
                  <a:pt x="2911523" y="4466221"/>
                  <a:pt x="3150783" y="4705481"/>
                  <a:pt x="3150783" y="5000624"/>
                </a:cubicBezTo>
                <a:cubicBezTo>
                  <a:pt x="3150783" y="5295767"/>
                  <a:pt x="2911523" y="5535027"/>
                  <a:pt x="2616380" y="5535027"/>
                </a:cubicBezTo>
                <a:cubicBezTo>
                  <a:pt x="2321237" y="5535027"/>
                  <a:pt x="2081977" y="5295767"/>
                  <a:pt x="2081977" y="5000624"/>
                </a:cubicBezTo>
                <a:cubicBezTo>
                  <a:pt x="2081977" y="4705481"/>
                  <a:pt x="2321237" y="4466221"/>
                  <a:pt x="2616380" y="4466221"/>
                </a:cubicBezTo>
                <a:close/>
                <a:moveTo>
                  <a:pt x="6508555" y="4438651"/>
                </a:moveTo>
                <a:lnTo>
                  <a:pt x="6545695" y="4442395"/>
                </a:lnTo>
                <a:lnTo>
                  <a:pt x="6545695" y="5722287"/>
                </a:lnTo>
                <a:lnTo>
                  <a:pt x="6508555" y="5726031"/>
                </a:lnTo>
                <a:cubicBezTo>
                  <a:pt x="6153055" y="5726031"/>
                  <a:pt x="5864865" y="5437841"/>
                  <a:pt x="5864865" y="5082341"/>
                </a:cubicBezTo>
                <a:cubicBezTo>
                  <a:pt x="5864865" y="4726841"/>
                  <a:pt x="6153055" y="4438651"/>
                  <a:pt x="6508555" y="4438651"/>
                </a:cubicBezTo>
                <a:close/>
                <a:moveTo>
                  <a:pt x="643690" y="1908009"/>
                </a:moveTo>
                <a:cubicBezTo>
                  <a:pt x="999190" y="1908009"/>
                  <a:pt x="1287380" y="2196199"/>
                  <a:pt x="1287380" y="2551699"/>
                </a:cubicBezTo>
                <a:cubicBezTo>
                  <a:pt x="1287380" y="2907199"/>
                  <a:pt x="999190" y="3195389"/>
                  <a:pt x="643690" y="3195389"/>
                </a:cubicBezTo>
                <a:cubicBezTo>
                  <a:pt x="288190" y="3195389"/>
                  <a:pt x="0" y="2907199"/>
                  <a:pt x="0" y="2551699"/>
                </a:cubicBezTo>
                <a:cubicBezTo>
                  <a:pt x="0" y="2196199"/>
                  <a:pt x="288190" y="1908009"/>
                  <a:pt x="643690" y="1908009"/>
                </a:cubicBezTo>
                <a:close/>
                <a:moveTo>
                  <a:pt x="1343438" y="0"/>
                </a:moveTo>
                <a:lnTo>
                  <a:pt x="6545695" y="0"/>
                </a:lnTo>
                <a:lnTo>
                  <a:pt x="6545695" y="4185665"/>
                </a:lnTo>
                <a:lnTo>
                  <a:pt x="6503949" y="4173249"/>
                </a:lnTo>
                <a:cubicBezTo>
                  <a:pt x="6330657" y="4128375"/>
                  <a:pt x="6087455" y="4102583"/>
                  <a:pt x="5901261" y="4231782"/>
                </a:cubicBezTo>
                <a:cubicBezTo>
                  <a:pt x="5519369" y="4496370"/>
                  <a:pt x="5772178" y="5031067"/>
                  <a:pt x="5381804" y="5422715"/>
                </a:cubicBezTo>
                <a:cubicBezTo>
                  <a:pt x="5104996" y="5700294"/>
                  <a:pt x="4600596" y="5805476"/>
                  <a:pt x="4233669" y="5668063"/>
                </a:cubicBezTo>
                <a:cubicBezTo>
                  <a:pt x="3653192" y="5450674"/>
                  <a:pt x="3784943" y="4763675"/>
                  <a:pt x="3129895" y="4450477"/>
                </a:cubicBezTo>
                <a:cubicBezTo>
                  <a:pt x="2672003" y="4231446"/>
                  <a:pt x="2178033" y="4362192"/>
                  <a:pt x="2137775" y="4373601"/>
                </a:cubicBezTo>
                <a:cubicBezTo>
                  <a:pt x="1564921" y="4533740"/>
                  <a:pt x="1470666" y="5034694"/>
                  <a:pt x="971838" y="5025154"/>
                </a:cubicBezTo>
                <a:cubicBezTo>
                  <a:pt x="866310" y="5023179"/>
                  <a:pt x="525091" y="5016610"/>
                  <a:pt x="302276" y="4795749"/>
                </a:cubicBezTo>
                <a:lnTo>
                  <a:pt x="302958" y="4795228"/>
                </a:lnTo>
                <a:cubicBezTo>
                  <a:pt x="269893" y="4762453"/>
                  <a:pt x="240673" y="4726135"/>
                  <a:pt x="215714" y="4686858"/>
                </a:cubicBezTo>
                <a:cubicBezTo>
                  <a:pt x="37179" y="4405379"/>
                  <a:pt x="83908" y="3985942"/>
                  <a:pt x="297529" y="3752971"/>
                </a:cubicBezTo>
                <a:cubicBezTo>
                  <a:pt x="585181" y="3439442"/>
                  <a:pt x="966965" y="3689936"/>
                  <a:pt x="1431505" y="3365135"/>
                </a:cubicBezTo>
                <a:cubicBezTo>
                  <a:pt x="1675458" y="3194556"/>
                  <a:pt x="1971184" y="2832930"/>
                  <a:pt x="1937587" y="2478917"/>
                </a:cubicBezTo>
                <a:cubicBezTo>
                  <a:pt x="1881332" y="1886418"/>
                  <a:pt x="952691" y="1868869"/>
                  <a:pt x="796634" y="1179326"/>
                </a:cubicBezTo>
                <a:cubicBezTo>
                  <a:pt x="712321" y="804978"/>
                  <a:pt x="879884" y="345043"/>
                  <a:pt x="1168762" y="107990"/>
                </a:cubicBezTo>
                <a:cubicBezTo>
                  <a:pt x="1224164" y="62588"/>
                  <a:pt x="1280383" y="28334"/>
                  <a:pt x="1337047" y="246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606695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234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Posterama</vt:lpstr>
      <vt:lpstr>SplashVTI</vt:lpstr>
      <vt:lpstr>Компютърът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Ahmed</dc:creator>
  <cp:lastModifiedBy>Ahmed Ahmed</cp:lastModifiedBy>
  <cp:revision>14</cp:revision>
  <dcterms:created xsi:type="dcterms:W3CDTF">2024-09-16T11:33:12Z</dcterms:created>
  <dcterms:modified xsi:type="dcterms:W3CDTF">2024-09-16T13:31:58Z</dcterms:modified>
</cp:coreProperties>
</file>