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E6D520-04E6-A132-8AB9-936AF860D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65DF0CC-3196-AF6E-1C0D-813D6354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19AB83-DDD1-5047-8D38-9272418A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57B1365-19DA-E7A9-F5A3-25868AD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0EF7A27-5300-F616-CD16-FADF7CC7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8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A1140C-FCD4-D769-36B7-5F20C8CF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F2D5559-0015-AD63-6075-7E562FC3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384C57-E5DB-9FA6-E290-792F4C98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E31FFBD-481C-BBBD-B965-DC6AFAAD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11C689B-7AA7-0683-E9B8-39B76C17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3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74E5C9D-1D5D-BF10-5B80-54748762F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7E61568-D0B3-3000-B9AE-4723E931F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943FA14-22D0-C2E1-44BF-BA8C0254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A1A498-FC12-499F-70CB-27A26295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014121A-2C86-4069-7D6E-85C09CC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D923D7-8A6B-B233-45DA-3AE3C7F7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90AEF3-BC34-12DB-A80A-1BE734B0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147860B-818F-D04A-8792-7DE15A9B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7A9A53C-AA4E-8C7F-0F06-927904CD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0BC4DE8-F221-53C1-68D7-A577D2C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C71940-CD10-7E44-F558-658D4603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98DE106-F379-094E-FBB6-1C6A2C3C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1EB1737-23DC-457F-5333-0F32F906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ED9AFFB-58FA-BACC-4E6B-6F02AAB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DB28C98-553A-FD2F-B13D-B3FC1CB2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7C64AF-6282-4889-D416-BE87B3DC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542F99C-C09C-D535-30A0-F858CC2AE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B93673F-1E6E-11A2-EFBD-05748ED9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3C0D383-A0E5-8F71-6E37-9DDFCF1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10E1408-1A62-297D-D2C3-1FC3584F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D375169-84C3-C0DE-BA7A-223E36A8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5DFB98-0BD0-431F-893D-49F3CE2E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DA67EA2-0884-28B3-C6EA-176F4E6A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19886DD-9183-C773-B830-B4641EC7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447CF3A-CBB3-C559-C17E-C11AD0A9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B469AE8-84B0-9A30-6EBE-466E58684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B2A3A80D-0EB3-E7A0-0CBB-22EBA051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4111669-9103-0423-5B4D-B3FAB588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B02E3EB2-9DF4-BBCD-31C2-F3D80561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48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A7BDD02-0059-BB35-235E-C4BEF105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3243AD35-3110-7154-4E74-703AEAC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C0881296-7260-ADFD-3331-520F0AD5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878B29D-B567-1589-DB2B-B9EE150A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3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01A71A06-2932-5D05-603B-CC9D5319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6DB288A8-ECD8-79FE-F6C0-C6AA7CA7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F76EFCC-E8B7-279F-B2DF-60360E3D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4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96D2D5-2C9E-B57E-119B-44A7D164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BFFCE9C-A167-4CC1-82EF-7F374171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F3F78A3-AD84-A043-CCB7-B0AAA6E28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B2D0F97-BD9A-2018-A70E-7CE8F6F8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D9C26A0-2DA4-0DA0-411E-35FB94EF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3596E8D-0ECF-98C2-3CD6-23BBC7F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53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F8F5E2-217A-2AB3-C40E-0D7295A2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1F63EC4-7C14-E826-7BB7-113CC1B0D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35F31E9-1AEC-F958-83B6-D7B2602D8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8F34770-097D-DBF2-0AFA-DD38832E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4D6F7CE-4C20-8132-BAB0-7C7E1A67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2896147-0E8D-8776-C3D8-0DE059D3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6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D00F7E4-5F5C-8D68-7BAB-B2373AE7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8EC137F-D2DE-072A-B5BB-7EF20113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4118EAC-BFDB-1882-8FC8-3639838C1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F4B1D-94EA-40C7-BA04-C672C34ADC91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4EB7806-3EC8-6629-C85C-28B51E1E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21BED52-A33B-ABDF-A1D8-1F30C6F86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D627A-A9E1-448A-A4D1-3C21041FCD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84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6699A2C-240C-6186-BF70-3879FA681F5A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E17BDC5-2AE4-6D65-B6C0-54A0CA3FAC3A}"/>
              </a:ext>
            </a:extLst>
          </p:cNvPr>
          <p:cNvSpPr txBox="1"/>
          <p:nvPr/>
        </p:nvSpPr>
        <p:spPr>
          <a:xfrm>
            <a:off x="1017037" y="796204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Преобразуване на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 от и до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char array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760A9A0-92E3-A424-F233-1E34EF7B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239416"/>
            <a:ext cx="10073951" cy="1801602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D0FD33A-1C0E-DA4A-F889-F0346F504F1D}"/>
              </a:ext>
            </a:extLst>
          </p:cNvPr>
          <p:cNvSpPr txBox="1"/>
          <p:nvPr/>
        </p:nvSpPr>
        <p:spPr>
          <a:xfrm>
            <a:off x="1017037" y="3209014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Сравняване на символни низове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– string.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Compare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4F108C7-D5CE-81ED-0E8C-8FD2FA15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38" y="3821662"/>
            <a:ext cx="10146324" cy="2189698"/>
          </a:xfrm>
          <a:prstGeom prst="rect">
            <a:avLst/>
          </a:prstGeom>
        </p:spPr>
      </p:pic>
      <p:sp>
        <p:nvSpPr>
          <p:cNvPr id="11" name="Балонче за говор: правоъгълник със заоблени ъгли 10">
            <a:extLst>
              <a:ext uri="{FF2B5EF4-FFF2-40B4-BE49-F238E27FC236}">
                <a16:creationId xmlns:a16="http://schemas.microsoft.com/office/drawing/2014/main" id="{DC3EB386-7A3E-86D5-1A5D-42F5F0910F2B}"/>
              </a:ext>
            </a:extLst>
          </p:cNvPr>
          <p:cNvSpPr/>
          <p:nvPr/>
        </p:nvSpPr>
        <p:spPr>
          <a:xfrm>
            <a:off x="9816223" y="2983585"/>
            <a:ext cx="1445825" cy="669309"/>
          </a:xfrm>
          <a:prstGeom prst="wedgeRoundRectCallout">
            <a:avLst>
              <a:gd name="adj1" fmla="val -60673"/>
              <a:gd name="adj2" fmla="val 1081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Case - </a:t>
            </a:r>
            <a:r>
              <a:rPr lang="en-GB" b="1" dirty="0"/>
              <a:t>insensitive</a:t>
            </a: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E2D15E9-E9CC-5C32-605A-C696228F7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38" y="6097824"/>
            <a:ext cx="10146324" cy="674423"/>
          </a:xfrm>
          <a:prstGeom prst="rect">
            <a:avLst/>
          </a:prstGeom>
        </p:spPr>
      </p:pic>
      <p:sp>
        <p:nvSpPr>
          <p:cNvPr id="14" name="Балонче за говор: правоъгълник със заоблени ъгли 13">
            <a:extLst>
              <a:ext uri="{FF2B5EF4-FFF2-40B4-BE49-F238E27FC236}">
                <a16:creationId xmlns:a16="http://schemas.microsoft.com/office/drawing/2014/main" id="{26C3010E-5AC0-D2CB-AE7D-A2DE7619E787}"/>
              </a:ext>
            </a:extLst>
          </p:cNvPr>
          <p:cNvSpPr/>
          <p:nvPr/>
        </p:nvSpPr>
        <p:spPr>
          <a:xfrm>
            <a:off x="8294914" y="5379176"/>
            <a:ext cx="1197848" cy="612648"/>
          </a:xfrm>
          <a:prstGeom prst="wedgeRoundRectCallout">
            <a:avLst>
              <a:gd name="adj1" fmla="val 86913"/>
              <a:gd name="adj2" fmla="val 914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Case - </a:t>
            </a:r>
            <a:r>
              <a:rPr lang="en-GB" b="1" dirty="0"/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41586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4987A-6199-CD2C-0B6C-DAF617DB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39DD241A-D882-3B03-1696-5DE474C7F00E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4B9E10C-7E63-6BDD-8E06-D48654C98360}"/>
              </a:ext>
            </a:extLst>
          </p:cNvPr>
          <p:cNvSpPr txBox="1"/>
          <p:nvPr/>
        </p:nvSpPr>
        <p:spPr>
          <a:xfrm>
            <a:off x="1017037" y="796204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Съединяване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 (комбиниране) на символни низове –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string.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Concat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7C746AA-3FB1-0C58-2F1B-2E2EA222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379532"/>
            <a:ext cx="9974424" cy="290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F3F9-DAB4-4257-E33E-A4F851F31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DAB93DC-BFF4-D84B-095D-71D53D2EF627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F46A334-4C48-78B9-95DC-0C5EECDF6329}"/>
              </a:ext>
            </a:extLst>
          </p:cNvPr>
          <p:cNvSpPr txBox="1"/>
          <p:nvPr/>
        </p:nvSpPr>
        <p:spPr>
          <a:xfrm>
            <a:off x="1017037" y="714458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Търсене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 в символен низ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– string.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IndexOf (string.LastIndexOf)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D95B332-F18E-6BC1-FD59-36FBEFFA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8" y="1359945"/>
            <a:ext cx="9946432" cy="43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94058-A499-DE9A-84C5-0F971295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F493BC7-D4FC-1CFF-25BE-076F7BD7E8D4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2751A6A2-9451-FB20-1DBA-035DAA2DAB20}"/>
              </a:ext>
            </a:extLst>
          </p:cNvPr>
          <p:cNvSpPr txBox="1"/>
          <p:nvPr/>
        </p:nvSpPr>
        <p:spPr>
          <a:xfrm>
            <a:off x="1017037" y="714458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 на подниз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–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Substring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6732A0CD-E3A0-2967-492F-085BFA01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8" y="1356932"/>
            <a:ext cx="9946432" cy="49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1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3E06-C829-7772-2B84-901578DA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EC21F1-2AEF-9C19-7012-96AB00437A7C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337C014-8959-5FC4-2352-0A24174F53CF}"/>
              </a:ext>
            </a:extLst>
          </p:cNvPr>
          <p:cNvSpPr txBox="1"/>
          <p:nvPr/>
        </p:nvSpPr>
        <p:spPr>
          <a:xfrm>
            <a:off x="1017037" y="714458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Разделяне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 на символни низове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–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02826E9-541B-2590-2DAC-67BC10A1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8" y="1296476"/>
            <a:ext cx="9946432" cy="46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7ABD-6C6E-40C0-2FA9-6315E7F0D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7BCF18D0-0544-CB27-D5F6-79F6FBDA639D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D60D207D-E31C-DB74-9AC9-7C660ED532E5}"/>
              </a:ext>
            </a:extLst>
          </p:cNvPr>
          <p:cNvSpPr txBox="1"/>
          <p:nvPr/>
        </p:nvSpPr>
        <p:spPr>
          <a:xfrm>
            <a:off x="1017037" y="714458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Смяна и изтриване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 на подниз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–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Replace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и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Remove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9271AC4-2D15-7928-7180-43C98643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270411"/>
            <a:ext cx="9946432" cy="464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0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4EAD5-06C4-70DB-AD4F-512394B6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80C6D1F0-BBA3-9ED9-2C89-79762F4752A1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E428CAB1-F0CC-1500-B732-40352CA546D1}"/>
              </a:ext>
            </a:extLst>
          </p:cNvPr>
          <p:cNvSpPr txBox="1"/>
          <p:nvPr/>
        </p:nvSpPr>
        <p:spPr>
          <a:xfrm>
            <a:off x="1017037" y="714458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Промяна на капитализацията 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на буквите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–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ToLower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dirty="0">
                <a:solidFill>
                  <a:schemeClr val="accent1"/>
                </a:solidFill>
                <a:latin typeface="Consolas" panose="020B0609020204030204" pitchFamily="49" charset="0"/>
              </a:rPr>
              <a:t>и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ToUpper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E5E3D03-D497-1B31-FDBD-CB6A52A7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384641"/>
            <a:ext cx="9946432" cy="44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1541-EAB9-76FF-2961-48F377D3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A3EEDBC-8F39-7BAF-2380-62EB15F71932}"/>
              </a:ext>
            </a:extLst>
          </p:cNvPr>
          <p:cNvSpPr txBox="1"/>
          <p:nvPr/>
        </p:nvSpPr>
        <p:spPr>
          <a:xfrm>
            <a:off x="1017037" y="66173"/>
            <a:ext cx="994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СИМВОЛНИ НИЗОВЕ. ОБОБЩЕНИЕ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94D77C07-C712-90A4-1103-1A0A76E0E7A2}"/>
              </a:ext>
            </a:extLst>
          </p:cNvPr>
          <p:cNvSpPr txBox="1"/>
          <p:nvPr/>
        </p:nvSpPr>
        <p:spPr>
          <a:xfrm>
            <a:off x="1017037" y="714458"/>
            <a:ext cx="994643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accent2"/>
                </a:solidFill>
                <a:latin typeface="Consolas" panose="020B0609020204030204" pitchFamily="49" charset="0"/>
              </a:rPr>
              <a:t>Оформяне на празно пространство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– “string”.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</a:rPr>
              <a:t>Trim (TrimStart, TrimEnd)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16FE27A-DEE6-DB60-A78D-653C4263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1331059"/>
            <a:ext cx="9946432" cy="48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68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139</Words>
  <Application>Microsoft Office PowerPoint</Application>
  <PresentationFormat>Широк екран</PresentationFormat>
  <Paragraphs>19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6</cp:revision>
  <dcterms:created xsi:type="dcterms:W3CDTF">2024-02-19T14:02:32Z</dcterms:created>
  <dcterms:modified xsi:type="dcterms:W3CDTF">2024-02-19T14:46:22Z</dcterms:modified>
</cp:coreProperties>
</file>