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7B26E4-3034-4340-89BA-E4B59C848528}" v="23" dt="2023-09-24T10:24:46.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Ahmed" userId="9d421c32c632e8c8" providerId="LiveId" clId="{627B26E4-3034-4340-89BA-E4B59C848528}"/>
    <pc:docChg chg="modSld">
      <pc:chgData name="Ahmed Ahmed" userId="9d421c32c632e8c8" providerId="LiveId" clId="{627B26E4-3034-4340-89BA-E4B59C848528}" dt="2023-09-24T10:24:46.141" v="21"/>
      <pc:docMkLst>
        <pc:docMk/>
      </pc:docMkLst>
      <pc:sldChg chg="addSp modSp">
        <pc:chgData name="Ahmed Ahmed" userId="9d421c32c632e8c8" providerId="LiveId" clId="{627B26E4-3034-4340-89BA-E4B59C848528}" dt="2023-09-24T08:21:46.684" v="4" actId="767"/>
        <pc:sldMkLst>
          <pc:docMk/>
          <pc:sldMk cId="4195270654" sldId="256"/>
        </pc:sldMkLst>
        <pc:spChg chg="add mod">
          <ac:chgData name="Ahmed Ahmed" userId="9d421c32c632e8c8" providerId="LiveId" clId="{627B26E4-3034-4340-89BA-E4B59C848528}" dt="2023-09-24T08:21:46.684" v="4" actId="767"/>
          <ac:spMkLst>
            <pc:docMk/>
            <pc:sldMk cId="4195270654" sldId="256"/>
            <ac:spMk id="8" creationId="{0F64CC5B-2018-F301-5732-B6F770200DFE}"/>
          </ac:spMkLst>
        </pc:spChg>
      </pc:sldChg>
      <pc:sldChg chg="addSp modSp">
        <pc:chgData name="Ahmed Ahmed" userId="9d421c32c632e8c8" providerId="LiveId" clId="{627B26E4-3034-4340-89BA-E4B59C848528}" dt="2023-09-24T08:16:06.513" v="3" actId="767"/>
        <pc:sldMkLst>
          <pc:docMk/>
          <pc:sldMk cId="3021415473" sldId="257"/>
        </pc:sldMkLst>
        <pc:spChg chg="add mod">
          <ac:chgData name="Ahmed Ahmed" userId="9d421c32c632e8c8" providerId="LiveId" clId="{627B26E4-3034-4340-89BA-E4B59C848528}" dt="2023-09-24T08:01:17.396" v="0" actId="767"/>
          <ac:spMkLst>
            <pc:docMk/>
            <pc:sldMk cId="3021415473" sldId="257"/>
            <ac:spMk id="64" creationId="{1CAD9A04-ED4F-9DF1-DF0F-D542767672BC}"/>
          </ac:spMkLst>
        </pc:spChg>
        <pc:spChg chg="add mod">
          <ac:chgData name="Ahmed Ahmed" userId="9d421c32c632e8c8" providerId="LiveId" clId="{627B26E4-3034-4340-89BA-E4B59C848528}" dt="2023-09-24T08:05:02.401" v="1"/>
          <ac:spMkLst>
            <pc:docMk/>
            <pc:sldMk cId="3021415473" sldId="257"/>
            <ac:spMk id="68" creationId="{8127429A-7EEF-4E33-7C70-A7423800C156}"/>
          </ac:spMkLst>
        </pc:spChg>
        <pc:spChg chg="add mod">
          <ac:chgData name="Ahmed Ahmed" userId="9d421c32c632e8c8" providerId="LiveId" clId="{627B26E4-3034-4340-89BA-E4B59C848528}" dt="2023-09-24T08:16:06.513" v="3" actId="767"/>
          <ac:spMkLst>
            <pc:docMk/>
            <pc:sldMk cId="3021415473" sldId="257"/>
            <ac:spMk id="71" creationId="{D3275D0C-9A9C-EF53-357C-368A4407468D}"/>
          </ac:spMkLst>
        </pc:spChg>
      </pc:sldChg>
      <pc:sldChg chg="addSp modSp">
        <pc:chgData name="Ahmed Ahmed" userId="9d421c32c632e8c8" providerId="LiveId" clId="{627B26E4-3034-4340-89BA-E4B59C848528}" dt="2023-09-24T08:08:14.421" v="2"/>
        <pc:sldMkLst>
          <pc:docMk/>
          <pc:sldMk cId="1347024247" sldId="258"/>
        </pc:sldMkLst>
        <pc:spChg chg="add mod">
          <ac:chgData name="Ahmed Ahmed" userId="9d421c32c632e8c8" providerId="LiveId" clId="{627B26E4-3034-4340-89BA-E4B59C848528}" dt="2023-09-24T08:08:14.421" v="2"/>
          <ac:spMkLst>
            <pc:docMk/>
            <pc:sldMk cId="1347024247" sldId="258"/>
            <ac:spMk id="3" creationId="{7C4C2E46-02A2-86AA-5AA6-7DAD2BB5E2F3}"/>
          </ac:spMkLst>
        </pc:spChg>
      </pc:sldChg>
      <pc:sldChg chg="addSp modSp">
        <pc:chgData name="Ahmed Ahmed" userId="9d421c32c632e8c8" providerId="LiveId" clId="{627B26E4-3034-4340-89BA-E4B59C848528}" dt="2023-09-24T08:56:53.933" v="7"/>
        <pc:sldMkLst>
          <pc:docMk/>
          <pc:sldMk cId="4084744258" sldId="260"/>
        </pc:sldMkLst>
        <pc:spChg chg="add mod">
          <ac:chgData name="Ahmed Ahmed" userId="9d421c32c632e8c8" providerId="LiveId" clId="{627B26E4-3034-4340-89BA-E4B59C848528}" dt="2023-09-24T08:46:57.614" v="5" actId="767"/>
          <ac:spMkLst>
            <pc:docMk/>
            <pc:sldMk cId="4084744258" sldId="260"/>
            <ac:spMk id="3" creationId="{9FA743F0-8ACC-F097-0BF1-9E81D30D49EF}"/>
          </ac:spMkLst>
        </pc:spChg>
        <pc:spChg chg="add mod">
          <ac:chgData name="Ahmed Ahmed" userId="9d421c32c632e8c8" providerId="LiveId" clId="{627B26E4-3034-4340-89BA-E4B59C848528}" dt="2023-09-24T08:53:55.574" v="6"/>
          <ac:spMkLst>
            <pc:docMk/>
            <pc:sldMk cId="4084744258" sldId="260"/>
            <ac:spMk id="5" creationId="{FB5A0A9F-1D3B-0AF4-194E-2D95E479F060}"/>
          </ac:spMkLst>
        </pc:spChg>
        <pc:spChg chg="add mod">
          <ac:chgData name="Ahmed Ahmed" userId="9d421c32c632e8c8" providerId="LiveId" clId="{627B26E4-3034-4340-89BA-E4B59C848528}" dt="2023-09-24T08:56:53.933" v="7"/>
          <ac:spMkLst>
            <pc:docMk/>
            <pc:sldMk cId="4084744258" sldId="260"/>
            <ac:spMk id="6" creationId="{B26834F7-02EC-ED25-697F-E7070A608B1B}"/>
          </ac:spMkLst>
        </pc:spChg>
      </pc:sldChg>
      <pc:sldChg chg="addSp modSp">
        <pc:chgData name="Ahmed Ahmed" userId="9d421c32c632e8c8" providerId="LiveId" clId="{627B26E4-3034-4340-89BA-E4B59C848528}" dt="2023-09-24T09:17:26.371" v="11" actId="767"/>
        <pc:sldMkLst>
          <pc:docMk/>
          <pc:sldMk cId="1116066839" sldId="261"/>
        </pc:sldMkLst>
        <pc:spChg chg="add mod">
          <ac:chgData name="Ahmed Ahmed" userId="9d421c32c632e8c8" providerId="LiveId" clId="{627B26E4-3034-4340-89BA-E4B59C848528}" dt="2023-09-24T09:12:30.975" v="8" actId="767"/>
          <ac:spMkLst>
            <pc:docMk/>
            <pc:sldMk cId="1116066839" sldId="261"/>
            <ac:spMk id="10" creationId="{A44AA8BF-0723-9270-64C9-AAE52F7D1B80}"/>
          </ac:spMkLst>
        </pc:spChg>
        <pc:spChg chg="add mod">
          <ac:chgData name="Ahmed Ahmed" userId="9d421c32c632e8c8" providerId="LiveId" clId="{627B26E4-3034-4340-89BA-E4B59C848528}" dt="2023-09-24T09:14:18.107" v="9"/>
          <ac:spMkLst>
            <pc:docMk/>
            <pc:sldMk cId="1116066839" sldId="261"/>
            <ac:spMk id="11" creationId="{B8ADB44F-BDAA-282C-904C-0332211C77B4}"/>
          </ac:spMkLst>
        </pc:spChg>
        <pc:spChg chg="add mod">
          <ac:chgData name="Ahmed Ahmed" userId="9d421c32c632e8c8" providerId="LiveId" clId="{627B26E4-3034-4340-89BA-E4B59C848528}" dt="2023-09-24T09:16:57.968" v="10" actId="767"/>
          <ac:spMkLst>
            <pc:docMk/>
            <pc:sldMk cId="1116066839" sldId="261"/>
            <ac:spMk id="12" creationId="{4767B98F-681C-831D-0D97-FCB474A5A0E4}"/>
          </ac:spMkLst>
        </pc:spChg>
        <pc:spChg chg="add mod">
          <ac:chgData name="Ahmed Ahmed" userId="9d421c32c632e8c8" providerId="LiveId" clId="{627B26E4-3034-4340-89BA-E4B59C848528}" dt="2023-09-24T09:17:26.371" v="11" actId="767"/>
          <ac:spMkLst>
            <pc:docMk/>
            <pc:sldMk cId="1116066839" sldId="261"/>
            <ac:spMk id="13" creationId="{6C057DD5-CF8F-BF93-4B7E-94450DB19EDE}"/>
          </ac:spMkLst>
        </pc:spChg>
      </pc:sldChg>
      <pc:sldChg chg="addSp delSp modSp modAnim">
        <pc:chgData name="Ahmed Ahmed" userId="9d421c32c632e8c8" providerId="LiveId" clId="{627B26E4-3034-4340-89BA-E4B59C848528}" dt="2023-09-24T10:24:46.141" v="21"/>
        <pc:sldMkLst>
          <pc:docMk/>
          <pc:sldMk cId="2047425656" sldId="262"/>
        </pc:sldMkLst>
        <pc:spChg chg="add del mod">
          <ac:chgData name="Ahmed Ahmed" userId="9d421c32c632e8c8" providerId="LiveId" clId="{627B26E4-3034-4340-89BA-E4B59C848528}" dt="2023-09-24T09:35:57.070" v="13"/>
          <ac:spMkLst>
            <pc:docMk/>
            <pc:sldMk cId="2047425656" sldId="262"/>
            <ac:spMk id="2" creationId="{1E46AAA9-A9F5-BB9E-5BAB-06AE5E1FA230}"/>
          </ac:spMkLst>
        </pc:spChg>
        <pc:spChg chg="add mod">
          <ac:chgData name="Ahmed Ahmed" userId="9d421c32c632e8c8" providerId="LiveId" clId="{627B26E4-3034-4340-89BA-E4B59C848528}" dt="2023-09-24T10:23:27.438" v="18" actId="767"/>
          <ac:spMkLst>
            <pc:docMk/>
            <pc:sldMk cId="2047425656" sldId="262"/>
            <ac:spMk id="7" creationId="{21D0E0D5-F882-1ABD-F0A6-EA21CDC17667}"/>
          </ac:spMkLst>
        </pc:spChg>
        <pc:spChg chg="add del mod">
          <ac:chgData name="Ahmed Ahmed" userId="9d421c32c632e8c8" providerId="LiveId" clId="{627B26E4-3034-4340-89BA-E4B59C848528}" dt="2023-09-24T10:24:35.458" v="20"/>
          <ac:spMkLst>
            <pc:docMk/>
            <pc:sldMk cId="2047425656" sldId="262"/>
            <ac:spMk id="8" creationId="{89E9C430-C7B5-C5DE-24F7-7F88E5A65A21}"/>
          </ac:spMkLst>
        </pc:spChg>
        <pc:spChg chg="add del mod">
          <ac:chgData name="Ahmed Ahmed" userId="9d421c32c632e8c8" providerId="LiveId" clId="{627B26E4-3034-4340-89BA-E4B59C848528}" dt="2023-09-24T10:24:35.458" v="20"/>
          <ac:spMkLst>
            <pc:docMk/>
            <pc:sldMk cId="2047425656" sldId="262"/>
            <ac:spMk id="9" creationId="{996603A3-7F1F-CCB9-9FF1-C1A515D18B28}"/>
          </ac:spMkLst>
        </pc:spChg>
        <pc:spChg chg="add del mod">
          <ac:chgData name="Ahmed Ahmed" userId="9d421c32c632e8c8" providerId="LiveId" clId="{627B26E4-3034-4340-89BA-E4B59C848528}" dt="2023-09-24T10:24:35.458" v="20"/>
          <ac:spMkLst>
            <pc:docMk/>
            <pc:sldMk cId="2047425656" sldId="262"/>
            <ac:spMk id="12" creationId="{77D03D92-6B66-7DAF-8751-8223D9B3F190}"/>
          </ac:spMkLst>
        </pc:spChg>
        <pc:spChg chg="add del mod">
          <ac:chgData name="Ahmed Ahmed" userId="9d421c32c632e8c8" providerId="LiveId" clId="{627B26E4-3034-4340-89BA-E4B59C848528}" dt="2023-09-24T10:24:35.458" v="20"/>
          <ac:spMkLst>
            <pc:docMk/>
            <pc:sldMk cId="2047425656" sldId="262"/>
            <ac:spMk id="14" creationId="{60A0D2F5-79A3-AF69-70EF-176AB08CDB08}"/>
          </ac:spMkLst>
        </pc:spChg>
        <pc:spChg chg="add del mod">
          <ac:chgData name="Ahmed Ahmed" userId="9d421c32c632e8c8" providerId="LiveId" clId="{627B26E4-3034-4340-89BA-E4B59C848528}" dt="2023-09-24T10:24:35.458" v="20"/>
          <ac:spMkLst>
            <pc:docMk/>
            <pc:sldMk cId="2047425656" sldId="262"/>
            <ac:spMk id="15" creationId="{0D78599B-EE4F-03BF-88C1-1F481B55BF3C}"/>
          </ac:spMkLst>
        </pc:spChg>
        <pc:spChg chg="add del mod">
          <ac:chgData name="Ahmed Ahmed" userId="9d421c32c632e8c8" providerId="LiveId" clId="{627B26E4-3034-4340-89BA-E4B59C848528}" dt="2023-09-24T10:24:35.458" v="20"/>
          <ac:spMkLst>
            <pc:docMk/>
            <pc:sldMk cId="2047425656" sldId="262"/>
            <ac:spMk id="16" creationId="{9F539EE5-A59D-CAC8-EA5F-E58BE79CD658}"/>
          </ac:spMkLst>
        </pc:spChg>
        <pc:spChg chg="add mod">
          <ac:chgData name="Ahmed Ahmed" userId="9d421c32c632e8c8" providerId="LiveId" clId="{627B26E4-3034-4340-89BA-E4B59C848528}" dt="2023-09-24T10:24:46.141" v="21"/>
          <ac:spMkLst>
            <pc:docMk/>
            <pc:sldMk cId="2047425656" sldId="262"/>
            <ac:spMk id="17" creationId="{2FB71690-D9F9-EB52-DFFB-21691E630B29}"/>
          </ac:spMkLst>
        </pc:spChg>
        <pc:spChg chg="add mod">
          <ac:chgData name="Ahmed Ahmed" userId="9d421c32c632e8c8" providerId="LiveId" clId="{627B26E4-3034-4340-89BA-E4B59C848528}" dt="2023-09-24T10:24:46.141" v="21"/>
          <ac:spMkLst>
            <pc:docMk/>
            <pc:sldMk cId="2047425656" sldId="262"/>
            <ac:spMk id="18" creationId="{2B1536F1-023F-927F-0B9A-3E3580FED830}"/>
          </ac:spMkLst>
        </pc:spChg>
        <pc:spChg chg="add mod">
          <ac:chgData name="Ahmed Ahmed" userId="9d421c32c632e8c8" providerId="LiveId" clId="{627B26E4-3034-4340-89BA-E4B59C848528}" dt="2023-09-24T10:24:46.141" v="21"/>
          <ac:spMkLst>
            <pc:docMk/>
            <pc:sldMk cId="2047425656" sldId="262"/>
            <ac:spMk id="19" creationId="{8F40C0E9-B375-94C8-B70D-7BAB7F5813E9}"/>
          </ac:spMkLst>
        </pc:spChg>
        <pc:spChg chg="add mod">
          <ac:chgData name="Ahmed Ahmed" userId="9d421c32c632e8c8" providerId="LiveId" clId="{627B26E4-3034-4340-89BA-E4B59C848528}" dt="2023-09-24T10:24:46.141" v="21"/>
          <ac:spMkLst>
            <pc:docMk/>
            <pc:sldMk cId="2047425656" sldId="262"/>
            <ac:spMk id="20" creationId="{38689CA9-4E2F-EB19-9A49-4D7682315798}"/>
          </ac:spMkLst>
        </pc:spChg>
        <pc:spChg chg="add mod">
          <ac:chgData name="Ahmed Ahmed" userId="9d421c32c632e8c8" providerId="LiveId" clId="{627B26E4-3034-4340-89BA-E4B59C848528}" dt="2023-09-24T10:24:46.141" v="21"/>
          <ac:spMkLst>
            <pc:docMk/>
            <pc:sldMk cId="2047425656" sldId="262"/>
            <ac:spMk id="21" creationId="{E301A914-6721-2D21-936C-0F9EAFEA6450}"/>
          </ac:spMkLst>
        </pc:spChg>
        <pc:spChg chg="add mod">
          <ac:chgData name="Ahmed Ahmed" userId="9d421c32c632e8c8" providerId="LiveId" clId="{627B26E4-3034-4340-89BA-E4B59C848528}" dt="2023-09-24T10:24:46.141" v="21"/>
          <ac:spMkLst>
            <pc:docMk/>
            <pc:sldMk cId="2047425656" sldId="262"/>
            <ac:spMk id="22" creationId="{A32985FF-574F-5792-759E-D4405C467E62}"/>
          </ac:spMkLst>
        </pc:spChg>
        <pc:spChg chg="add mod">
          <ac:chgData name="Ahmed Ahmed" userId="9d421c32c632e8c8" providerId="LiveId" clId="{627B26E4-3034-4340-89BA-E4B59C848528}" dt="2023-09-24T10:24:46.141" v="21"/>
          <ac:spMkLst>
            <pc:docMk/>
            <pc:sldMk cId="2047425656" sldId="262"/>
            <ac:spMk id="23" creationId="{F4E81DCB-F9C1-F3DD-A4A7-16DF961060D9}"/>
          </ac:spMkLst>
        </pc:spChg>
        <pc:graphicFrameChg chg="add mod">
          <ac:chgData name="Ahmed Ahmed" userId="9d421c32c632e8c8" providerId="LiveId" clId="{627B26E4-3034-4340-89BA-E4B59C848528}" dt="2023-09-24T09:36:05.624" v="14"/>
          <ac:graphicFrameMkLst>
            <pc:docMk/>
            <pc:sldMk cId="2047425656" sldId="262"/>
            <ac:graphicFrameMk id="3" creationId="{DB7F4C71-5F80-A26C-3253-A6890EB89CE4}"/>
          </ac:graphicFrameMkLst>
        </pc:graphicFrameChg>
      </pc:sldChg>
      <pc:sldChg chg="addSp modSp">
        <pc:chgData name="Ahmed Ahmed" userId="9d421c32c632e8c8" providerId="LiveId" clId="{627B26E4-3034-4340-89BA-E4B59C848528}" dt="2023-09-24T09:54:19.357" v="16" actId="767"/>
        <pc:sldMkLst>
          <pc:docMk/>
          <pc:sldMk cId="3543813854" sldId="263"/>
        </pc:sldMkLst>
        <pc:spChg chg="add mod">
          <ac:chgData name="Ahmed Ahmed" userId="9d421c32c632e8c8" providerId="LiveId" clId="{627B26E4-3034-4340-89BA-E4B59C848528}" dt="2023-09-24T09:53:33.679" v="15"/>
          <ac:spMkLst>
            <pc:docMk/>
            <pc:sldMk cId="3543813854" sldId="263"/>
            <ac:spMk id="8" creationId="{6299194F-B707-01E5-CBFF-634AF342EAF9}"/>
          </ac:spMkLst>
        </pc:spChg>
        <pc:spChg chg="add mod">
          <ac:chgData name="Ahmed Ahmed" userId="9d421c32c632e8c8" providerId="LiveId" clId="{627B26E4-3034-4340-89BA-E4B59C848528}" dt="2023-09-24T09:54:19.357" v="16" actId="767"/>
          <ac:spMkLst>
            <pc:docMk/>
            <pc:sldMk cId="3543813854" sldId="263"/>
            <ac:spMk id="9" creationId="{C72750AA-60F1-3FCB-C565-90CD813E4CEE}"/>
          </ac:spMkLst>
        </pc:spChg>
      </pc:sldChg>
      <pc:sldChg chg="addSp modSp">
        <pc:chgData name="Ahmed Ahmed" userId="9d421c32c632e8c8" providerId="LiveId" clId="{627B26E4-3034-4340-89BA-E4B59C848528}" dt="2023-09-24T10:14:49.279" v="17"/>
        <pc:sldMkLst>
          <pc:docMk/>
          <pc:sldMk cId="686617035" sldId="264"/>
        </pc:sldMkLst>
        <pc:picChg chg="add mod">
          <ac:chgData name="Ahmed Ahmed" userId="9d421c32c632e8c8" providerId="LiveId" clId="{627B26E4-3034-4340-89BA-E4B59C848528}" dt="2023-09-24T10:14:49.279" v="17"/>
          <ac:picMkLst>
            <pc:docMk/>
            <pc:sldMk cId="686617035" sldId="264"/>
            <ac:picMk id="2" creationId="{52475BAD-7985-5E23-A6B6-EB191CADC1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79CE5C0-6599-5E19-ED4B-E14DECF1C814}"/>
              </a:ext>
            </a:extLst>
          </p:cNvPr>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endParaRPr lang="en-GB"/>
          </a:p>
        </p:txBody>
      </p:sp>
      <p:sp>
        <p:nvSpPr>
          <p:cNvPr id="3" name="Подзаглавие 2">
            <a:extLst>
              <a:ext uri="{FF2B5EF4-FFF2-40B4-BE49-F238E27FC236}">
                <a16:creationId xmlns:a16="http://schemas.microsoft.com/office/drawing/2014/main" id="{37EC6083-1C77-7093-7780-AAC72A5D5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да редактирате стила на подзаглавието в образеца</a:t>
            </a:r>
            <a:endParaRPr lang="en-GB"/>
          </a:p>
        </p:txBody>
      </p:sp>
      <p:sp>
        <p:nvSpPr>
          <p:cNvPr id="4" name="Контейнер за дата 3">
            <a:extLst>
              <a:ext uri="{FF2B5EF4-FFF2-40B4-BE49-F238E27FC236}">
                <a16:creationId xmlns:a16="http://schemas.microsoft.com/office/drawing/2014/main" id="{A0B5E823-0734-1BEB-9652-B564DB991913}"/>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34B4E7B0-4FCD-E1B6-5DB3-FE5A03AB0E57}"/>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F58C55FA-6FEF-B763-3361-7C3FA870B2D9}"/>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165422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B08E7144-D628-5522-15EC-2F0FE3DCED21}"/>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D65B10AA-53CE-26A0-ACED-1481773A67A4}"/>
              </a:ext>
            </a:extLst>
          </p:cNvPr>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807B93F1-5564-2DEB-EAB1-262413E05487}"/>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587BD6F1-F197-122C-184D-B47C29BA9CD5}"/>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5BE781C1-37EB-0606-180C-BE8E8BA3D3A9}"/>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3364647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a:extLst>
              <a:ext uri="{FF2B5EF4-FFF2-40B4-BE49-F238E27FC236}">
                <a16:creationId xmlns:a16="http://schemas.microsoft.com/office/drawing/2014/main" id="{06053567-7AE5-35BC-A7F1-EE03D63CC446}"/>
              </a:ext>
            </a:extLst>
          </p:cNvPr>
          <p:cNvSpPr>
            <a:spLocks noGrp="1"/>
          </p:cNvSpPr>
          <p:nvPr>
            <p:ph type="title" orient="vert"/>
          </p:nvPr>
        </p:nvSpPr>
        <p:spPr>
          <a:xfrm>
            <a:off x="8724900" y="365125"/>
            <a:ext cx="2628900" cy="5811838"/>
          </a:xfrm>
        </p:spPr>
        <p:txBody>
          <a:bodyPr vert="eaVert"/>
          <a:lstStyle/>
          <a:p>
            <a:r>
              <a:rPr lang="bg-BG"/>
              <a:t>Редакт. стил загл. образец</a:t>
            </a:r>
            <a:endParaRPr lang="en-GB"/>
          </a:p>
        </p:txBody>
      </p:sp>
      <p:sp>
        <p:nvSpPr>
          <p:cNvPr id="3" name="Контейнер за вертикален текст 2">
            <a:extLst>
              <a:ext uri="{FF2B5EF4-FFF2-40B4-BE49-F238E27FC236}">
                <a16:creationId xmlns:a16="http://schemas.microsoft.com/office/drawing/2014/main" id="{50EDBFBB-D25C-C6B0-8D8A-4181E0F5599D}"/>
              </a:ext>
            </a:extLst>
          </p:cNvPr>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39DD9CD8-A4D5-9DDB-9275-8FBF65970CC5}"/>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3171100C-6732-2BA1-C284-5DCFE2AC24B2}"/>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D3292333-CF00-6784-1363-B7D6E745E17F}"/>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1020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1C8F622-E5C5-E302-D73F-794AEAE38F67}"/>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F2389C97-33CC-4201-B37D-84DF411E30E2}"/>
              </a:ext>
            </a:extLst>
          </p:cNvPr>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C2B0D12E-3979-AF45-9AD6-4999A78C181B}"/>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6E680A0F-73C5-F415-DB2C-F8459519A200}"/>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9ABEDF97-A5D3-D260-D1B6-E53841D3F604}"/>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62430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разд.">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0C327A2-408E-8C0D-4B2D-9E150F6AABF0}"/>
              </a:ext>
            </a:extLst>
          </p:cNvPr>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E9FBB392-6086-C65F-7998-552415C8F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bg-BG"/>
              <a:t>Щракнете, за да редактирате стиловете на текста в образеца</a:t>
            </a:r>
          </a:p>
        </p:txBody>
      </p:sp>
      <p:sp>
        <p:nvSpPr>
          <p:cNvPr id="4" name="Контейнер за дата 3">
            <a:extLst>
              <a:ext uri="{FF2B5EF4-FFF2-40B4-BE49-F238E27FC236}">
                <a16:creationId xmlns:a16="http://schemas.microsoft.com/office/drawing/2014/main" id="{51D2576A-AEA6-5AE1-4658-245851C0F18D}"/>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5BA5FCB0-D333-DF52-BC10-D47189300542}"/>
              </a:ext>
            </a:extLst>
          </p:cNvPr>
          <p:cNvSpPr>
            <a:spLocks noGrp="1"/>
          </p:cNvSpPr>
          <p:nvPr>
            <p:ph type="ftr" sz="quarter" idx="11"/>
          </p:nvPr>
        </p:nvSpPr>
        <p:spPr/>
        <p:txBody>
          <a:bodyPr/>
          <a:lstStyle/>
          <a:p>
            <a:endParaRPr lang="en-GB"/>
          </a:p>
        </p:txBody>
      </p:sp>
      <p:sp>
        <p:nvSpPr>
          <p:cNvPr id="6" name="Контейнер за номер на слайда 5">
            <a:extLst>
              <a:ext uri="{FF2B5EF4-FFF2-40B4-BE49-F238E27FC236}">
                <a16:creationId xmlns:a16="http://schemas.microsoft.com/office/drawing/2014/main" id="{AD7DE131-6BF5-FB4D-CFED-C2E89CCB657B}"/>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149514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C3FAB4A-D9BC-4431-269F-F091AFD8DB91}"/>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C56F9C8A-3FB4-71AE-EB2A-F9CF258E6840}"/>
              </a:ext>
            </a:extLst>
          </p:cNvPr>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съдържание 3">
            <a:extLst>
              <a:ext uri="{FF2B5EF4-FFF2-40B4-BE49-F238E27FC236}">
                <a16:creationId xmlns:a16="http://schemas.microsoft.com/office/drawing/2014/main" id="{5FF81FCD-3B0A-B4BA-DA56-1A3B0406782A}"/>
              </a:ext>
            </a:extLst>
          </p:cNvPr>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Контейнер за дата 4">
            <a:extLst>
              <a:ext uri="{FF2B5EF4-FFF2-40B4-BE49-F238E27FC236}">
                <a16:creationId xmlns:a16="http://schemas.microsoft.com/office/drawing/2014/main" id="{1265867C-1909-1DE1-0E22-68022F08091D}"/>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6" name="Контейнер за долния колонтитул 5">
            <a:extLst>
              <a:ext uri="{FF2B5EF4-FFF2-40B4-BE49-F238E27FC236}">
                <a16:creationId xmlns:a16="http://schemas.microsoft.com/office/drawing/2014/main" id="{5AFB8C9C-B775-EFD0-5F8F-69DCC02CB588}"/>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692E1FA7-B827-552D-1942-CC6CABF7DCBF}"/>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267758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FFC22AD0-AD16-3B91-CFEE-538F46318FCA}"/>
              </a:ext>
            </a:extLst>
          </p:cNvPr>
          <p:cNvSpPr>
            <a:spLocks noGrp="1"/>
          </p:cNvSpPr>
          <p:nvPr>
            <p:ph type="title"/>
          </p:nvPr>
        </p:nvSpPr>
        <p:spPr>
          <a:xfrm>
            <a:off x="839788" y="365125"/>
            <a:ext cx="10515600" cy="1325563"/>
          </a:xfrm>
        </p:spPr>
        <p:txBody>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CF5D8C54-A58E-E89C-9A8E-5DC625B4B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a:extLst>
              <a:ext uri="{FF2B5EF4-FFF2-40B4-BE49-F238E27FC236}">
                <a16:creationId xmlns:a16="http://schemas.microsoft.com/office/drawing/2014/main" id="{D0E0DDE6-6D9F-191A-521A-A1C179B9925D}"/>
              </a:ext>
            </a:extLst>
          </p:cNvPr>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5" name="Текстов контейнер 4">
            <a:extLst>
              <a:ext uri="{FF2B5EF4-FFF2-40B4-BE49-F238E27FC236}">
                <a16:creationId xmlns:a16="http://schemas.microsoft.com/office/drawing/2014/main" id="{199E0E40-CC16-B95B-F04A-E2DDEE0C2B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a:extLst>
              <a:ext uri="{FF2B5EF4-FFF2-40B4-BE49-F238E27FC236}">
                <a16:creationId xmlns:a16="http://schemas.microsoft.com/office/drawing/2014/main" id="{7EE97500-FCFC-66F1-78BF-F7092870E8FA}"/>
              </a:ext>
            </a:extLst>
          </p:cNvPr>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7" name="Контейнер за дата 6">
            <a:extLst>
              <a:ext uri="{FF2B5EF4-FFF2-40B4-BE49-F238E27FC236}">
                <a16:creationId xmlns:a16="http://schemas.microsoft.com/office/drawing/2014/main" id="{E47E7652-1A08-B088-B536-A0F17171F789}"/>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8" name="Контейнер за долния колонтитул 7">
            <a:extLst>
              <a:ext uri="{FF2B5EF4-FFF2-40B4-BE49-F238E27FC236}">
                <a16:creationId xmlns:a16="http://schemas.microsoft.com/office/drawing/2014/main" id="{2C47A23F-6758-0DED-4887-704F1CBD16D6}"/>
              </a:ext>
            </a:extLst>
          </p:cNvPr>
          <p:cNvSpPr>
            <a:spLocks noGrp="1"/>
          </p:cNvSpPr>
          <p:nvPr>
            <p:ph type="ftr" sz="quarter" idx="11"/>
          </p:nvPr>
        </p:nvSpPr>
        <p:spPr/>
        <p:txBody>
          <a:bodyPr/>
          <a:lstStyle/>
          <a:p>
            <a:endParaRPr lang="en-GB"/>
          </a:p>
        </p:txBody>
      </p:sp>
      <p:sp>
        <p:nvSpPr>
          <p:cNvPr id="9" name="Контейнер за номер на слайда 8">
            <a:extLst>
              <a:ext uri="{FF2B5EF4-FFF2-40B4-BE49-F238E27FC236}">
                <a16:creationId xmlns:a16="http://schemas.microsoft.com/office/drawing/2014/main" id="{B4F61C05-0CDC-D1FD-A8AE-62FD7AE1F26C}"/>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190926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D2D56E2-705F-F9D4-4064-1E317993AB3E}"/>
              </a:ext>
            </a:extLst>
          </p:cNvPr>
          <p:cNvSpPr>
            <a:spLocks noGrp="1"/>
          </p:cNvSpPr>
          <p:nvPr>
            <p:ph type="title"/>
          </p:nvPr>
        </p:nvSpPr>
        <p:spPr/>
        <p:txBody>
          <a:bodyPr/>
          <a:lstStyle/>
          <a:p>
            <a:r>
              <a:rPr lang="bg-BG"/>
              <a:t>Редакт. стил загл. образец</a:t>
            </a:r>
            <a:endParaRPr lang="en-GB"/>
          </a:p>
        </p:txBody>
      </p:sp>
      <p:sp>
        <p:nvSpPr>
          <p:cNvPr id="3" name="Контейнер за дата 2">
            <a:extLst>
              <a:ext uri="{FF2B5EF4-FFF2-40B4-BE49-F238E27FC236}">
                <a16:creationId xmlns:a16="http://schemas.microsoft.com/office/drawing/2014/main" id="{5E649F76-3889-4579-0CEF-FD9083C7E92D}"/>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4" name="Контейнер за долния колонтитул 3">
            <a:extLst>
              <a:ext uri="{FF2B5EF4-FFF2-40B4-BE49-F238E27FC236}">
                <a16:creationId xmlns:a16="http://schemas.microsoft.com/office/drawing/2014/main" id="{50DA0D3F-EBFB-9CE6-4213-C4F3BE714E6B}"/>
              </a:ext>
            </a:extLst>
          </p:cNvPr>
          <p:cNvSpPr>
            <a:spLocks noGrp="1"/>
          </p:cNvSpPr>
          <p:nvPr>
            <p:ph type="ftr" sz="quarter" idx="11"/>
          </p:nvPr>
        </p:nvSpPr>
        <p:spPr/>
        <p:txBody>
          <a:bodyPr/>
          <a:lstStyle/>
          <a:p>
            <a:endParaRPr lang="en-GB"/>
          </a:p>
        </p:txBody>
      </p:sp>
      <p:sp>
        <p:nvSpPr>
          <p:cNvPr id="5" name="Контейнер за номер на слайда 4">
            <a:extLst>
              <a:ext uri="{FF2B5EF4-FFF2-40B4-BE49-F238E27FC236}">
                <a16:creationId xmlns:a16="http://schemas.microsoft.com/office/drawing/2014/main" id="{86A0F29F-7F68-25D4-4771-15863E8C80E0}"/>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251485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a:extLst>
              <a:ext uri="{FF2B5EF4-FFF2-40B4-BE49-F238E27FC236}">
                <a16:creationId xmlns:a16="http://schemas.microsoft.com/office/drawing/2014/main" id="{0D784237-B36D-06B4-ABDD-D9E0782A964C}"/>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3" name="Контейнер за долния колонтитул 2">
            <a:extLst>
              <a:ext uri="{FF2B5EF4-FFF2-40B4-BE49-F238E27FC236}">
                <a16:creationId xmlns:a16="http://schemas.microsoft.com/office/drawing/2014/main" id="{F83C0F2F-4466-9D57-645F-E708F5A67666}"/>
              </a:ext>
            </a:extLst>
          </p:cNvPr>
          <p:cNvSpPr>
            <a:spLocks noGrp="1"/>
          </p:cNvSpPr>
          <p:nvPr>
            <p:ph type="ftr" sz="quarter" idx="11"/>
          </p:nvPr>
        </p:nvSpPr>
        <p:spPr/>
        <p:txBody>
          <a:bodyPr/>
          <a:lstStyle/>
          <a:p>
            <a:endParaRPr lang="en-GB"/>
          </a:p>
        </p:txBody>
      </p:sp>
      <p:sp>
        <p:nvSpPr>
          <p:cNvPr id="4" name="Контейнер за номер на слайда 3">
            <a:extLst>
              <a:ext uri="{FF2B5EF4-FFF2-40B4-BE49-F238E27FC236}">
                <a16:creationId xmlns:a16="http://schemas.microsoft.com/office/drawing/2014/main" id="{676F0E57-1A9A-41BA-6A7C-8D9E4E988FED}"/>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134530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BA7C166-9E17-B403-6804-3A696705E0A8}"/>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съдържание 2">
            <a:extLst>
              <a:ext uri="{FF2B5EF4-FFF2-40B4-BE49-F238E27FC236}">
                <a16:creationId xmlns:a16="http://schemas.microsoft.com/office/drawing/2014/main" id="{1A083ECD-EAF3-62CE-8006-77252294E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Текстов контейнер 3">
            <a:extLst>
              <a:ext uri="{FF2B5EF4-FFF2-40B4-BE49-F238E27FC236}">
                <a16:creationId xmlns:a16="http://schemas.microsoft.com/office/drawing/2014/main" id="{7775F181-E7BD-AEB0-7D92-DFFFD0FAF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05DE74A2-8C94-613E-96DB-404179D639F4}"/>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6" name="Контейнер за долния колонтитул 5">
            <a:extLst>
              <a:ext uri="{FF2B5EF4-FFF2-40B4-BE49-F238E27FC236}">
                <a16:creationId xmlns:a16="http://schemas.microsoft.com/office/drawing/2014/main" id="{FA5F8C6C-5063-166C-844D-1725D317F08E}"/>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E01A21E1-18FA-3B95-61B9-92BD3E87B06E}"/>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268869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E5AAD9C4-A5B9-759E-AF9E-76A752174D19}"/>
              </a:ext>
            </a:extLst>
          </p:cNvPr>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endParaRPr lang="en-GB"/>
          </a:p>
        </p:txBody>
      </p:sp>
      <p:sp>
        <p:nvSpPr>
          <p:cNvPr id="3" name="Контейнер за картина 2">
            <a:extLst>
              <a:ext uri="{FF2B5EF4-FFF2-40B4-BE49-F238E27FC236}">
                <a16:creationId xmlns:a16="http://schemas.microsoft.com/office/drawing/2014/main" id="{5F58490F-E97E-E42D-1C66-D47CA55FF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Текстов контейнер 3">
            <a:extLst>
              <a:ext uri="{FF2B5EF4-FFF2-40B4-BE49-F238E27FC236}">
                <a16:creationId xmlns:a16="http://schemas.microsoft.com/office/drawing/2014/main" id="{E36DDA89-B3C6-4C8B-74E0-EB8706866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a:extLst>
              <a:ext uri="{FF2B5EF4-FFF2-40B4-BE49-F238E27FC236}">
                <a16:creationId xmlns:a16="http://schemas.microsoft.com/office/drawing/2014/main" id="{3FEE6983-55D0-C949-1BFD-3E2CC99B9D99}"/>
              </a:ext>
            </a:extLst>
          </p:cNvPr>
          <p:cNvSpPr>
            <a:spLocks noGrp="1"/>
          </p:cNvSpPr>
          <p:nvPr>
            <p:ph type="dt" sz="half" idx="10"/>
          </p:nvPr>
        </p:nvSpPr>
        <p:spPr/>
        <p:txBody>
          <a:bodyPr/>
          <a:lstStyle/>
          <a:p>
            <a:fld id="{58CEF84D-CD37-41AA-86A8-317F1AA74673}" type="datetimeFigureOut">
              <a:rPr lang="en-GB" smtClean="0"/>
              <a:t>24/09/2023</a:t>
            </a:fld>
            <a:endParaRPr lang="en-GB"/>
          </a:p>
        </p:txBody>
      </p:sp>
      <p:sp>
        <p:nvSpPr>
          <p:cNvPr id="6" name="Контейнер за долния колонтитул 5">
            <a:extLst>
              <a:ext uri="{FF2B5EF4-FFF2-40B4-BE49-F238E27FC236}">
                <a16:creationId xmlns:a16="http://schemas.microsoft.com/office/drawing/2014/main" id="{08CBB9D3-68C8-A4ED-3957-9BBDBCA70C3F}"/>
              </a:ext>
            </a:extLst>
          </p:cNvPr>
          <p:cNvSpPr>
            <a:spLocks noGrp="1"/>
          </p:cNvSpPr>
          <p:nvPr>
            <p:ph type="ftr" sz="quarter" idx="11"/>
          </p:nvPr>
        </p:nvSpPr>
        <p:spPr/>
        <p:txBody>
          <a:bodyPr/>
          <a:lstStyle/>
          <a:p>
            <a:endParaRPr lang="en-GB"/>
          </a:p>
        </p:txBody>
      </p:sp>
      <p:sp>
        <p:nvSpPr>
          <p:cNvPr id="7" name="Контейнер за номер на слайда 6">
            <a:extLst>
              <a:ext uri="{FF2B5EF4-FFF2-40B4-BE49-F238E27FC236}">
                <a16:creationId xmlns:a16="http://schemas.microsoft.com/office/drawing/2014/main" id="{28B893E1-BCF9-B388-2086-FF1F44306CF1}"/>
              </a:ext>
            </a:extLst>
          </p:cNvPr>
          <p:cNvSpPr>
            <a:spLocks noGrp="1"/>
          </p:cNvSpPr>
          <p:nvPr>
            <p:ph type="sldNum" sz="quarter" idx="12"/>
          </p:nvPr>
        </p:nvSpPr>
        <p:spPr/>
        <p:txBody>
          <a:bodyPr/>
          <a:lstStyle/>
          <a:p>
            <a:fld id="{157DABDE-97C7-477E-9886-5CE97755E3C6}" type="slidenum">
              <a:rPr lang="en-GB" smtClean="0"/>
              <a:t>‹#›</a:t>
            </a:fld>
            <a:endParaRPr lang="en-GB"/>
          </a:p>
        </p:txBody>
      </p:sp>
    </p:spTree>
    <p:extLst>
      <p:ext uri="{BB962C8B-B14F-4D97-AF65-F5344CB8AC3E}">
        <p14:creationId xmlns:p14="http://schemas.microsoft.com/office/powerpoint/2010/main" val="361034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a:extLst>
              <a:ext uri="{FF2B5EF4-FFF2-40B4-BE49-F238E27FC236}">
                <a16:creationId xmlns:a16="http://schemas.microsoft.com/office/drawing/2014/main" id="{A5E87CFE-D2A4-6D03-EAEB-67019748B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endParaRPr lang="en-GB"/>
          </a:p>
        </p:txBody>
      </p:sp>
      <p:sp>
        <p:nvSpPr>
          <p:cNvPr id="3" name="Текстов контейнер 2">
            <a:extLst>
              <a:ext uri="{FF2B5EF4-FFF2-40B4-BE49-F238E27FC236}">
                <a16:creationId xmlns:a16="http://schemas.microsoft.com/office/drawing/2014/main" id="{BFC9B3B6-6166-6061-8918-227BCC3C1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endParaRPr lang="en-GB"/>
          </a:p>
        </p:txBody>
      </p:sp>
      <p:sp>
        <p:nvSpPr>
          <p:cNvPr id="4" name="Контейнер за дата 3">
            <a:extLst>
              <a:ext uri="{FF2B5EF4-FFF2-40B4-BE49-F238E27FC236}">
                <a16:creationId xmlns:a16="http://schemas.microsoft.com/office/drawing/2014/main" id="{76FC91DD-BACE-78CB-E74B-C1568A7B9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EF84D-CD37-41AA-86A8-317F1AA74673}" type="datetimeFigureOut">
              <a:rPr lang="en-GB" smtClean="0"/>
              <a:t>24/09/2023</a:t>
            </a:fld>
            <a:endParaRPr lang="en-GB"/>
          </a:p>
        </p:txBody>
      </p:sp>
      <p:sp>
        <p:nvSpPr>
          <p:cNvPr id="5" name="Контейнер за долния колонтитул 4">
            <a:extLst>
              <a:ext uri="{FF2B5EF4-FFF2-40B4-BE49-F238E27FC236}">
                <a16:creationId xmlns:a16="http://schemas.microsoft.com/office/drawing/2014/main" id="{B31BECB3-5D3B-20CB-F382-F22F1ED43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Контейнер за номер на слайда 5">
            <a:extLst>
              <a:ext uri="{FF2B5EF4-FFF2-40B4-BE49-F238E27FC236}">
                <a16:creationId xmlns:a16="http://schemas.microsoft.com/office/drawing/2014/main" id="{8FB4B9A6-F955-799C-9AB1-CE381EF4B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DABDE-97C7-477E-9886-5CE97755E3C6}" type="slidenum">
              <a:rPr lang="en-GB" smtClean="0"/>
              <a:t>‹#›</a:t>
            </a:fld>
            <a:endParaRPr lang="en-GB"/>
          </a:p>
        </p:txBody>
      </p:sp>
    </p:spTree>
    <p:extLst>
      <p:ext uri="{BB962C8B-B14F-4D97-AF65-F5344CB8AC3E}">
        <p14:creationId xmlns:p14="http://schemas.microsoft.com/office/powerpoint/2010/main" val="823935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EC77989-2087-90C7-5D75-78E5F562D46F}"/>
              </a:ext>
            </a:extLst>
          </p:cNvPr>
          <p:cNvSpPr>
            <a:spLocks noGrp="1"/>
          </p:cNvSpPr>
          <p:nvPr>
            <p:ph type="ctrTitle"/>
          </p:nvPr>
        </p:nvSpPr>
        <p:spPr>
          <a:xfrm>
            <a:off x="1444869" y="562708"/>
            <a:ext cx="9144000" cy="1426186"/>
          </a:xfrm>
        </p:spPr>
        <p:txBody>
          <a:bodyPr>
            <a:normAutofit/>
          </a:bodyPr>
          <a:lstStyle/>
          <a:p>
            <a:r>
              <a:rPr lang="bg-BG" sz="4000" dirty="0"/>
              <a:t>Интегрирана среда за програмиране </a:t>
            </a:r>
            <a:r>
              <a:rPr lang="en-GB" sz="4000" dirty="0"/>
              <a:t>Visual Studio</a:t>
            </a:r>
          </a:p>
        </p:txBody>
      </p:sp>
      <p:sp>
        <p:nvSpPr>
          <p:cNvPr id="8" name="Текстово поле 7">
            <a:extLst>
              <a:ext uri="{FF2B5EF4-FFF2-40B4-BE49-F238E27FC236}">
                <a16:creationId xmlns:a16="http://schemas.microsoft.com/office/drawing/2014/main" id="{0F64CC5B-2018-F301-5732-B6F770200DFE}"/>
              </a:ext>
            </a:extLst>
          </p:cNvPr>
          <p:cNvSpPr txBox="1"/>
          <p:nvPr/>
        </p:nvSpPr>
        <p:spPr>
          <a:xfrm>
            <a:off x="785446" y="2356338"/>
            <a:ext cx="10621108" cy="1477328"/>
          </a:xfrm>
          <a:prstGeom prst="rect">
            <a:avLst/>
          </a:prstGeom>
          <a:noFill/>
        </p:spPr>
        <p:txBody>
          <a:bodyPr wrap="square" rtlCol="0">
            <a:spAutoFit/>
          </a:bodyPr>
          <a:lstStyle/>
          <a:p>
            <a:r>
              <a:rPr lang="bg-BG" b="1" dirty="0"/>
              <a:t>Съдържание</a:t>
            </a:r>
          </a:p>
          <a:p>
            <a:endParaRPr lang="bg-BG" dirty="0"/>
          </a:p>
          <a:p>
            <a:r>
              <a:rPr lang="bg-BG" dirty="0"/>
              <a:t>1. Проект и решение</a:t>
            </a:r>
          </a:p>
          <a:p>
            <a:r>
              <a:rPr lang="bg-BG" dirty="0"/>
              <a:t>2. Конзолно приложение</a:t>
            </a:r>
          </a:p>
          <a:p>
            <a:r>
              <a:rPr lang="bg-BG" dirty="0"/>
              <a:t>3. Елементи на програмата</a:t>
            </a:r>
            <a:endParaRPr lang="en-GB" dirty="0"/>
          </a:p>
        </p:txBody>
      </p:sp>
    </p:spTree>
    <p:extLst>
      <p:ext uri="{BB962C8B-B14F-4D97-AF65-F5344CB8AC3E}">
        <p14:creationId xmlns:p14="http://schemas.microsoft.com/office/powerpoint/2010/main" val="419527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2478E29-D5F0-7A78-5309-6FCAA1B80F20}"/>
              </a:ext>
            </a:extLst>
          </p:cNvPr>
          <p:cNvSpPr>
            <a:spLocks noGrp="1"/>
          </p:cNvSpPr>
          <p:nvPr>
            <p:ph type="title"/>
          </p:nvPr>
        </p:nvSpPr>
        <p:spPr>
          <a:xfrm>
            <a:off x="990600" y="1543294"/>
            <a:ext cx="4328746" cy="4797181"/>
          </a:xfrm>
        </p:spPr>
        <p:txBody>
          <a:bodyPr>
            <a:normAutofit/>
          </a:bodyPr>
          <a:lstStyle/>
          <a:p>
            <a:pPr algn="just"/>
            <a:r>
              <a:rPr lang="en-GB" sz="1800" dirty="0"/>
              <a:t>     </a:t>
            </a:r>
            <a:r>
              <a:rPr lang="bg-BG" sz="1800" dirty="0"/>
              <a:t>За създаване на една компютърна програма обикновено са нужни няколко различни файла, създадени от програмиста, както и служебни файлове на средата, нужни за управление на програмата. Съвкупността от всички тези файлове наричаме </a:t>
            </a:r>
            <a:r>
              <a:rPr lang="bg-BG" sz="1800" b="1" dirty="0"/>
              <a:t>проект</a:t>
            </a:r>
            <a:r>
              <a:rPr lang="bg-BG" sz="1800" dirty="0"/>
              <a:t>(англ. </a:t>
            </a:r>
            <a:r>
              <a:rPr lang="en-GB" sz="1800" i="1" dirty="0"/>
              <a:t>project</a:t>
            </a:r>
            <a:r>
              <a:rPr lang="bg-BG" sz="1800" dirty="0"/>
              <a:t>).</a:t>
            </a:r>
            <a:br>
              <a:rPr lang="en-GB" sz="1800" dirty="0"/>
            </a:br>
            <a:r>
              <a:rPr lang="en-GB" sz="1800" dirty="0"/>
              <a:t>     </a:t>
            </a:r>
            <a:r>
              <a:rPr lang="bg-BG" sz="1800" dirty="0"/>
              <a:t>От файловете на проекта след подходяща обработка се получава резултат, който се нарича </a:t>
            </a:r>
            <a:r>
              <a:rPr lang="bg-BG" sz="1800" b="1" dirty="0"/>
              <a:t>решение</a:t>
            </a:r>
            <a:r>
              <a:rPr lang="bg-BG" sz="1800" dirty="0"/>
              <a:t>(англ. </a:t>
            </a:r>
            <a:r>
              <a:rPr lang="en-GB" sz="1800" i="1" dirty="0"/>
              <a:t>solution</a:t>
            </a:r>
            <a:r>
              <a:rPr lang="bg-BG" sz="1800" dirty="0"/>
              <a:t>). Решението може да бъде </a:t>
            </a:r>
            <a:r>
              <a:rPr lang="bg-BG" sz="1800" i="1" dirty="0"/>
              <a:t>изпълнима програма</a:t>
            </a:r>
            <a:r>
              <a:rPr lang="bg-BG" sz="1800" dirty="0"/>
              <a:t>, </a:t>
            </a:r>
            <a:r>
              <a:rPr lang="bg-BG" sz="1800" i="1" dirty="0"/>
              <a:t>обектен код </a:t>
            </a:r>
            <a:r>
              <a:rPr lang="bg-BG" sz="1800" dirty="0"/>
              <a:t> на подпрограмата или цяла </a:t>
            </a:r>
            <a:r>
              <a:rPr lang="bg-BG" sz="1800" i="1" dirty="0"/>
              <a:t>библиотека от подпрограми, която да бъде използвана в текущия или в други проекти.</a:t>
            </a:r>
            <a:endParaRPr lang="en-GB" sz="1800" i="1" dirty="0"/>
          </a:p>
        </p:txBody>
      </p:sp>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1. Проект и решение</a:t>
            </a:r>
            <a:endParaRPr lang="en-GB" sz="2800" dirty="0"/>
          </a:p>
        </p:txBody>
      </p:sp>
      <p:pic>
        <p:nvPicPr>
          <p:cNvPr id="32" name="Картина 31">
            <a:extLst>
              <a:ext uri="{FF2B5EF4-FFF2-40B4-BE49-F238E27FC236}">
                <a16:creationId xmlns:a16="http://schemas.microsoft.com/office/drawing/2014/main" id="{57AE5599-76E9-366B-4A2F-3BDBFA11E55C}"/>
              </a:ext>
            </a:extLst>
          </p:cNvPr>
          <p:cNvPicPr>
            <a:picLocks noChangeAspect="1"/>
          </p:cNvPicPr>
          <p:nvPr/>
        </p:nvPicPr>
        <p:blipFill>
          <a:blip r:embed="rId2"/>
          <a:stretch>
            <a:fillRect/>
          </a:stretch>
        </p:blipFill>
        <p:spPr>
          <a:xfrm>
            <a:off x="7483200" y="1543294"/>
            <a:ext cx="4162425" cy="5095875"/>
          </a:xfrm>
          <a:prstGeom prst="rect">
            <a:avLst/>
          </a:prstGeom>
        </p:spPr>
      </p:pic>
      <p:cxnSp>
        <p:nvCxnSpPr>
          <p:cNvPr id="40" name="Съединител &quot;права стрелка&quot; 39">
            <a:extLst>
              <a:ext uri="{FF2B5EF4-FFF2-40B4-BE49-F238E27FC236}">
                <a16:creationId xmlns:a16="http://schemas.microsoft.com/office/drawing/2014/main" id="{433DDEA2-B95B-50AE-500F-705A5AE62F51}"/>
              </a:ext>
            </a:extLst>
          </p:cNvPr>
          <p:cNvCxnSpPr>
            <a:cxnSpLocks/>
          </p:cNvCxnSpPr>
          <p:nvPr/>
        </p:nvCxnSpPr>
        <p:spPr>
          <a:xfrm>
            <a:off x="6248400" y="2795752"/>
            <a:ext cx="1717431" cy="50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Съединител &quot;права стрелка&quot; 60">
            <a:extLst>
              <a:ext uri="{FF2B5EF4-FFF2-40B4-BE49-F238E27FC236}">
                <a16:creationId xmlns:a16="http://schemas.microsoft.com/office/drawing/2014/main" id="{BB61FBCF-AD0C-93A7-9E35-A6D1D306C89E}"/>
              </a:ext>
            </a:extLst>
          </p:cNvPr>
          <p:cNvCxnSpPr>
            <a:cxnSpLocks/>
          </p:cNvCxnSpPr>
          <p:nvPr/>
        </p:nvCxnSpPr>
        <p:spPr>
          <a:xfrm flipV="1">
            <a:off x="6266317" y="3610304"/>
            <a:ext cx="1479706" cy="303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Текстово поле 63">
            <a:extLst>
              <a:ext uri="{FF2B5EF4-FFF2-40B4-BE49-F238E27FC236}">
                <a16:creationId xmlns:a16="http://schemas.microsoft.com/office/drawing/2014/main" id="{1CAD9A04-ED4F-9DF1-DF0F-D542767672BC}"/>
              </a:ext>
            </a:extLst>
          </p:cNvPr>
          <p:cNvSpPr txBox="1"/>
          <p:nvPr/>
        </p:nvSpPr>
        <p:spPr>
          <a:xfrm>
            <a:off x="5373898" y="2509033"/>
            <a:ext cx="1784839" cy="1754326"/>
          </a:xfrm>
          <a:prstGeom prst="rect">
            <a:avLst/>
          </a:prstGeom>
          <a:noFill/>
        </p:spPr>
        <p:txBody>
          <a:bodyPr wrap="square" rtlCol="0">
            <a:spAutoFit/>
          </a:bodyPr>
          <a:lstStyle/>
          <a:p>
            <a:r>
              <a:rPr lang="bg-BG" b="1" dirty="0">
                <a:solidFill>
                  <a:srgbClr val="FFC000"/>
                </a:solidFill>
              </a:rPr>
              <a:t>1</a:t>
            </a:r>
            <a:r>
              <a:rPr lang="bg-BG" dirty="0"/>
              <a:t> </a:t>
            </a:r>
            <a:r>
              <a:rPr lang="bg-BG" b="1" dirty="0"/>
              <a:t>решение</a:t>
            </a:r>
            <a:r>
              <a:rPr lang="bg-BG" dirty="0"/>
              <a:t> с</a:t>
            </a:r>
          </a:p>
          <a:p>
            <a:endParaRPr lang="bg-BG" dirty="0"/>
          </a:p>
          <a:p>
            <a:endParaRPr lang="bg-BG" dirty="0"/>
          </a:p>
          <a:p>
            <a:endParaRPr lang="bg-BG" dirty="0"/>
          </a:p>
          <a:p>
            <a:endParaRPr lang="bg-BG" dirty="0"/>
          </a:p>
          <a:p>
            <a:r>
              <a:rPr lang="bg-BG" b="1" dirty="0">
                <a:solidFill>
                  <a:srgbClr val="FFC000"/>
                </a:solidFill>
              </a:rPr>
              <a:t>1</a:t>
            </a:r>
            <a:r>
              <a:rPr lang="bg-BG" dirty="0"/>
              <a:t> </a:t>
            </a:r>
            <a:r>
              <a:rPr lang="bg-BG" b="1" dirty="0"/>
              <a:t>проект</a:t>
            </a:r>
            <a:r>
              <a:rPr lang="bg-BG" dirty="0"/>
              <a:t> в него</a:t>
            </a:r>
            <a:endParaRPr lang="en-GB" dirty="0"/>
          </a:p>
        </p:txBody>
      </p:sp>
      <p:sp>
        <p:nvSpPr>
          <p:cNvPr id="67" name="Правоъгълник: със заоблени ъгли 66">
            <a:extLst>
              <a:ext uri="{FF2B5EF4-FFF2-40B4-BE49-F238E27FC236}">
                <a16:creationId xmlns:a16="http://schemas.microsoft.com/office/drawing/2014/main" id="{71DE29E1-5D1F-7E52-C623-7B305C8B7E9C}"/>
              </a:ext>
            </a:extLst>
          </p:cNvPr>
          <p:cNvSpPr/>
          <p:nvPr/>
        </p:nvSpPr>
        <p:spPr>
          <a:xfrm>
            <a:off x="7857399" y="3448535"/>
            <a:ext cx="3206261" cy="833683"/>
          </a:xfrm>
          <a:prstGeom prst="round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Правоъгълник: със заоблени ъгли 67">
            <a:extLst>
              <a:ext uri="{FF2B5EF4-FFF2-40B4-BE49-F238E27FC236}">
                <a16:creationId xmlns:a16="http://schemas.microsoft.com/office/drawing/2014/main" id="{8127429A-7EEF-4E33-7C70-A7423800C156}"/>
              </a:ext>
            </a:extLst>
          </p:cNvPr>
          <p:cNvSpPr/>
          <p:nvPr/>
        </p:nvSpPr>
        <p:spPr>
          <a:xfrm>
            <a:off x="8119241" y="3176957"/>
            <a:ext cx="3120259" cy="246187"/>
          </a:xfrm>
          <a:prstGeom prst="round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Текстово поле 70">
            <a:extLst>
              <a:ext uri="{FF2B5EF4-FFF2-40B4-BE49-F238E27FC236}">
                <a16:creationId xmlns:a16="http://schemas.microsoft.com/office/drawing/2014/main" id="{D3275D0C-9A9C-EF53-357C-368A4407468D}"/>
              </a:ext>
            </a:extLst>
          </p:cNvPr>
          <p:cNvSpPr txBox="1"/>
          <p:nvPr/>
        </p:nvSpPr>
        <p:spPr>
          <a:xfrm>
            <a:off x="8924192" y="1180306"/>
            <a:ext cx="2582008" cy="369332"/>
          </a:xfrm>
          <a:prstGeom prst="rect">
            <a:avLst/>
          </a:prstGeom>
          <a:noFill/>
        </p:spPr>
        <p:txBody>
          <a:bodyPr wrap="square" rtlCol="0">
            <a:spAutoFit/>
          </a:bodyPr>
          <a:lstStyle/>
          <a:p>
            <a:r>
              <a:rPr lang="en-GB" dirty="0"/>
              <a:t>Visual Studio</a:t>
            </a:r>
          </a:p>
        </p:txBody>
      </p:sp>
    </p:spTree>
    <p:extLst>
      <p:ext uri="{BB962C8B-B14F-4D97-AF65-F5344CB8AC3E}">
        <p14:creationId xmlns:p14="http://schemas.microsoft.com/office/powerpoint/2010/main" val="302141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2478E29-D5F0-7A78-5309-6FCAA1B80F20}"/>
              </a:ext>
            </a:extLst>
          </p:cNvPr>
          <p:cNvSpPr>
            <a:spLocks noGrp="1"/>
          </p:cNvSpPr>
          <p:nvPr>
            <p:ph type="title"/>
          </p:nvPr>
        </p:nvSpPr>
        <p:spPr>
          <a:xfrm>
            <a:off x="990600" y="1543294"/>
            <a:ext cx="10515600" cy="839421"/>
          </a:xfrm>
        </p:spPr>
        <p:txBody>
          <a:bodyPr>
            <a:normAutofit fontScale="90000"/>
          </a:bodyPr>
          <a:lstStyle/>
          <a:p>
            <a:br>
              <a:rPr lang="en-GB" sz="1800" i="1" dirty="0"/>
            </a:br>
            <a:r>
              <a:rPr lang="bg-BG" sz="1800" b="1" i="1" dirty="0"/>
              <a:t>Конзолно приложени</a:t>
            </a:r>
            <a:r>
              <a:rPr lang="bg-BG" sz="1800" i="1" dirty="0"/>
              <a:t> (</a:t>
            </a:r>
            <a:r>
              <a:rPr lang="en-GB" sz="1800" i="1" dirty="0"/>
              <a:t>console application</a:t>
            </a:r>
            <a:r>
              <a:rPr lang="bg-BG" sz="1800" i="1" dirty="0"/>
              <a:t>)</a:t>
            </a:r>
            <a:r>
              <a:rPr lang="en-GB" sz="1800" i="1" dirty="0"/>
              <a:t> – </a:t>
            </a:r>
            <a:r>
              <a:rPr lang="bg-BG" sz="1800" i="1" dirty="0"/>
              <a:t>най-простото за създаване </a:t>
            </a:r>
            <a:r>
              <a:rPr lang="bg-BG" sz="1800" b="1" i="1" dirty="0"/>
              <a:t>решение</a:t>
            </a:r>
            <a:r>
              <a:rPr lang="bg-BG" sz="1800" i="1" dirty="0"/>
              <a:t> с буквено-цифров интерфейс.</a:t>
            </a:r>
            <a:br>
              <a:rPr lang="bg-BG" sz="1800" i="1" dirty="0"/>
            </a:br>
            <a:endParaRPr lang="en-GB" sz="1800" i="1" dirty="0"/>
          </a:p>
        </p:txBody>
      </p:sp>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2. Конзолно приложение</a:t>
            </a:r>
            <a:endParaRPr lang="en-GB" sz="2800" dirty="0"/>
          </a:p>
        </p:txBody>
      </p:sp>
      <p:sp>
        <p:nvSpPr>
          <p:cNvPr id="3" name="Заглавие 1">
            <a:extLst>
              <a:ext uri="{FF2B5EF4-FFF2-40B4-BE49-F238E27FC236}">
                <a16:creationId xmlns:a16="http://schemas.microsoft.com/office/drawing/2014/main" id="{7C4C2E46-02A2-86AA-5AA6-7DAD2BB5E2F3}"/>
              </a:ext>
            </a:extLst>
          </p:cNvPr>
          <p:cNvSpPr txBox="1">
            <a:spLocks/>
          </p:cNvSpPr>
          <p:nvPr/>
        </p:nvSpPr>
        <p:spPr>
          <a:xfrm>
            <a:off x="990600" y="4719149"/>
            <a:ext cx="10515600" cy="1699236"/>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1800" i="1" dirty="0"/>
            </a:br>
            <a:r>
              <a:rPr lang="bg-BG" sz="1800" b="1" i="1" dirty="0"/>
              <a:t>Стандартен вход </a:t>
            </a:r>
            <a:r>
              <a:rPr lang="en-GB" sz="1800" i="1" dirty="0"/>
              <a:t>– </a:t>
            </a:r>
            <a:r>
              <a:rPr lang="bg-BG" sz="1800" dirty="0"/>
              <a:t>това е устройството, от което конзолното приложението чете данни (най-често клавиатура)</a:t>
            </a:r>
          </a:p>
          <a:p>
            <a:endParaRPr lang="bg-BG" sz="1800" dirty="0"/>
          </a:p>
          <a:p>
            <a:r>
              <a:rPr lang="bg-BG" sz="1800" b="1" i="1" dirty="0"/>
              <a:t>Стандартен изход – </a:t>
            </a:r>
            <a:r>
              <a:rPr lang="bg-BG" sz="1800" dirty="0"/>
              <a:t>прозореца на командния интерпретатор (конзола), където се извежда резултата.</a:t>
            </a:r>
          </a:p>
          <a:p>
            <a:endParaRPr lang="bg-BG" sz="1800" b="1" i="1" dirty="0"/>
          </a:p>
          <a:p>
            <a:r>
              <a:rPr lang="bg-BG" sz="1800" dirty="0"/>
              <a:t>*Възможно е четенето и писането на данни в </a:t>
            </a:r>
            <a:r>
              <a:rPr lang="bg-BG" sz="1800" i="1" dirty="0"/>
              <a:t>стандартния вход</a:t>
            </a:r>
            <a:r>
              <a:rPr lang="en-GB" sz="1800" i="1" dirty="0"/>
              <a:t> </a:t>
            </a:r>
            <a:r>
              <a:rPr lang="bg-BG" sz="1800" dirty="0"/>
              <a:t>и от </a:t>
            </a:r>
            <a:r>
              <a:rPr lang="bg-BG" sz="1800" i="1" dirty="0"/>
              <a:t>стандартния изход</a:t>
            </a:r>
            <a:r>
              <a:rPr lang="bg-BG" sz="1800" dirty="0"/>
              <a:t> да се пренасочат към други    места. Например понякога е удобно да четем данните от един файл (стандартен вход) и да записваме резултата от изпълнението на програмата в друг файл (стандартен изход).</a:t>
            </a:r>
          </a:p>
          <a:p>
            <a:endParaRPr lang="en-GB" sz="1800" b="1" i="1" dirty="0"/>
          </a:p>
        </p:txBody>
      </p:sp>
      <p:pic>
        <p:nvPicPr>
          <p:cNvPr id="6" name="Картина 5">
            <a:extLst>
              <a:ext uri="{FF2B5EF4-FFF2-40B4-BE49-F238E27FC236}">
                <a16:creationId xmlns:a16="http://schemas.microsoft.com/office/drawing/2014/main" id="{36F937D3-AD02-8201-907E-E91B2E8C65F7}"/>
              </a:ext>
            </a:extLst>
          </p:cNvPr>
          <p:cNvPicPr>
            <a:picLocks noChangeAspect="1"/>
          </p:cNvPicPr>
          <p:nvPr/>
        </p:nvPicPr>
        <p:blipFill>
          <a:blip r:embed="rId2"/>
          <a:stretch>
            <a:fillRect/>
          </a:stretch>
        </p:blipFill>
        <p:spPr>
          <a:xfrm>
            <a:off x="990600" y="2206739"/>
            <a:ext cx="10515600" cy="2327778"/>
          </a:xfrm>
          <a:prstGeom prst="rect">
            <a:avLst/>
          </a:prstGeom>
        </p:spPr>
      </p:pic>
    </p:spTree>
    <p:extLst>
      <p:ext uri="{BB962C8B-B14F-4D97-AF65-F5344CB8AC3E}">
        <p14:creationId xmlns:p14="http://schemas.microsoft.com/office/powerpoint/2010/main" val="134702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2478E29-D5F0-7A78-5309-6FCAA1B80F20}"/>
              </a:ext>
            </a:extLst>
          </p:cNvPr>
          <p:cNvSpPr>
            <a:spLocks noGrp="1"/>
          </p:cNvSpPr>
          <p:nvPr>
            <p:ph type="title"/>
          </p:nvPr>
        </p:nvSpPr>
        <p:spPr>
          <a:xfrm>
            <a:off x="990600" y="1543294"/>
            <a:ext cx="10515600" cy="839421"/>
          </a:xfrm>
        </p:spPr>
        <p:txBody>
          <a:bodyPr>
            <a:normAutofit/>
          </a:bodyPr>
          <a:lstStyle/>
          <a:p>
            <a:r>
              <a:rPr lang="bg-BG" sz="1800" b="1" dirty="0"/>
              <a:t>Ключови думи в езика </a:t>
            </a:r>
            <a:r>
              <a:rPr lang="en-GB" sz="1800" b="1" dirty="0"/>
              <a:t>C#</a:t>
            </a:r>
            <a:r>
              <a:rPr lang="bg-BG" sz="1800" b="1" dirty="0"/>
              <a:t> </a:t>
            </a:r>
            <a:r>
              <a:rPr lang="bg-BG" sz="1800" dirty="0"/>
              <a:t>- служебни думи използвани в езика с вътрешна цел. Имат строго предназначение и не могат да се променят.</a:t>
            </a:r>
            <a:endParaRPr lang="en-GB" sz="1800" dirty="0"/>
          </a:p>
        </p:txBody>
      </p:sp>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pic>
        <p:nvPicPr>
          <p:cNvPr id="7" name="Картина 6">
            <a:extLst>
              <a:ext uri="{FF2B5EF4-FFF2-40B4-BE49-F238E27FC236}">
                <a16:creationId xmlns:a16="http://schemas.microsoft.com/office/drawing/2014/main" id="{B263307D-CBB5-DC9E-C388-80CC305D0DE4}"/>
              </a:ext>
            </a:extLst>
          </p:cNvPr>
          <p:cNvPicPr>
            <a:picLocks noChangeAspect="1"/>
          </p:cNvPicPr>
          <p:nvPr/>
        </p:nvPicPr>
        <p:blipFill>
          <a:blip r:embed="rId2"/>
          <a:stretch>
            <a:fillRect/>
          </a:stretch>
        </p:blipFill>
        <p:spPr>
          <a:xfrm>
            <a:off x="990600" y="2527623"/>
            <a:ext cx="8643002" cy="3895325"/>
          </a:xfrm>
          <a:prstGeom prst="rect">
            <a:avLst/>
          </a:prstGeom>
        </p:spPr>
      </p:pic>
    </p:spTree>
    <p:extLst>
      <p:ext uri="{BB962C8B-B14F-4D97-AF65-F5344CB8AC3E}">
        <p14:creationId xmlns:p14="http://schemas.microsoft.com/office/powerpoint/2010/main" val="16747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2478E29-D5F0-7A78-5309-6FCAA1B80F20}"/>
              </a:ext>
            </a:extLst>
          </p:cNvPr>
          <p:cNvSpPr>
            <a:spLocks noGrp="1"/>
          </p:cNvSpPr>
          <p:nvPr>
            <p:ph type="title"/>
          </p:nvPr>
        </p:nvSpPr>
        <p:spPr>
          <a:xfrm>
            <a:off x="990600" y="1604839"/>
            <a:ext cx="10515600" cy="2817692"/>
          </a:xfrm>
        </p:spPr>
        <p:txBody>
          <a:bodyPr>
            <a:normAutofit/>
          </a:bodyPr>
          <a:lstStyle/>
          <a:p>
            <a:r>
              <a:rPr lang="bg-BG" sz="1800" b="1" dirty="0"/>
              <a:t>Имена (идентификатори)</a:t>
            </a:r>
            <a:r>
              <a:rPr lang="bg-BG" sz="1800" dirty="0"/>
              <a:t> – служат за идентифициране на елементите в програмата.</a:t>
            </a:r>
            <a:br>
              <a:rPr lang="bg-BG" sz="1800" dirty="0"/>
            </a:br>
            <a:br>
              <a:rPr lang="bg-BG" sz="1800" dirty="0"/>
            </a:br>
            <a:r>
              <a:rPr lang="bg-BG" sz="1800" dirty="0"/>
              <a:t>- думи съставени от </a:t>
            </a:r>
            <a:r>
              <a:rPr lang="bg-BG" sz="1800" b="1" dirty="0"/>
              <a:t>латински букви</a:t>
            </a:r>
            <a:r>
              <a:rPr lang="bg-BG" sz="1800" dirty="0"/>
              <a:t>, </a:t>
            </a:r>
            <a:r>
              <a:rPr lang="bg-BG" sz="1800" b="1" dirty="0"/>
              <a:t>цифри </a:t>
            </a:r>
            <a:r>
              <a:rPr lang="bg-BG" sz="1800" dirty="0"/>
              <a:t>и знакът за подчертаване ( </a:t>
            </a:r>
            <a:r>
              <a:rPr lang="bg-BG" sz="1800" b="1" dirty="0"/>
              <a:t>_ </a:t>
            </a:r>
            <a:r>
              <a:rPr lang="bg-BG" sz="1800" dirty="0"/>
              <a:t>), започващи с буква или знак за подчертаване.</a:t>
            </a:r>
            <a:br>
              <a:rPr lang="bg-BG" sz="1800" dirty="0"/>
            </a:br>
            <a:br>
              <a:rPr lang="bg-BG" sz="1800" dirty="0"/>
            </a:br>
            <a:r>
              <a:rPr lang="bg-BG" sz="900" dirty="0"/>
              <a:t> 	</a:t>
            </a:r>
            <a:r>
              <a:rPr lang="bg-BG" sz="1800" dirty="0"/>
              <a:t>допустими имена:	   </a:t>
            </a:r>
            <a:r>
              <a:rPr lang="en-GB" sz="1800" dirty="0">
                <a:solidFill>
                  <a:srgbClr val="00B050"/>
                </a:solidFill>
              </a:rPr>
              <a:t>asd43</a:t>
            </a:r>
            <a:r>
              <a:rPr lang="bg-BG" sz="1800" dirty="0">
                <a:solidFill>
                  <a:srgbClr val="00B050"/>
                </a:solidFill>
              </a:rPr>
              <a:t>	</a:t>
            </a:r>
            <a:r>
              <a:rPr lang="en-GB" sz="1800" dirty="0">
                <a:solidFill>
                  <a:srgbClr val="00B050"/>
                </a:solidFill>
              </a:rPr>
              <a:t>asd_43</a:t>
            </a:r>
            <a:r>
              <a:rPr lang="bg-BG" sz="1800" dirty="0">
                <a:solidFill>
                  <a:srgbClr val="00B050"/>
                </a:solidFill>
              </a:rPr>
              <a:t>	</a:t>
            </a:r>
            <a:r>
              <a:rPr lang="en-GB" sz="1800" dirty="0">
                <a:solidFill>
                  <a:srgbClr val="00B050"/>
                </a:solidFill>
              </a:rPr>
              <a:t>a_s_d_43</a:t>
            </a:r>
            <a:r>
              <a:rPr lang="bg-BG" sz="1800" dirty="0">
                <a:solidFill>
                  <a:srgbClr val="00B050"/>
                </a:solidFill>
              </a:rPr>
              <a:t>	       </a:t>
            </a:r>
            <a:r>
              <a:rPr lang="en-GB" sz="1800" dirty="0">
                <a:solidFill>
                  <a:srgbClr val="00B050"/>
                </a:solidFill>
              </a:rPr>
              <a:t>_asd43</a:t>
            </a:r>
            <a:r>
              <a:rPr lang="bg-BG" sz="1800" dirty="0">
                <a:solidFill>
                  <a:srgbClr val="00B050"/>
                </a:solidFill>
              </a:rPr>
              <a:t>       </a:t>
            </a:r>
            <a:r>
              <a:rPr lang="en-GB" sz="1800" dirty="0">
                <a:solidFill>
                  <a:srgbClr val="00B050"/>
                </a:solidFill>
              </a:rPr>
              <a:t>asd43_</a:t>
            </a:r>
            <a:br>
              <a:rPr lang="bg-BG" sz="1800" dirty="0">
                <a:solidFill>
                  <a:srgbClr val="00B050"/>
                </a:solidFill>
              </a:rPr>
            </a:br>
            <a:br>
              <a:rPr lang="bg-BG" sz="1800" dirty="0">
                <a:solidFill>
                  <a:srgbClr val="00B050"/>
                </a:solidFill>
              </a:rPr>
            </a:br>
            <a:r>
              <a:rPr lang="bg-BG" sz="1800" b="1" dirty="0">
                <a:solidFill>
                  <a:srgbClr val="00B050"/>
                </a:solidFill>
              </a:rPr>
              <a:t>- </a:t>
            </a:r>
            <a:r>
              <a:rPr lang="bg-BG" sz="1800" b="1" dirty="0"/>
              <a:t>В езика </a:t>
            </a:r>
            <a:r>
              <a:rPr lang="en-GB" sz="1800" b="1" dirty="0"/>
              <a:t>C#</a:t>
            </a:r>
            <a:r>
              <a:rPr lang="bg-BG" sz="1800" b="1" dirty="0"/>
              <a:t> малката буква и съответната и главна се считат за различни</a:t>
            </a:r>
            <a:r>
              <a:rPr lang="bg-BG" sz="1800" dirty="0"/>
              <a:t>. Затова </a:t>
            </a:r>
            <a:r>
              <a:rPr lang="en-GB" sz="1800" b="1" dirty="0"/>
              <a:t>asd43</a:t>
            </a:r>
            <a:r>
              <a:rPr lang="bg-BG" sz="1800" b="1" dirty="0"/>
              <a:t>,</a:t>
            </a:r>
            <a:r>
              <a:rPr lang="en-GB" sz="1800" b="1" dirty="0"/>
              <a:t> Asd43</a:t>
            </a:r>
            <a:r>
              <a:rPr lang="bg-BG" sz="1800" b="1" dirty="0"/>
              <a:t> </a:t>
            </a:r>
            <a:r>
              <a:rPr lang="bg-BG" sz="1800" dirty="0"/>
              <a:t>и</a:t>
            </a:r>
            <a:r>
              <a:rPr lang="en-GB" sz="1800" b="1" dirty="0"/>
              <a:t> ASD43</a:t>
            </a:r>
            <a:r>
              <a:rPr lang="en-GB" sz="1800" dirty="0"/>
              <a:t> </a:t>
            </a:r>
            <a:r>
              <a:rPr lang="bg-BG" sz="1800" dirty="0"/>
              <a:t>са различни имена.</a:t>
            </a:r>
            <a:br>
              <a:rPr lang="bg-BG" sz="900" dirty="0">
                <a:solidFill>
                  <a:srgbClr val="00B050"/>
                </a:solidFill>
              </a:rPr>
            </a:br>
            <a:br>
              <a:rPr lang="bg-BG" sz="900" dirty="0"/>
            </a:br>
            <a:r>
              <a:rPr lang="bg-BG" sz="900" dirty="0"/>
              <a:t>           </a:t>
            </a:r>
            <a:br>
              <a:rPr lang="bg-BG" sz="900" dirty="0"/>
            </a:br>
            <a:r>
              <a:rPr lang="bg-BG" sz="1800" dirty="0"/>
              <a:t>- имената </a:t>
            </a:r>
            <a:r>
              <a:rPr lang="bg-BG" sz="1800" b="1" dirty="0"/>
              <a:t>НЕ</a:t>
            </a:r>
            <a:r>
              <a:rPr lang="bg-BG" sz="1800" dirty="0"/>
              <a:t> могат да бъдат ключови думи.</a:t>
            </a:r>
            <a:endParaRPr lang="en-GB" sz="1800" dirty="0"/>
          </a:p>
        </p:txBody>
      </p:sp>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spTree>
    <p:extLst>
      <p:ext uri="{BB962C8B-B14F-4D97-AF65-F5344CB8AC3E}">
        <p14:creationId xmlns:p14="http://schemas.microsoft.com/office/powerpoint/2010/main" val="408474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sp>
        <p:nvSpPr>
          <p:cNvPr id="5" name="Заглавие 1">
            <a:extLst>
              <a:ext uri="{FF2B5EF4-FFF2-40B4-BE49-F238E27FC236}">
                <a16:creationId xmlns:a16="http://schemas.microsoft.com/office/drawing/2014/main" id="{FB5A0A9F-1D3B-0AF4-194E-2D95E479F060}"/>
              </a:ext>
            </a:extLst>
          </p:cNvPr>
          <p:cNvSpPr txBox="1">
            <a:spLocks/>
          </p:cNvSpPr>
          <p:nvPr/>
        </p:nvSpPr>
        <p:spPr>
          <a:xfrm>
            <a:off x="990600" y="1386252"/>
            <a:ext cx="10515600" cy="8176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1800" b="1" dirty="0"/>
              <a:t>Конвенция за именуване</a:t>
            </a:r>
            <a:r>
              <a:rPr lang="en-GB" sz="1800" b="1" dirty="0"/>
              <a:t> (CLS)</a:t>
            </a:r>
            <a:r>
              <a:rPr lang="bg-BG" sz="1800" b="1" dirty="0"/>
              <a:t> – </a:t>
            </a:r>
            <a:r>
              <a:rPr lang="bg-BG" sz="1800" dirty="0"/>
              <a:t>препоръки за спазване при избор на имена с цел съвместимост</a:t>
            </a:r>
            <a:endParaRPr lang="en-GB" sz="1800" dirty="0"/>
          </a:p>
        </p:txBody>
      </p:sp>
      <p:sp>
        <p:nvSpPr>
          <p:cNvPr id="6" name="Заглавие 1">
            <a:extLst>
              <a:ext uri="{FF2B5EF4-FFF2-40B4-BE49-F238E27FC236}">
                <a16:creationId xmlns:a16="http://schemas.microsoft.com/office/drawing/2014/main" id="{B26834F7-02EC-ED25-697F-E7070A608B1B}"/>
              </a:ext>
            </a:extLst>
          </p:cNvPr>
          <p:cNvSpPr txBox="1">
            <a:spLocks/>
          </p:cNvSpPr>
          <p:nvPr/>
        </p:nvSpPr>
        <p:spPr>
          <a:xfrm>
            <a:off x="990600" y="1526929"/>
            <a:ext cx="10515600" cy="40460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Courier New" panose="02070309020205020404" pitchFamily="49" charset="0"/>
              <a:buChar char="o"/>
            </a:pPr>
            <a:r>
              <a:rPr lang="bg-BG" sz="1800" i="1" dirty="0"/>
              <a:t>Избягвайте да използвате знака за подчертаване в началото – използва се от компилаторите и свързващите програми</a:t>
            </a:r>
            <a:endParaRPr lang="en-GB" sz="1800" i="1" dirty="0"/>
          </a:p>
          <a:p>
            <a:pPr marL="285750" indent="-285750">
              <a:buFont typeface="Courier New" panose="02070309020205020404" pitchFamily="49" charset="0"/>
              <a:buChar char="o"/>
            </a:pPr>
            <a:endParaRPr lang="bg-BG" sz="1800" i="1" dirty="0"/>
          </a:p>
          <a:p>
            <a:pPr marL="285750" indent="-285750">
              <a:buFont typeface="Courier New" panose="02070309020205020404" pitchFamily="49" charset="0"/>
              <a:buChar char="o"/>
            </a:pPr>
            <a:r>
              <a:rPr lang="bg-BG" sz="1800" i="1" dirty="0"/>
              <a:t>Избягвайте да използвате </a:t>
            </a:r>
            <a:r>
              <a:rPr lang="bg-BG" sz="1800" b="1" i="1" dirty="0"/>
              <a:t>близки</a:t>
            </a:r>
            <a:r>
              <a:rPr lang="bg-BG" sz="1800" i="1" dirty="0"/>
              <a:t> имена, които имат съществено различно предназначение (например: </a:t>
            </a:r>
            <a:r>
              <a:rPr lang="en-GB" sz="1800" i="1" dirty="0"/>
              <a:t>name </a:t>
            </a:r>
            <a:r>
              <a:rPr lang="bg-BG" sz="1800" i="1" dirty="0"/>
              <a:t> и</a:t>
            </a:r>
            <a:r>
              <a:rPr lang="en-GB" sz="1800" i="1" dirty="0"/>
              <a:t> Name</a:t>
            </a:r>
            <a:r>
              <a:rPr lang="bg-BG" sz="1800" i="1" dirty="0"/>
              <a:t>)</a:t>
            </a:r>
            <a:endParaRPr lang="en-GB" sz="1800" i="1" dirty="0"/>
          </a:p>
          <a:p>
            <a:pPr marL="285750" indent="-285750">
              <a:buFont typeface="Courier New" panose="02070309020205020404" pitchFamily="49" charset="0"/>
              <a:buChar char="o"/>
            </a:pPr>
            <a:endParaRPr lang="en-GB" sz="1800" i="1" dirty="0"/>
          </a:p>
          <a:p>
            <a:pPr marL="285750" indent="-285750">
              <a:buFont typeface="Courier New" panose="02070309020205020404" pitchFamily="49" charset="0"/>
              <a:buChar char="o"/>
            </a:pPr>
            <a:r>
              <a:rPr lang="bg-BG" sz="1800" i="1" dirty="0"/>
              <a:t>Използвайте имена подсещащи предназначението на именуването</a:t>
            </a:r>
          </a:p>
          <a:p>
            <a:pPr marL="285750" indent="-285750">
              <a:buFont typeface="Courier New" panose="02070309020205020404" pitchFamily="49" charset="0"/>
              <a:buChar char="o"/>
            </a:pPr>
            <a:endParaRPr lang="bg-BG" sz="1800" i="1" dirty="0"/>
          </a:p>
          <a:p>
            <a:pPr marL="285750" indent="-285750">
              <a:buFont typeface="Courier New" panose="02070309020205020404" pitchFamily="49" charset="0"/>
              <a:buChar char="o"/>
            </a:pPr>
            <a:r>
              <a:rPr lang="bg-BG" sz="1800" i="1" dirty="0"/>
              <a:t>Еднобуквените имена започват с малка буква</a:t>
            </a:r>
          </a:p>
          <a:p>
            <a:pPr marL="285750" indent="-285750">
              <a:buFont typeface="Courier New" panose="02070309020205020404" pitchFamily="49" charset="0"/>
              <a:buChar char="o"/>
            </a:pPr>
            <a:endParaRPr lang="bg-BG" sz="1800" i="1" dirty="0"/>
          </a:p>
          <a:p>
            <a:pPr marL="285750" indent="-285750">
              <a:buFont typeface="Courier New" panose="02070309020205020404" pitchFamily="49" charset="0"/>
              <a:buChar char="o"/>
            </a:pPr>
            <a:r>
              <a:rPr lang="bg-BG" sz="1800" i="1" dirty="0"/>
              <a:t>В случай, че името е съчетание от няколко думи</a:t>
            </a:r>
            <a:r>
              <a:rPr lang="en-GB" sz="1800" i="1" dirty="0"/>
              <a:t> </a:t>
            </a:r>
            <a:r>
              <a:rPr lang="bg-BG" sz="1800" i="1" dirty="0"/>
              <a:t>– използват се две основни конвенции</a:t>
            </a:r>
            <a:endParaRPr lang="en-GB" i="1" dirty="0"/>
          </a:p>
        </p:txBody>
      </p:sp>
      <p:sp>
        <p:nvSpPr>
          <p:cNvPr id="10" name="Текстово поле 9">
            <a:extLst>
              <a:ext uri="{FF2B5EF4-FFF2-40B4-BE49-F238E27FC236}">
                <a16:creationId xmlns:a16="http://schemas.microsoft.com/office/drawing/2014/main" id="{A44AA8BF-0723-9270-64C9-AAE52F7D1B80}"/>
              </a:ext>
            </a:extLst>
          </p:cNvPr>
          <p:cNvSpPr txBox="1"/>
          <p:nvPr/>
        </p:nvSpPr>
        <p:spPr>
          <a:xfrm>
            <a:off x="1371601" y="5184532"/>
            <a:ext cx="4290646" cy="1200329"/>
          </a:xfrm>
          <a:prstGeom prst="rect">
            <a:avLst/>
          </a:prstGeom>
          <a:noFill/>
        </p:spPr>
        <p:txBody>
          <a:bodyPr wrap="square" rtlCol="0">
            <a:spAutoFit/>
          </a:bodyPr>
          <a:lstStyle/>
          <a:p>
            <a:r>
              <a:rPr lang="en-GB" b="1" dirty="0"/>
              <a:t>pascalCase</a:t>
            </a:r>
            <a:r>
              <a:rPr lang="bg-BG" dirty="0"/>
              <a:t> – първата дума започва с малка буква, а всяка следваща с главна.</a:t>
            </a:r>
            <a:endParaRPr lang="en-GB" dirty="0"/>
          </a:p>
          <a:p>
            <a:endParaRPr lang="bg-BG" dirty="0"/>
          </a:p>
          <a:p>
            <a:r>
              <a:rPr lang="bg-BG" dirty="0"/>
              <a:t>например: </a:t>
            </a:r>
            <a:r>
              <a:rPr lang="en-GB" b="1" dirty="0" err="1"/>
              <a:t>u</a:t>
            </a:r>
            <a:r>
              <a:rPr lang="en-GB" dirty="0" err="1"/>
              <a:t>ser</a:t>
            </a:r>
            <a:r>
              <a:rPr lang="en-GB" b="1" dirty="0" err="1"/>
              <a:t>N</a:t>
            </a:r>
            <a:r>
              <a:rPr lang="en-GB" dirty="0" err="1"/>
              <a:t>ame</a:t>
            </a:r>
            <a:endParaRPr lang="en-GB" dirty="0"/>
          </a:p>
        </p:txBody>
      </p:sp>
      <p:sp>
        <p:nvSpPr>
          <p:cNvPr id="11" name="Текстово поле 10">
            <a:extLst>
              <a:ext uri="{FF2B5EF4-FFF2-40B4-BE49-F238E27FC236}">
                <a16:creationId xmlns:a16="http://schemas.microsoft.com/office/drawing/2014/main" id="{B8ADB44F-BDAA-282C-904C-0332211C77B4}"/>
              </a:ext>
            </a:extLst>
          </p:cNvPr>
          <p:cNvSpPr txBox="1"/>
          <p:nvPr/>
        </p:nvSpPr>
        <p:spPr>
          <a:xfrm>
            <a:off x="6438900" y="5169880"/>
            <a:ext cx="4290646" cy="1200329"/>
          </a:xfrm>
          <a:prstGeom prst="rect">
            <a:avLst/>
          </a:prstGeom>
          <a:noFill/>
        </p:spPr>
        <p:txBody>
          <a:bodyPr wrap="square" rtlCol="0">
            <a:spAutoFit/>
          </a:bodyPr>
          <a:lstStyle/>
          <a:p>
            <a:r>
              <a:rPr lang="en-GB" b="1" dirty="0"/>
              <a:t>CamelCase</a:t>
            </a:r>
            <a:r>
              <a:rPr lang="bg-BG" dirty="0"/>
              <a:t> –всяка дума започва с главна буква.</a:t>
            </a:r>
            <a:endParaRPr lang="en-GB" dirty="0"/>
          </a:p>
          <a:p>
            <a:endParaRPr lang="bg-BG" dirty="0"/>
          </a:p>
          <a:p>
            <a:r>
              <a:rPr lang="bg-BG" dirty="0"/>
              <a:t>например: </a:t>
            </a:r>
            <a:r>
              <a:rPr lang="en-GB" b="1" dirty="0" err="1"/>
              <a:t>U</a:t>
            </a:r>
            <a:r>
              <a:rPr lang="en-GB" dirty="0" err="1"/>
              <a:t>ser</a:t>
            </a:r>
            <a:r>
              <a:rPr lang="en-GB" b="1" dirty="0" err="1"/>
              <a:t>N</a:t>
            </a:r>
            <a:r>
              <a:rPr lang="en-GB" dirty="0" err="1"/>
              <a:t>ame</a:t>
            </a:r>
            <a:endParaRPr lang="en-GB" dirty="0"/>
          </a:p>
        </p:txBody>
      </p:sp>
      <p:sp>
        <p:nvSpPr>
          <p:cNvPr id="13" name="Текстово поле 12">
            <a:extLst>
              <a:ext uri="{FF2B5EF4-FFF2-40B4-BE49-F238E27FC236}">
                <a16:creationId xmlns:a16="http://schemas.microsoft.com/office/drawing/2014/main" id="{6C057DD5-CF8F-BF93-4B7E-94450DB19EDE}"/>
              </a:ext>
            </a:extLst>
          </p:cNvPr>
          <p:cNvSpPr txBox="1"/>
          <p:nvPr/>
        </p:nvSpPr>
        <p:spPr>
          <a:xfrm>
            <a:off x="8953500" y="5424922"/>
            <a:ext cx="1776046" cy="369332"/>
          </a:xfrm>
          <a:prstGeom prst="rect">
            <a:avLst/>
          </a:prstGeom>
          <a:noFill/>
        </p:spPr>
        <p:txBody>
          <a:bodyPr wrap="square" rtlCol="0">
            <a:spAutoFit/>
          </a:bodyPr>
          <a:lstStyle/>
          <a:p>
            <a:r>
              <a:rPr lang="bg-BG" dirty="0">
                <a:solidFill>
                  <a:srgbClr val="00B050"/>
                </a:solidFill>
              </a:rPr>
              <a:t>използван в </a:t>
            </a:r>
            <a:r>
              <a:rPr lang="en-GB" dirty="0">
                <a:solidFill>
                  <a:srgbClr val="00B050"/>
                </a:solidFill>
              </a:rPr>
              <a:t>C#</a:t>
            </a:r>
          </a:p>
        </p:txBody>
      </p:sp>
    </p:spTree>
    <p:extLst>
      <p:ext uri="{BB962C8B-B14F-4D97-AF65-F5344CB8AC3E}">
        <p14:creationId xmlns:p14="http://schemas.microsoft.com/office/powerpoint/2010/main" val="111606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sp>
        <p:nvSpPr>
          <p:cNvPr id="5" name="Заглавие 1">
            <a:extLst>
              <a:ext uri="{FF2B5EF4-FFF2-40B4-BE49-F238E27FC236}">
                <a16:creationId xmlns:a16="http://schemas.microsoft.com/office/drawing/2014/main" id="{FB5A0A9F-1D3B-0AF4-194E-2D95E479F060}"/>
              </a:ext>
            </a:extLst>
          </p:cNvPr>
          <p:cNvSpPr txBox="1">
            <a:spLocks/>
          </p:cNvSpPr>
          <p:nvPr/>
        </p:nvSpPr>
        <p:spPr>
          <a:xfrm>
            <a:off x="990600" y="1482967"/>
            <a:ext cx="10515600" cy="215704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1800" b="1" dirty="0"/>
              <a:t>Данни</a:t>
            </a:r>
            <a:r>
              <a:rPr lang="bg-BG" sz="1800" dirty="0"/>
              <a:t> – съхраняват се в паметта и се използват от програмата. Биват</a:t>
            </a:r>
          </a:p>
          <a:p>
            <a:endParaRPr lang="bg-BG" sz="1800" b="1" dirty="0"/>
          </a:p>
          <a:p>
            <a:pPr marL="285750" indent="-285750">
              <a:buFont typeface="Courier New" panose="02070309020205020404" pitchFamily="49" charset="0"/>
              <a:buChar char="o"/>
            </a:pPr>
            <a:r>
              <a:rPr lang="bg-BG" sz="1800" b="1" dirty="0"/>
              <a:t>константи</a:t>
            </a:r>
            <a:r>
              <a:rPr lang="en-GB" sz="1800" dirty="0"/>
              <a:t> – </a:t>
            </a:r>
            <a:r>
              <a:rPr lang="bg-BG" sz="1800" dirty="0"/>
              <a:t>полета от паметта, които не се променят при изпълнението на програмата. Могат да бъдат именувани или да се използват направо в кода(</a:t>
            </a:r>
            <a:r>
              <a:rPr lang="bg-BG" sz="1800" b="1" i="1" dirty="0"/>
              <a:t>литерали</a:t>
            </a:r>
            <a:r>
              <a:rPr lang="bg-BG" sz="1800" dirty="0"/>
              <a:t>).</a:t>
            </a:r>
          </a:p>
          <a:p>
            <a:pPr marL="285750" indent="-285750">
              <a:buFont typeface="Courier New" panose="02070309020205020404" pitchFamily="49" charset="0"/>
              <a:buChar char="o"/>
            </a:pPr>
            <a:endParaRPr lang="bg-BG" sz="1800" dirty="0"/>
          </a:p>
          <a:p>
            <a:pPr marL="285750" indent="-285750">
              <a:buFont typeface="Courier New" panose="02070309020205020404" pitchFamily="49" charset="0"/>
              <a:buChar char="o"/>
            </a:pPr>
            <a:r>
              <a:rPr lang="bg-BG" sz="1800" b="1" dirty="0"/>
              <a:t>променливи – </a:t>
            </a:r>
            <a:r>
              <a:rPr lang="bg-BG" sz="1800" dirty="0"/>
              <a:t>полета, чието съдържание се изменя. Винаги са именувани.</a:t>
            </a:r>
          </a:p>
          <a:p>
            <a:pPr marL="285750" indent="-285750">
              <a:buFont typeface="Courier New" panose="02070309020205020404" pitchFamily="49" charset="0"/>
              <a:buChar char="o"/>
            </a:pPr>
            <a:endParaRPr lang="bg-BG" sz="1800" b="1" dirty="0"/>
          </a:p>
          <a:p>
            <a:r>
              <a:rPr lang="bg-BG" sz="1800" b="1" dirty="0"/>
              <a:t>Тип на данните</a:t>
            </a:r>
            <a:r>
              <a:rPr lang="bg-BG" sz="1800" dirty="0"/>
              <a:t> – определя се от </a:t>
            </a:r>
            <a:r>
              <a:rPr lang="bg-BG" sz="1800" b="1" i="1" dirty="0"/>
              <a:t>множеството стойности</a:t>
            </a:r>
            <a:r>
              <a:rPr lang="bg-BG" sz="1800" dirty="0"/>
              <a:t>, които може да приема променлива от даден тип и </a:t>
            </a:r>
            <a:r>
              <a:rPr lang="bg-BG" sz="1800" b="1" i="1" dirty="0"/>
              <a:t>множеството операции</a:t>
            </a:r>
            <a:r>
              <a:rPr lang="bg-BG" sz="1800" dirty="0"/>
              <a:t> присъщи за този тип.</a:t>
            </a:r>
            <a:endParaRPr lang="en-GB" sz="1800" b="1" i="1" dirty="0"/>
          </a:p>
        </p:txBody>
      </p:sp>
      <p:graphicFrame>
        <p:nvGraphicFramePr>
          <p:cNvPr id="3" name="Table 4">
            <a:extLst>
              <a:ext uri="{FF2B5EF4-FFF2-40B4-BE49-F238E27FC236}">
                <a16:creationId xmlns:a16="http://schemas.microsoft.com/office/drawing/2014/main" id="{DB7F4C71-5F80-A26C-3253-A6890EB89CE4}"/>
              </a:ext>
            </a:extLst>
          </p:cNvPr>
          <p:cNvGraphicFramePr>
            <a:graphicFrameLocks noGrp="1"/>
          </p:cNvGraphicFramePr>
          <p:nvPr>
            <p:extLst>
              <p:ext uri="{D42A27DB-BD31-4B8C-83A1-F6EECF244321}">
                <p14:modId xmlns:p14="http://schemas.microsoft.com/office/powerpoint/2010/main" val="2117400097"/>
              </p:ext>
            </p:extLst>
          </p:nvPr>
        </p:nvGraphicFramePr>
        <p:xfrm>
          <a:off x="1125417" y="3763052"/>
          <a:ext cx="4317021" cy="2527966"/>
        </p:xfrm>
        <a:graphic>
          <a:graphicData uri="http://schemas.openxmlformats.org/drawingml/2006/table">
            <a:tbl>
              <a:tblPr firstRow="1" bandRow="1">
                <a:tableStyleId>{5C22544A-7EE6-4342-B048-85BDC9FD1C3A}</a:tableStyleId>
              </a:tblPr>
              <a:tblGrid>
                <a:gridCol w="1023255">
                  <a:extLst>
                    <a:ext uri="{9D8B030D-6E8A-4147-A177-3AD203B41FA5}">
                      <a16:colId xmlns:a16="http://schemas.microsoft.com/office/drawing/2014/main" val="1995333467"/>
                    </a:ext>
                  </a:extLst>
                </a:gridCol>
                <a:gridCol w="1046165">
                  <a:extLst>
                    <a:ext uri="{9D8B030D-6E8A-4147-A177-3AD203B41FA5}">
                      <a16:colId xmlns:a16="http://schemas.microsoft.com/office/drawing/2014/main" val="1104704574"/>
                    </a:ext>
                  </a:extLst>
                </a:gridCol>
                <a:gridCol w="2247601">
                  <a:extLst>
                    <a:ext uri="{9D8B030D-6E8A-4147-A177-3AD203B41FA5}">
                      <a16:colId xmlns:a16="http://schemas.microsoft.com/office/drawing/2014/main" val="2372594243"/>
                    </a:ext>
                  </a:extLst>
                </a:gridCol>
              </a:tblGrid>
              <a:tr h="459762">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bg-BG" sz="1400" b="1" i="0" kern="1200" dirty="0">
                          <a:solidFill>
                            <a:schemeClr val="tx1"/>
                          </a:solidFill>
                          <a:effectLst/>
                          <a:latin typeface="+mn-lt"/>
                          <a:ea typeface="+mn-ea"/>
                          <a:cs typeface="+mn-cs"/>
                        </a:rPr>
                        <a:t>Тип</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alpha val="50000"/>
                      </a:schemeClr>
                    </a:solidFill>
                  </a:tcPr>
                </a:tc>
                <a:tc>
                  <a:txBody>
                    <a:bodyPr/>
                    <a:lstStyle/>
                    <a:p>
                      <a:pPr marL="0" marR="0" lvl="0" indent="0" algn="ctr" defTabSz="1218438" rtl="0" eaLnBrk="1" fontAlgn="base" latinLnBrk="1" hangingPunct="1">
                        <a:lnSpc>
                          <a:spcPct val="95000"/>
                        </a:lnSpc>
                        <a:spcBef>
                          <a:spcPct val="40000"/>
                        </a:spcBef>
                        <a:spcAft>
                          <a:spcPct val="0"/>
                        </a:spcAft>
                        <a:buClr>
                          <a:schemeClr val="tx1"/>
                        </a:buClr>
                        <a:buSzTx/>
                        <a:buFontTx/>
                        <a:buNone/>
                        <a:tabLst/>
                      </a:pPr>
                      <a:r>
                        <a:rPr lang="bg-BG" sz="1400" b="1" i="0" kern="1200" dirty="0">
                          <a:solidFill>
                            <a:schemeClr val="tx1"/>
                          </a:solidFill>
                          <a:effectLst/>
                          <a:latin typeface="+mn-lt"/>
                          <a:ea typeface="+mn-ea"/>
                          <a:cs typeface="+mn-cs"/>
                        </a:rPr>
                        <a:t>Ключова </a:t>
                      </a:r>
                      <a:br>
                        <a:rPr lang="en-US" sz="1400" b="1" i="0" kern="1200" dirty="0">
                          <a:solidFill>
                            <a:schemeClr val="tx1"/>
                          </a:solidFill>
                          <a:effectLst/>
                          <a:latin typeface="+mn-lt"/>
                          <a:ea typeface="+mn-ea"/>
                          <a:cs typeface="+mn-cs"/>
                        </a:rPr>
                      </a:br>
                      <a:r>
                        <a:rPr lang="bg-BG" sz="1400" b="1" i="0" kern="1200" dirty="0">
                          <a:solidFill>
                            <a:schemeClr val="tx1"/>
                          </a:solidFill>
                          <a:effectLst/>
                          <a:latin typeface="+mn-lt"/>
                          <a:ea typeface="+mn-ea"/>
                          <a:cs typeface="+mn-cs"/>
                        </a:rPr>
                        <a:t>дума</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alpha val="50000"/>
                      </a:schemeClr>
                    </a:solidFill>
                  </a:tcPr>
                </a:tc>
                <a:tc>
                  <a:txBody>
                    <a:bodyPr/>
                    <a:lstStyle/>
                    <a:p>
                      <a:pPr marL="0" algn="ctr" defTabSz="1218438" rtl="0" eaLnBrk="1" latinLnBrk="1" hangingPunct="1"/>
                      <a:r>
                        <a:rPr lang="bg-BG" sz="1400" b="1" i="0" kern="1200" dirty="0">
                          <a:solidFill>
                            <a:schemeClr val="tx1"/>
                          </a:solidFill>
                          <a:effectLst/>
                          <a:latin typeface="+mn-lt"/>
                          <a:ea typeface="+mn-ea"/>
                          <a:cs typeface="+mn-cs"/>
                        </a:rPr>
                        <a:t>Допустими </a:t>
                      </a:r>
                      <a:br>
                        <a:rPr lang="en-US" sz="1400" b="1" i="0" kern="1200" dirty="0">
                          <a:solidFill>
                            <a:schemeClr val="tx1"/>
                          </a:solidFill>
                          <a:effectLst/>
                          <a:latin typeface="+mn-lt"/>
                          <a:ea typeface="+mn-ea"/>
                          <a:cs typeface="+mn-cs"/>
                        </a:rPr>
                      </a:br>
                      <a:r>
                        <a:rPr lang="bg-BG" sz="1400" b="1" i="0" kern="1200" dirty="0">
                          <a:solidFill>
                            <a:schemeClr val="tx1"/>
                          </a:solidFill>
                          <a:effectLst/>
                          <a:latin typeface="+mn-lt"/>
                          <a:ea typeface="+mn-ea"/>
                          <a:cs typeface="+mn-cs"/>
                        </a:rPr>
                        <a:t>стойности</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alpha val="50000"/>
                      </a:schemeClr>
                    </a:solidFill>
                  </a:tcPr>
                </a:tc>
                <a:extLst>
                  <a:ext uri="{0D108BD9-81ED-4DB2-BD59-A6C34878D82A}">
                    <a16:rowId xmlns:a16="http://schemas.microsoft.com/office/drawing/2014/main" val="1565899410"/>
                  </a:ext>
                </a:extLst>
              </a:tr>
              <a:tr h="669943">
                <a:tc>
                  <a:txBody>
                    <a:bodyPr/>
                    <a:lstStyle/>
                    <a:p>
                      <a:pPr algn="ctr"/>
                      <a:r>
                        <a:rPr lang="bg-BG" sz="1400" b="1" i="0" kern="1200" dirty="0">
                          <a:solidFill>
                            <a:schemeClr val="tx1"/>
                          </a:solidFill>
                          <a:effectLst/>
                          <a:latin typeface="+mn-lt"/>
                          <a:ea typeface="+mn-ea"/>
                          <a:cs typeface="+mn-cs"/>
                        </a:rPr>
                        <a:t>цяло число</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kern="1200" dirty="0">
                          <a:solidFill>
                            <a:schemeClr val="tx1"/>
                          </a:solidFill>
                          <a:effectLst/>
                          <a:latin typeface="Consolas" panose="020B0609020204030204" pitchFamily="49" charset="0"/>
                          <a:ea typeface="+mn-ea"/>
                          <a:cs typeface="+mn-cs"/>
                        </a:rPr>
                        <a:t>int</a:t>
                      </a: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kern="1200" dirty="0">
                          <a:solidFill>
                            <a:schemeClr val="tx1"/>
                          </a:solidFill>
                          <a:effectLst/>
                          <a:latin typeface="+mn-lt"/>
                          <a:ea typeface="+mn-ea"/>
                          <a:cs typeface="+mn-cs"/>
                        </a:rPr>
                        <a:t>-2,147,483,648 </a:t>
                      </a:r>
                      <a:r>
                        <a:rPr lang="bg-BG" sz="1400" b="1" i="0" kern="1200" dirty="0">
                          <a:solidFill>
                            <a:schemeClr val="tx1"/>
                          </a:solidFill>
                          <a:effectLst/>
                          <a:latin typeface="+mn-lt"/>
                          <a:ea typeface="+mn-ea"/>
                          <a:cs typeface="+mn-cs"/>
                        </a:rPr>
                        <a:t>до </a:t>
                      </a:r>
                      <a:br>
                        <a:rPr lang="en-US" sz="1400" b="1" i="0" kern="1200" dirty="0">
                          <a:solidFill>
                            <a:schemeClr val="tx1"/>
                          </a:solidFill>
                          <a:effectLst/>
                          <a:latin typeface="+mn-lt"/>
                          <a:ea typeface="+mn-ea"/>
                          <a:cs typeface="+mn-cs"/>
                        </a:rPr>
                      </a:br>
                      <a:r>
                        <a:rPr lang="en-US" sz="1400" b="1" i="0" kern="1200" dirty="0">
                          <a:solidFill>
                            <a:schemeClr val="tx1"/>
                          </a:solidFill>
                          <a:effectLst/>
                          <a:latin typeface="+mn-lt"/>
                          <a:ea typeface="+mn-ea"/>
                          <a:cs typeface="+mn-cs"/>
                        </a:rPr>
                        <a:t>2,147,483,647</a:t>
                      </a:r>
                      <a:endParaRPr lang="en-US" sz="1400" b="1" dirty="0">
                        <a:ln>
                          <a:solidFill>
                            <a:schemeClr val="accent6">
                              <a:lumMod val="90000"/>
                            </a:schemeClr>
                          </a:solidFill>
                        </a:ln>
                        <a:solidFill>
                          <a:schemeClr val="tx1"/>
                        </a:solidFill>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0646646"/>
                  </a:ext>
                </a:extLst>
              </a:tr>
              <a:tr h="880125">
                <a:tc>
                  <a:txBody>
                    <a:bodyPr/>
                    <a:lstStyle/>
                    <a:p>
                      <a:pPr algn="ctr"/>
                      <a:r>
                        <a:rPr lang="bg-BG" sz="1400" b="1" i="0" kern="1200" dirty="0">
                          <a:solidFill>
                            <a:schemeClr val="tx1"/>
                          </a:solidFill>
                          <a:effectLst/>
                          <a:latin typeface="+mn-lt"/>
                          <a:ea typeface="+mn-ea"/>
                          <a:cs typeface="+mn-cs"/>
                        </a:rPr>
                        <a:t>число с </a:t>
                      </a:r>
                      <a:br>
                        <a:rPr lang="en-US" sz="1400" b="1" i="0" kern="1200" dirty="0">
                          <a:solidFill>
                            <a:schemeClr val="tx1"/>
                          </a:solidFill>
                          <a:effectLst/>
                          <a:latin typeface="+mn-lt"/>
                          <a:ea typeface="+mn-ea"/>
                          <a:cs typeface="+mn-cs"/>
                        </a:rPr>
                      </a:br>
                      <a:r>
                        <a:rPr lang="bg-BG" sz="1400" b="1" i="0" kern="1200" dirty="0">
                          <a:solidFill>
                            <a:schemeClr val="tx1"/>
                          </a:solidFill>
                          <a:effectLst/>
                          <a:latin typeface="+mn-lt"/>
                          <a:ea typeface="+mn-ea"/>
                          <a:cs typeface="+mn-cs"/>
                        </a:rPr>
                        <a:t>десетична </a:t>
                      </a:r>
                    </a:p>
                    <a:p>
                      <a:pPr algn="ctr"/>
                      <a:r>
                        <a:rPr lang="bg-BG" sz="1400" b="1" i="0" kern="1200" dirty="0">
                          <a:solidFill>
                            <a:schemeClr val="tx1"/>
                          </a:solidFill>
                          <a:effectLst/>
                          <a:latin typeface="+mn-lt"/>
                          <a:ea typeface="+mn-ea"/>
                          <a:cs typeface="+mn-cs"/>
                        </a:rPr>
                        <a:t>запетая</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kern="1200" dirty="0">
                          <a:solidFill>
                            <a:schemeClr val="tx1"/>
                          </a:solidFill>
                          <a:effectLst/>
                          <a:latin typeface="Consolas" panose="020B0609020204030204" pitchFamily="49" charset="0"/>
                          <a:ea typeface="+mn-ea"/>
                          <a:cs typeface="+mn-cs"/>
                        </a:rPr>
                        <a:t>double</a:t>
                      </a: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i="0" kern="1200" dirty="0">
                          <a:solidFill>
                            <a:schemeClr val="tx1"/>
                          </a:solidFill>
                          <a:effectLst/>
                          <a:latin typeface="+mn-lt"/>
                          <a:ea typeface="+mn-ea"/>
                          <a:cs typeface="+mn-cs"/>
                        </a:rPr>
                        <a:t>-1.7 x 10</a:t>
                      </a:r>
                      <a:r>
                        <a:rPr lang="en-US" sz="1400" b="1" i="0" u="none" strike="noStrike" kern="1200" baseline="30000" dirty="0">
                          <a:solidFill>
                            <a:schemeClr val="tx1"/>
                          </a:solidFill>
                          <a:effectLst/>
                          <a:latin typeface="+mn-lt"/>
                          <a:ea typeface="+mn-ea"/>
                          <a:cs typeface="+mn-cs"/>
                        </a:rPr>
                        <a:t>308</a:t>
                      </a:r>
                      <a:r>
                        <a:rPr lang="en-US" sz="1400" b="1" i="0" kern="1200" dirty="0">
                          <a:solidFill>
                            <a:schemeClr val="tx1"/>
                          </a:solidFill>
                          <a:effectLst/>
                          <a:latin typeface="+mn-lt"/>
                          <a:ea typeface="+mn-ea"/>
                          <a:cs typeface="+mn-cs"/>
                        </a:rPr>
                        <a:t> </a:t>
                      </a:r>
                      <a:r>
                        <a:rPr lang="bg-BG" sz="1400" b="1" i="0" kern="1200" dirty="0">
                          <a:solidFill>
                            <a:schemeClr val="tx1"/>
                          </a:solidFill>
                          <a:effectLst/>
                          <a:latin typeface="+mn-lt"/>
                          <a:ea typeface="+mn-ea"/>
                          <a:cs typeface="+mn-cs"/>
                        </a:rPr>
                        <a:t>до</a:t>
                      </a:r>
                      <a:r>
                        <a:rPr lang="en-US" sz="1400" b="1" i="0" kern="1200" dirty="0">
                          <a:solidFill>
                            <a:schemeClr val="tx1"/>
                          </a:solidFill>
                          <a:effectLst/>
                          <a:latin typeface="+mn-lt"/>
                          <a:ea typeface="+mn-ea"/>
                          <a:cs typeface="+mn-cs"/>
                        </a:rPr>
                        <a:t> +1.7 x 10</a:t>
                      </a:r>
                      <a:r>
                        <a:rPr lang="en-US" sz="1400" b="1" i="0" u="none" strike="noStrike" kern="1200" baseline="30000" dirty="0">
                          <a:solidFill>
                            <a:schemeClr val="tx1"/>
                          </a:solidFill>
                          <a:effectLst/>
                          <a:latin typeface="+mn-lt"/>
                          <a:ea typeface="+mn-ea"/>
                          <a:cs typeface="+mn-cs"/>
                        </a:rPr>
                        <a:t>308</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4888129"/>
                  </a:ext>
                </a:extLst>
              </a:tr>
              <a:tr h="459762">
                <a:tc>
                  <a:txBody>
                    <a:bodyPr/>
                    <a:lstStyle/>
                    <a:p>
                      <a:pPr algn="ctr"/>
                      <a:r>
                        <a:rPr lang="bg-BG" sz="1400" b="1" i="0" kern="1200" dirty="0">
                          <a:solidFill>
                            <a:schemeClr val="tx1"/>
                          </a:solidFill>
                          <a:effectLst/>
                          <a:latin typeface="+mn-lt"/>
                          <a:ea typeface="+mn-ea"/>
                          <a:cs typeface="+mn-cs"/>
                        </a:rPr>
                        <a:t>текст (низ)</a:t>
                      </a:r>
                      <a:endParaRPr lang="en-US" sz="1400" b="1" i="0" kern="1200" dirty="0">
                        <a:solidFill>
                          <a:schemeClr val="tx1"/>
                        </a:solidFill>
                        <a:effectLst/>
                        <a:latin typeface="+mn-lt"/>
                        <a:ea typeface="+mn-ea"/>
                        <a:cs typeface="+mn-cs"/>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1218438" rtl="0" eaLnBrk="1" latinLnBrk="1" hangingPunct="1"/>
                      <a:r>
                        <a:rPr lang="en-US" sz="1400" b="1" i="0" kern="1200" dirty="0">
                          <a:solidFill>
                            <a:schemeClr val="tx1"/>
                          </a:solidFill>
                          <a:effectLst/>
                          <a:latin typeface="Consolas" panose="020B0609020204030204" pitchFamily="49" charset="0"/>
                          <a:ea typeface="+mn-ea"/>
                          <a:cs typeface="+mn-cs"/>
                        </a:rPr>
                        <a:t>string</a:t>
                      </a: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bg-BG" sz="1400" b="0" dirty="0">
                          <a:ln>
                            <a:solidFill>
                              <a:schemeClr val="accent6">
                                <a:lumMod val="90000"/>
                              </a:schemeClr>
                            </a:solidFill>
                          </a:ln>
                          <a:solidFill>
                            <a:schemeClr val="tx1"/>
                          </a:solidFill>
                        </a:rPr>
                        <a:t>текст(низ)</a:t>
                      </a:r>
                      <a:endParaRPr lang="en-US" sz="1400" b="0" dirty="0">
                        <a:ln>
                          <a:solidFill>
                            <a:schemeClr val="accent6">
                              <a:lumMod val="90000"/>
                            </a:schemeClr>
                          </a:solidFill>
                        </a:ln>
                        <a:solidFill>
                          <a:schemeClr val="tx1"/>
                        </a:solidFill>
                      </a:endParaRPr>
                    </a:p>
                  </a:txBody>
                  <a:tcPr marL="91416" marR="91416" marT="45708" marB="45708" anchor="ctr">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13637"/>
                  </a:ext>
                </a:extLst>
              </a:tr>
            </a:tbl>
          </a:graphicData>
        </a:graphic>
      </p:graphicFrame>
      <p:sp>
        <p:nvSpPr>
          <p:cNvPr id="7" name="Текстово поле 6">
            <a:extLst>
              <a:ext uri="{FF2B5EF4-FFF2-40B4-BE49-F238E27FC236}">
                <a16:creationId xmlns:a16="http://schemas.microsoft.com/office/drawing/2014/main" id="{21D0E0D5-F882-1ABD-F0A6-EA21CDC17667}"/>
              </a:ext>
            </a:extLst>
          </p:cNvPr>
          <p:cNvSpPr txBox="1"/>
          <p:nvPr/>
        </p:nvSpPr>
        <p:spPr>
          <a:xfrm>
            <a:off x="5890846" y="3763052"/>
            <a:ext cx="5762283" cy="369332"/>
          </a:xfrm>
          <a:prstGeom prst="rect">
            <a:avLst/>
          </a:prstGeom>
          <a:noFill/>
        </p:spPr>
        <p:txBody>
          <a:bodyPr wrap="none" rtlCol="0">
            <a:spAutoFit/>
          </a:bodyPr>
          <a:lstStyle/>
          <a:p>
            <a:r>
              <a:rPr lang="bg-BG" b="1" dirty="0"/>
              <a:t>Дефиниране</a:t>
            </a:r>
            <a:r>
              <a:rPr lang="bg-BG" dirty="0"/>
              <a:t> на променлива и </a:t>
            </a:r>
            <a:r>
              <a:rPr lang="bg-BG" b="1" dirty="0"/>
              <a:t>присвояване</a:t>
            </a:r>
            <a:r>
              <a:rPr lang="bg-BG" dirty="0"/>
              <a:t> на стойност</a:t>
            </a:r>
            <a:endParaRPr lang="en-GB" dirty="0"/>
          </a:p>
        </p:txBody>
      </p:sp>
      <p:sp>
        <p:nvSpPr>
          <p:cNvPr id="17" name="Rectangle 4">
            <a:extLst>
              <a:ext uri="{FF2B5EF4-FFF2-40B4-BE49-F238E27FC236}">
                <a16:creationId xmlns:a16="http://schemas.microsoft.com/office/drawing/2014/main" id="{2FB71690-D9F9-EB52-DFFB-21691E630B29}"/>
              </a:ext>
            </a:extLst>
          </p:cNvPr>
          <p:cNvSpPr>
            <a:spLocks noChangeArrowheads="1"/>
          </p:cNvSpPr>
          <p:nvPr/>
        </p:nvSpPr>
        <p:spPr bwMode="auto">
          <a:xfrm>
            <a:off x="6096001" y="5112539"/>
            <a:ext cx="3419328" cy="6090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lIns="179953" tIns="71981" rIns="179953" bIns="71981">
            <a:spAutoFit/>
          </a:bodyPr>
          <a:lstStyle/>
          <a:p>
            <a:pPr eaLnBrk="0" hangingPunct="0">
              <a:lnSpc>
                <a:spcPct val="110000"/>
              </a:lnSpc>
              <a:buClr>
                <a:schemeClr val="accent5">
                  <a:lumMod val="40000"/>
                  <a:lumOff val="60000"/>
                </a:schemeClr>
              </a:buClr>
              <a:buSzPct val="70000"/>
            </a:pPr>
            <a:r>
              <a:rPr lang="en-US" sz="2899" b="1" noProof="1">
                <a:latin typeface="Consolas" pitchFamily="49" charset="0"/>
                <a:cs typeface="Consolas" pitchFamily="49" charset="0"/>
              </a:rPr>
              <a:t>int count = 5</a:t>
            </a:r>
            <a:r>
              <a:rPr lang="en-US" sz="2000" b="1" noProof="1">
                <a:latin typeface="Consolas" pitchFamily="49" charset="0"/>
                <a:cs typeface="Consolas" pitchFamily="49" charset="0"/>
              </a:rPr>
              <a:t> </a:t>
            </a:r>
            <a:r>
              <a:rPr lang="en-US" sz="2899" b="1" noProof="1">
                <a:latin typeface="Consolas" pitchFamily="49" charset="0"/>
                <a:cs typeface="Consolas" pitchFamily="49" charset="0"/>
              </a:rPr>
              <a:t>;</a:t>
            </a:r>
          </a:p>
        </p:txBody>
      </p:sp>
      <p:sp>
        <p:nvSpPr>
          <p:cNvPr id="18" name="Rectangle 1">
            <a:extLst>
              <a:ext uri="{FF2B5EF4-FFF2-40B4-BE49-F238E27FC236}">
                <a16:creationId xmlns:a16="http://schemas.microsoft.com/office/drawing/2014/main" id="{2B1536F1-023F-927F-0B9A-3E3580FED830}"/>
              </a:ext>
            </a:extLst>
          </p:cNvPr>
          <p:cNvSpPr/>
          <p:nvPr/>
        </p:nvSpPr>
        <p:spPr bwMode="auto">
          <a:xfrm>
            <a:off x="6208907" y="5206990"/>
            <a:ext cx="854777" cy="449883"/>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bg-BG" sz="2799" b="1" dirty="0">
              <a:solidFill>
                <a:srgbClr val="FFFFFF"/>
              </a:solidFill>
              <a:effectLst>
                <a:outerShdw blurRad="38100" dist="38100" dir="2700000" algn="tl">
                  <a:srgbClr val="000000">
                    <a:alpha val="43137"/>
                  </a:srgbClr>
                </a:outerShdw>
              </a:effectLst>
            </a:endParaRPr>
          </a:p>
        </p:txBody>
      </p:sp>
      <p:sp>
        <p:nvSpPr>
          <p:cNvPr id="19" name="Rectangle 9">
            <a:extLst>
              <a:ext uri="{FF2B5EF4-FFF2-40B4-BE49-F238E27FC236}">
                <a16:creationId xmlns:a16="http://schemas.microsoft.com/office/drawing/2014/main" id="{8F40C0E9-B375-94C8-B70D-7BAB7F5813E9}"/>
              </a:ext>
            </a:extLst>
          </p:cNvPr>
          <p:cNvSpPr/>
          <p:nvPr/>
        </p:nvSpPr>
        <p:spPr bwMode="auto">
          <a:xfrm>
            <a:off x="7063684" y="5206990"/>
            <a:ext cx="1169695" cy="449883"/>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bg-BG" sz="2799" b="1" dirty="0">
              <a:solidFill>
                <a:srgbClr val="FFFFFF"/>
              </a:solidFill>
              <a:effectLst>
                <a:outerShdw blurRad="38100" dist="38100" dir="2700000" algn="tl">
                  <a:srgbClr val="000000">
                    <a:alpha val="43137"/>
                  </a:srgbClr>
                </a:outerShdw>
              </a:effectLst>
            </a:endParaRPr>
          </a:p>
        </p:txBody>
      </p:sp>
      <p:sp>
        <p:nvSpPr>
          <p:cNvPr id="20" name="Rectangle 10">
            <a:extLst>
              <a:ext uri="{FF2B5EF4-FFF2-40B4-BE49-F238E27FC236}">
                <a16:creationId xmlns:a16="http://schemas.microsoft.com/office/drawing/2014/main" id="{38689CA9-4E2F-EB19-9A49-4D7682315798}"/>
              </a:ext>
            </a:extLst>
          </p:cNvPr>
          <p:cNvSpPr/>
          <p:nvPr/>
        </p:nvSpPr>
        <p:spPr bwMode="auto">
          <a:xfrm>
            <a:off x="8614242" y="5206990"/>
            <a:ext cx="405000" cy="449883"/>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bg-BG" sz="2799" b="1" dirty="0">
              <a:solidFill>
                <a:srgbClr val="FFFFFF"/>
              </a:solidFill>
              <a:effectLst>
                <a:outerShdw blurRad="38100" dist="38100" dir="2700000" algn="tl">
                  <a:srgbClr val="000000">
                    <a:alpha val="43137"/>
                  </a:srgbClr>
                </a:outerShdw>
              </a:effectLst>
            </a:endParaRPr>
          </a:p>
        </p:txBody>
      </p:sp>
      <p:sp>
        <p:nvSpPr>
          <p:cNvPr id="21" name="AutoShape 25">
            <a:extLst>
              <a:ext uri="{FF2B5EF4-FFF2-40B4-BE49-F238E27FC236}">
                <a16:creationId xmlns:a16="http://schemas.microsoft.com/office/drawing/2014/main" id="{E301A914-6721-2D21-936C-0F9EAFEA6450}"/>
              </a:ext>
            </a:extLst>
          </p:cNvPr>
          <p:cNvSpPr>
            <a:spLocks noChangeArrowheads="1"/>
          </p:cNvSpPr>
          <p:nvPr/>
        </p:nvSpPr>
        <p:spPr bwMode="auto">
          <a:xfrm>
            <a:off x="6096000" y="4282508"/>
            <a:ext cx="1169695" cy="578731"/>
          </a:xfrm>
          <a:prstGeom prst="wedgeRoundRectCallout">
            <a:avLst>
              <a:gd name="adj1" fmla="val 4805"/>
              <a:gd name="adj2" fmla="val 86441"/>
              <a:gd name="adj3" fmla="val 16667"/>
            </a:avLst>
          </a:prstGeom>
          <a:solidFill>
            <a:srgbClr val="92D050">
              <a:alpha val="80000"/>
            </a:srgbClr>
          </a:solidFill>
          <a:ln w="19050">
            <a:solidFill>
              <a:schemeClr val="tx1">
                <a:lumMod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rPr>
              <a:t>Тип</a:t>
            </a:r>
          </a:p>
        </p:txBody>
      </p:sp>
      <p:sp>
        <p:nvSpPr>
          <p:cNvPr id="22" name="AutoShape 25">
            <a:extLst>
              <a:ext uri="{FF2B5EF4-FFF2-40B4-BE49-F238E27FC236}">
                <a16:creationId xmlns:a16="http://schemas.microsoft.com/office/drawing/2014/main" id="{A32985FF-574F-5792-759E-D4405C467E62}"/>
              </a:ext>
            </a:extLst>
          </p:cNvPr>
          <p:cNvSpPr>
            <a:spLocks noChangeArrowheads="1"/>
          </p:cNvSpPr>
          <p:nvPr/>
        </p:nvSpPr>
        <p:spPr bwMode="auto">
          <a:xfrm>
            <a:off x="7759395" y="4255421"/>
            <a:ext cx="3611856" cy="578731"/>
          </a:xfrm>
          <a:prstGeom prst="wedgeRoundRectCallout">
            <a:avLst>
              <a:gd name="adj1" fmla="val -39617"/>
              <a:gd name="adj2" fmla="val 89421"/>
              <a:gd name="adj3" fmla="val 16667"/>
            </a:avLst>
          </a:prstGeom>
          <a:solidFill>
            <a:srgbClr val="92D050">
              <a:alpha val="80000"/>
            </a:srgbClr>
          </a:solidFill>
          <a:ln w="19050">
            <a:solidFill>
              <a:schemeClr val="tx1">
                <a:lumMod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rPr>
              <a:t>Име на променлива</a:t>
            </a:r>
          </a:p>
        </p:txBody>
      </p:sp>
      <p:sp>
        <p:nvSpPr>
          <p:cNvPr id="23" name="AutoShape 25">
            <a:extLst>
              <a:ext uri="{FF2B5EF4-FFF2-40B4-BE49-F238E27FC236}">
                <a16:creationId xmlns:a16="http://schemas.microsoft.com/office/drawing/2014/main" id="{F4E81DCB-F9C1-F3DD-A4A7-16DF961060D9}"/>
              </a:ext>
            </a:extLst>
          </p:cNvPr>
          <p:cNvSpPr>
            <a:spLocks noChangeArrowheads="1"/>
          </p:cNvSpPr>
          <p:nvPr/>
        </p:nvSpPr>
        <p:spPr bwMode="auto">
          <a:xfrm>
            <a:off x="8344242" y="6010284"/>
            <a:ext cx="1993012" cy="578731"/>
          </a:xfrm>
          <a:prstGeom prst="wedgeRoundRectCallout">
            <a:avLst>
              <a:gd name="adj1" fmla="val -27441"/>
              <a:gd name="adj2" fmla="val -83430"/>
              <a:gd name="adj3" fmla="val 16667"/>
            </a:avLst>
          </a:prstGeom>
          <a:solidFill>
            <a:srgbClr val="92D050">
              <a:alpha val="80000"/>
            </a:srgbClr>
          </a:solidFill>
          <a:ln w="19050">
            <a:solidFill>
              <a:schemeClr val="tx1">
                <a:lumMod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rPr>
              <a:t>Стойност</a:t>
            </a:r>
          </a:p>
        </p:txBody>
      </p:sp>
      <p:sp>
        <p:nvSpPr>
          <p:cNvPr id="24" name="Правоъгълник 23">
            <a:extLst>
              <a:ext uri="{FF2B5EF4-FFF2-40B4-BE49-F238E27FC236}">
                <a16:creationId xmlns:a16="http://schemas.microsoft.com/office/drawing/2014/main" id="{4494B8BC-ACBE-07BA-233B-90A2D595888E}"/>
              </a:ext>
            </a:extLst>
          </p:cNvPr>
          <p:cNvSpPr/>
          <p:nvPr/>
        </p:nvSpPr>
        <p:spPr>
          <a:xfrm>
            <a:off x="5829300" y="3763052"/>
            <a:ext cx="5762283" cy="2954271"/>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742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sp>
        <p:nvSpPr>
          <p:cNvPr id="5" name="Заглавие 1">
            <a:extLst>
              <a:ext uri="{FF2B5EF4-FFF2-40B4-BE49-F238E27FC236}">
                <a16:creationId xmlns:a16="http://schemas.microsoft.com/office/drawing/2014/main" id="{FB5A0A9F-1D3B-0AF4-194E-2D95E479F060}"/>
              </a:ext>
            </a:extLst>
          </p:cNvPr>
          <p:cNvSpPr txBox="1">
            <a:spLocks/>
          </p:cNvSpPr>
          <p:nvPr/>
        </p:nvSpPr>
        <p:spPr>
          <a:xfrm>
            <a:off x="990600" y="1482967"/>
            <a:ext cx="10515600" cy="21570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1800" b="1" dirty="0"/>
              <a:t>Коментари</a:t>
            </a:r>
            <a:r>
              <a:rPr lang="bg-BG" sz="1800" dirty="0"/>
              <a:t> – текст в програмния код, който не е част от програмата и не се компилира. Използва се за документиране на кода(там където е необходимо).</a:t>
            </a:r>
          </a:p>
          <a:p>
            <a:endParaRPr lang="bg-BG" sz="1800" b="1" dirty="0"/>
          </a:p>
          <a:p>
            <a:pPr marL="285750" indent="-285750">
              <a:buFont typeface="Courier New" panose="02070309020205020404" pitchFamily="49" charset="0"/>
              <a:buChar char="o"/>
            </a:pPr>
            <a:r>
              <a:rPr lang="bg-BG" sz="1800" b="1" dirty="0"/>
              <a:t>коментар на един ред</a:t>
            </a:r>
            <a:r>
              <a:rPr lang="en-GB" sz="1800" dirty="0"/>
              <a:t> – </a:t>
            </a:r>
            <a:r>
              <a:rPr lang="bg-BG" sz="1800" dirty="0"/>
              <a:t>започва с две наклонени черти</a:t>
            </a:r>
          </a:p>
          <a:p>
            <a:pPr marL="285750" indent="-285750">
              <a:buFont typeface="Courier New" panose="02070309020205020404" pitchFamily="49" charset="0"/>
              <a:buChar char="o"/>
            </a:pPr>
            <a:endParaRPr lang="bg-BG" sz="1800" dirty="0"/>
          </a:p>
          <a:p>
            <a:pPr marL="285750" indent="-285750">
              <a:buFont typeface="Courier New" panose="02070309020205020404" pitchFamily="49" charset="0"/>
              <a:buChar char="o"/>
            </a:pPr>
            <a:r>
              <a:rPr lang="bg-BG" sz="1800" b="1" dirty="0"/>
              <a:t>коментар на повече от един ред – </a:t>
            </a:r>
            <a:r>
              <a:rPr lang="bg-BG" sz="1800" dirty="0"/>
              <a:t>започва с  </a:t>
            </a:r>
            <a:r>
              <a:rPr lang="en-GB" sz="1800" b="1" dirty="0"/>
              <a:t>/*</a:t>
            </a:r>
            <a:r>
              <a:rPr lang="bg-BG" sz="1800" dirty="0"/>
              <a:t> и завършва с </a:t>
            </a:r>
            <a:r>
              <a:rPr lang="en-GB" sz="1800" b="1" dirty="0"/>
              <a:t>*/</a:t>
            </a:r>
            <a:endParaRPr lang="en-GB" sz="1800" b="1" i="1" dirty="0"/>
          </a:p>
        </p:txBody>
      </p:sp>
      <p:pic>
        <p:nvPicPr>
          <p:cNvPr id="6" name="Картина 5">
            <a:extLst>
              <a:ext uri="{FF2B5EF4-FFF2-40B4-BE49-F238E27FC236}">
                <a16:creationId xmlns:a16="http://schemas.microsoft.com/office/drawing/2014/main" id="{D4CA6DAB-3456-CF2B-079D-730751827D69}"/>
              </a:ext>
            </a:extLst>
          </p:cNvPr>
          <p:cNvPicPr>
            <a:picLocks noChangeAspect="1"/>
          </p:cNvPicPr>
          <p:nvPr/>
        </p:nvPicPr>
        <p:blipFill>
          <a:blip r:embed="rId2"/>
          <a:stretch>
            <a:fillRect/>
          </a:stretch>
        </p:blipFill>
        <p:spPr>
          <a:xfrm>
            <a:off x="990600" y="3644588"/>
            <a:ext cx="5906650" cy="2808579"/>
          </a:xfrm>
          <a:prstGeom prst="rect">
            <a:avLst/>
          </a:prstGeom>
        </p:spPr>
      </p:pic>
      <p:sp>
        <p:nvSpPr>
          <p:cNvPr id="7" name="Правоъгълник 6">
            <a:extLst>
              <a:ext uri="{FF2B5EF4-FFF2-40B4-BE49-F238E27FC236}">
                <a16:creationId xmlns:a16="http://schemas.microsoft.com/office/drawing/2014/main" id="{6152F553-C3E3-03D3-16FE-F4EAD81AA312}"/>
              </a:ext>
            </a:extLst>
          </p:cNvPr>
          <p:cNvSpPr/>
          <p:nvPr/>
        </p:nvSpPr>
        <p:spPr>
          <a:xfrm>
            <a:off x="2681654" y="3974123"/>
            <a:ext cx="2101361" cy="1072662"/>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Правоъгълник 7">
            <a:extLst>
              <a:ext uri="{FF2B5EF4-FFF2-40B4-BE49-F238E27FC236}">
                <a16:creationId xmlns:a16="http://schemas.microsoft.com/office/drawing/2014/main" id="{6299194F-B707-01E5-CBFF-634AF342EAF9}"/>
              </a:ext>
            </a:extLst>
          </p:cNvPr>
          <p:cNvSpPr/>
          <p:nvPr/>
        </p:nvSpPr>
        <p:spPr>
          <a:xfrm>
            <a:off x="3264877" y="5618285"/>
            <a:ext cx="3478823" cy="20222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Текстово поле 8">
            <a:extLst>
              <a:ext uri="{FF2B5EF4-FFF2-40B4-BE49-F238E27FC236}">
                <a16:creationId xmlns:a16="http://schemas.microsoft.com/office/drawing/2014/main" id="{C72750AA-60F1-3FCB-C565-90CD813E4CEE}"/>
              </a:ext>
            </a:extLst>
          </p:cNvPr>
          <p:cNvSpPr txBox="1"/>
          <p:nvPr/>
        </p:nvSpPr>
        <p:spPr>
          <a:xfrm>
            <a:off x="8291146" y="3974123"/>
            <a:ext cx="2910254" cy="2308324"/>
          </a:xfrm>
          <a:prstGeom prst="rect">
            <a:avLst/>
          </a:prstGeom>
          <a:noFill/>
        </p:spPr>
        <p:txBody>
          <a:bodyPr wrap="square" rtlCol="0">
            <a:spAutoFit/>
          </a:bodyPr>
          <a:lstStyle/>
          <a:p>
            <a:r>
              <a:rPr lang="en-GB" dirty="0"/>
              <a:t>/* </a:t>
            </a:r>
            <a:r>
              <a:rPr lang="bg-BG" dirty="0"/>
              <a:t>коментар на повече редове</a:t>
            </a:r>
            <a:r>
              <a:rPr lang="en-GB" dirty="0"/>
              <a:t>*/</a:t>
            </a:r>
          </a:p>
          <a:p>
            <a:endParaRPr lang="bg-BG" dirty="0"/>
          </a:p>
          <a:p>
            <a:endParaRPr lang="bg-BG" dirty="0"/>
          </a:p>
          <a:p>
            <a:endParaRPr lang="bg-BG" dirty="0"/>
          </a:p>
          <a:p>
            <a:endParaRPr lang="bg-BG" dirty="0"/>
          </a:p>
          <a:p>
            <a:endParaRPr lang="bg-BG" dirty="0"/>
          </a:p>
          <a:p>
            <a:r>
              <a:rPr lang="en-GB" dirty="0"/>
              <a:t>// </a:t>
            </a:r>
            <a:r>
              <a:rPr lang="bg-BG" dirty="0"/>
              <a:t>коментар на един ред</a:t>
            </a:r>
          </a:p>
        </p:txBody>
      </p:sp>
      <p:cxnSp>
        <p:nvCxnSpPr>
          <p:cNvPr id="11" name="Съединител &quot;права стрелка&quot; 10">
            <a:extLst>
              <a:ext uri="{FF2B5EF4-FFF2-40B4-BE49-F238E27FC236}">
                <a16:creationId xmlns:a16="http://schemas.microsoft.com/office/drawing/2014/main" id="{B564B705-57BE-7CDD-E029-EC257C964858}"/>
              </a:ext>
            </a:extLst>
          </p:cNvPr>
          <p:cNvCxnSpPr/>
          <p:nvPr/>
        </p:nvCxnSpPr>
        <p:spPr>
          <a:xfrm flipH="1">
            <a:off x="5073162" y="4167554"/>
            <a:ext cx="3121269" cy="3077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Съединител &quot;права стрелка&quot; 12">
            <a:extLst>
              <a:ext uri="{FF2B5EF4-FFF2-40B4-BE49-F238E27FC236}">
                <a16:creationId xmlns:a16="http://schemas.microsoft.com/office/drawing/2014/main" id="{4D2806AE-8010-9604-BC76-BC44C2982236}"/>
              </a:ext>
            </a:extLst>
          </p:cNvPr>
          <p:cNvCxnSpPr/>
          <p:nvPr/>
        </p:nvCxnSpPr>
        <p:spPr>
          <a:xfrm flipH="1" flipV="1">
            <a:off x="6989885" y="5750169"/>
            <a:ext cx="1204546" cy="1494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81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лавие 1">
            <a:extLst>
              <a:ext uri="{FF2B5EF4-FFF2-40B4-BE49-F238E27FC236}">
                <a16:creationId xmlns:a16="http://schemas.microsoft.com/office/drawing/2014/main" id="{99DA3B82-ABB1-EC1B-4910-A49F349245C4}"/>
              </a:ext>
            </a:extLst>
          </p:cNvPr>
          <p:cNvSpPr txBox="1">
            <a:spLocks/>
          </p:cNvSpPr>
          <p:nvPr/>
        </p:nvSpPr>
        <p:spPr>
          <a:xfrm>
            <a:off x="990600" y="566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2800" dirty="0"/>
              <a:t>3. Елементи на програмата</a:t>
            </a:r>
            <a:endParaRPr lang="en-GB" sz="2800" dirty="0"/>
          </a:p>
        </p:txBody>
      </p:sp>
      <p:sp>
        <p:nvSpPr>
          <p:cNvPr id="5" name="Заглавие 1">
            <a:extLst>
              <a:ext uri="{FF2B5EF4-FFF2-40B4-BE49-F238E27FC236}">
                <a16:creationId xmlns:a16="http://schemas.microsoft.com/office/drawing/2014/main" id="{FB5A0A9F-1D3B-0AF4-194E-2D95E479F060}"/>
              </a:ext>
            </a:extLst>
          </p:cNvPr>
          <p:cNvSpPr txBox="1">
            <a:spLocks/>
          </p:cNvSpPr>
          <p:nvPr/>
        </p:nvSpPr>
        <p:spPr>
          <a:xfrm>
            <a:off x="990600" y="1482966"/>
            <a:ext cx="10515600" cy="37836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bg-BG" sz="1800" b="1" dirty="0"/>
              <a:t>Оформяне на програмата</a:t>
            </a:r>
            <a:r>
              <a:rPr lang="bg-BG" sz="1800" dirty="0"/>
              <a:t> – за лесно четене, тестване и внасяне на изменения по кода е прието да се спазват няколко общоприети правила</a:t>
            </a:r>
          </a:p>
          <a:p>
            <a:endParaRPr lang="bg-BG" sz="1800" b="1" dirty="0"/>
          </a:p>
          <a:p>
            <a:pPr marL="285750" indent="-285750">
              <a:buFont typeface="Courier New" panose="02070309020205020404" pitchFamily="49" charset="0"/>
              <a:buChar char="o"/>
            </a:pPr>
            <a:r>
              <a:rPr lang="bg-BG" sz="1800" b="1" dirty="0"/>
              <a:t>изписвайте всеки оператор на отделен ред</a:t>
            </a:r>
            <a:r>
              <a:rPr lang="bg-BG" sz="1800" dirty="0"/>
              <a:t> – разполагайте програмата на дължина, а не на ширина</a:t>
            </a:r>
          </a:p>
          <a:p>
            <a:pPr marL="285750" indent="-285750">
              <a:buFont typeface="Courier New" panose="02070309020205020404" pitchFamily="49" charset="0"/>
              <a:buChar char="o"/>
            </a:pPr>
            <a:endParaRPr lang="bg-BG" sz="1800" b="1" dirty="0"/>
          </a:p>
          <a:p>
            <a:pPr marL="285750" indent="-285750">
              <a:buFont typeface="Courier New" panose="02070309020205020404" pitchFamily="49" charset="0"/>
              <a:buChar char="o"/>
            </a:pPr>
            <a:r>
              <a:rPr lang="bg-BG" sz="1800" b="1" dirty="0"/>
              <a:t>изписвайте затварящата скоба </a:t>
            </a:r>
            <a:r>
              <a:rPr lang="en-GB" sz="1800" b="1" dirty="0"/>
              <a:t>}</a:t>
            </a:r>
            <a:r>
              <a:rPr lang="bg-BG" sz="1800" b="1" dirty="0"/>
              <a:t> със същото отместване, с което е изписана съответната й отваряща </a:t>
            </a:r>
            <a:r>
              <a:rPr lang="en-GB" sz="1800" b="1" dirty="0"/>
              <a:t>{</a:t>
            </a:r>
            <a:endParaRPr lang="bg-BG" sz="1800" b="1" dirty="0"/>
          </a:p>
          <a:p>
            <a:pPr marL="285750" indent="-285750">
              <a:buFont typeface="Courier New" panose="02070309020205020404" pitchFamily="49" charset="0"/>
              <a:buChar char="o"/>
            </a:pPr>
            <a:endParaRPr lang="bg-BG" sz="1800" b="1" dirty="0"/>
          </a:p>
          <a:p>
            <a:pPr marL="285750" indent="-285750">
              <a:buFont typeface="Courier New" panose="02070309020205020404" pitchFamily="49" charset="0"/>
              <a:buChar char="o"/>
            </a:pPr>
            <a:r>
              <a:rPr lang="bg-BG" sz="1800" b="1" dirty="0"/>
              <a:t>Оформяйте програмните редове затворени в двойка скоби с едно и също отместване от началото на реда</a:t>
            </a:r>
          </a:p>
          <a:p>
            <a:pPr marL="285750" indent="-285750">
              <a:buFont typeface="Courier New" panose="02070309020205020404" pitchFamily="49" charset="0"/>
              <a:buChar char="o"/>
            </a:pPr>
            <a:endParaRPr lang="bg-BG" sz="1800" b="1" dirty="0"/>
          </a:p>
          <a:p>
            <a:pPr marL="285750" indent="-285750">
              <a:buFont typeface="Courier New" panose="02070309020205020404" pitchFamily="49" charset="0"/>
              <a:buChar char="o"/>
            </a:pPr>
            <a:r>
              <a:rPr lang="bg-BG" sz="1800" b="1" dirty="0"/>
              <a:t>Използвайте коментари</a:t>
            </a:r>
          </a:p>
        </p:txBody>
      </p:sp>
      <p:pic>
        <p:nvPicPr>
          <p:cNvPr id="10" name="Картина 9">
            <a:extLst>
              <a:ext uri="{FF2B5EF4-FFF2-40B4-BE49-F238E27FC236}">
                <a16:creationId xmlns:a16="http://schemas.microsoft.com/office/drawing/2014/main" id="{23E964E4-EA42-FEA5-9476-1D32C0EF266E}"/>
              </a:ext>
            </a:extLst>
          </p:cNvPr>
          <p:cNvPicPr>
            <a:picLocks noChangeAspect="1"/>
          </p:cNvPicPr>
          <p:nvPr/>
        </p:nvPicPr>
        <p:blipFill>
          <a:blip r:embed="rId2"/>
          <a:stretch>
            <a:fillRect/>
          </a:stretch>
        </p:blipFill>
        <p:spPr>
          <a:xfrm>
            <a:off x="4608622" y="4322279"/>
            <a:ext cx="6897578" cy="2266229"/>
          </a:xfrm>
          <a:prstGeom prst="rect">
            <a:avLst/>
          </a:prstGeom>
        </p:spPr>
      </p:pic>
    </p:spTree>
    <p:extLst>
      <p:ext uri="{BB962C8B-B14F-4D97-AF65-F5344CB8AC3E}">
        <p14:creationId xmlns:p14="http://schemas.microsoft.com/office/powerpoint/2010/main" val="686617035"/>
      </p:ext>
    </p:extLst>
  </p:cSld>
  <p:clrMapOvr>
    <a:masterClrMapping/>
  </p:clrMapOvr>
</p:sld>
</file>

<file path=ppt/theme/theme1.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784</Words>
  <Application>Microsoft Office PowerPoint</Application>
  <PresentationFormat>Широк екран</PresentationFormat>
  <Paragraphs>93</Paragraphs>
  <Slides>9</Slides>
  <Notes>0</Notes>
  <HiddenSlides>0</HiddenSlides>
  <MMClips>0</MMClips>
  <ScaleCrop>false</ScaleCrop>
  <HeadingPairs>
    <vt:vector size="6" baseType="variant">
      <vt:variant>
        <vt:lpstr>Използвани шрифтове</vt:lpstr>
      </vt:variant>
      <vt:variant>
        <vt:i4>5</vt:i4>
      </vt:variant>
      <vt:variant>
        <vt:lpstr>Тема</vt:lpstr>
      </vt:variant>
      <vt:variant>
        <vt:i4>1</vt:i4>
      </vt:variant>
      <vt:variant>
        <vt:lpstr>Заглавия на слайдовете</vt:lpstr>
      </vt:variant>
      <vt:variant>
        <vt:i4>9</vt:i4>
      </vt:variant>
    </vt:vector>
  </HeadingPairs>
  <TitlesOfParts>
    <vt:vector size="15" baseType="lpstr">
      <vt:lpstr>Arial</vt:lpstr>
      <vt:lpstr>Calibri</vt:lpstr>
      <vt:lpstr>Calibri Light</vt:lpstr>
      <vt:lpstr>Consolas</vt:lpstr>
      <vt:lpstr>Courier New</vt:lpstr>
      <vt:lpstr>Тема на Office</vt:lpstr>
      <vt:lpstr>Интегрирана среда за програмиране Visual Studio</vt:lpstr>
      <vt:lpstr>     За създаване на една компютърна програма обикновено са нужни няколко различни файла, създадени от програмиста, както и служебни файлове на средата, нужни за управление на програмата. Съвкупността от всички тези файлове наричаме проект(англ. project).      От файловете на проекта след подходяща обработка се получава резултат, който се нарича решение(англ. solution). Решението може да бъде изпълнима програма, обектен код  на подпрограмата или цяла библиотека от подпрограми, която да бъде използвана в текущия или в други проекти.</vt:lpstr>
      <vt:lpstr> Конзолно приложени (console application) – най-простото за създаване решение с буквено-цифров интерфейс. </vt:lpstr>
      <vt:lpstr>Ключови думи в езика C# - служебни думи използвани в езика с вътрешна цел. Имат строго предназначение и не могат да се променят.</vt:lpstr>
      <vt:lpstr>Имена (идентификатори) – служат за идентифициране на елементите в програмата.  - думи съставени от латински букви, цифри и знакът за подчертаване ( _ ), започващи с буква или знак за подчертаване.    допустими имена:    asd43 asd_43 a_s_d_43        _asd43       asd43_  - В езика C# малката буква и съответната и главна се считат за различни. Затова asd43, Asd43 и ASD43 са различни имена.              - имената НЕ могат да бъдат ключови думи.</vt:lpstr>
      <vt:lpstr>Презентация на PowerPoint</vt:lpstr>
      <vt:lpstr>Презентация на PowerPoint</vt:lpstr>
      <vt:lpstr>Презентация на PowerPoint</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Интегрирана среда за програмиране Visual Studio</dc:title>
  <dc:creator>Ахмед М. Ахмед</dc:creator>
  <cp:lastModifiedBy>Ахмед М. Ахмед</cp:lastModifiedBy>
  <cp:revision>1</cp:revision>
  <dcterms:created xsi:type="dcterms:W3CDTF">2023-09-24T05:42:11Z</dcterms:created>
  <dcterms:modified xsi:type="dcterms:W3CDTF">2023-09-24T10:26:36Z</dcterms:modified>
</cp:coreProperties>
</file>