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39"/>
  </p:notesMasterIdLst>
  <p:handoutMasterIdLst>
    <p:handoutMasterId r:id="rId40"/>
  </p:handoutMasterIdLst>
  <p:sldIdLst>
    <p:sldId id="627" r:id="rId3"/>
    <p:sldId id="581" r:id="rId4"/>
    <p:sldId id="470" r:id="rId5"/>
    <p:sldId id="586" r:id="rId6"/>
    <p:sldId id="449" r:id="rId7"/>
    <p:sldId id="476" r:id="rId8"/>
    <p:sldId id="611" r:id="rId9"/>
    <p:sldId id="612" r:id="rId10"/>
    <p:sldId id="473" r:id="rId11"/>
    <p:sldId id="587" r:id="rId12"/>
    <p:sldId id="588" r:id="rId13"/>
    <p:sldId id="589" r:id="rId14"/>
    <p:sldId id="590" r:id="rId15"/>
    <p:sldId id="494" r:id="rId16"/>
    <p:sldId id="495" r:id="rId17"/>
    <p:sldId id="600" r:id="rId18"/>
    <p:sldId id="592" r:id="rId19"/>
    <p:sldId id="601" r:id="rId20"/>
    <p:sldId id="479" r:id="rId21"/>
    <p:sldId id="496" r:id="rId22"/>
    <p:sldId id="602" r:id="rId23"/>
    <p:sldId id="485" r:id="rId24"/>
    <p:sldId id="616" r:id="rId25"/>
    <p:sldId id="617" r:id="rId26"/>
    <p:sldId id="618" r:id="rId27"/>
    <p:sldId id="619" r:id="rId28"/>
    <p:sldId id="620" r:id="rId29"/>
    <p:sldId id="621" r:id="rId30"/>
    <p:sldId id="622" r:id="rId31"/>
    <p:sldId id="623" r:id="rId32"/>
    <p:sldId id="624" r:id="rId33"/>
    <p:sldId id="625" r:id="rId34"/>
    <p:sldId id="626" r:id="rId35"/>
    <p:sldId id="577" r:id="rId36"/>
    <p:sldId id="504" r:id="rId37"/>
    <p:sldId id="50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9A9CA667-ABCC-4C5A-9E01-950CC9B848CE}">
          <p14:sldIdLst>
            <p14:sldId id="627"/>
            <p14:sldId id="581"/>
          </p14:sldIdLst>
        </p14:section>
        <p14:section name="Логически изрази и проверки" id="{2BD4D5F4-A512-4447-ADE5-C08D82648A50}">
          <p14:sldIdLst>
            <p14:sldId id="470"/>
            <p14:sldId id="586"/>
            <p14:sldId id="449"/>
            <p14:sldId id="476"/>
            <p14:sldId id="611"/>
            <p14:sldId id="612"/>
          </p14:sldIdLst>
        </p14:section>
        <p14:section name="Условни конструкции" id="{5A7F2BEA-EDA1-4D20-AFF5-D5F548758663}">
          <p14:sldIdLst>
            <p14:sldId id="473"/>
            <p14:sldId id="587"/>
            <p14:sldId id="588"/>
            <p14:sldId id="589"/>
            <p14:sldId id="590"/>
            <p14:sldId id="494"/>
            <p14:sldId id="495"/>
            <p14:sldId id="600"/>
            <p14:sldId id="592"/>
            <p14:sldId id="601"/>
            <p14:sldId id="479"/>
          </p14:sldIdLst>
        </p14:section>
        <p14:section name="Серии от проверки" id="{3FFB550C-6D8C-40D8-9712-AC32BC686DE8}">
          <p14:sldIdLst>
            <p14:sldId id="496"/>
            <p14:sldId id="602"/>
            <p14:sldId id="485"/>
          </p14:sldIdLst>
        </p14:section>
        <p14:section name="Условна конструкция Switch-case" id="{53807761-4F64-4363-9D9D-EBADCBBA4FDB}">
          <p14:sldIdLst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</p14:sldIdLst>
        </p14:section>
        <p14:section name="Вложени условни конструкции" id="{1AA92C7A-16AE-4D28-B7DB-927EDE9AFB88}">
          <p14:sldIdLst>
            <p14:sldId id="625"/>
            <p14:sldId id="626"/>
          </p14:sldIdLst>
        </p14:section>
        <p14:section name="Обобщение" id="{F2B0FEE4-6135-4A27-B1DE-735F7BCD35D0}">
          <p14:sldIdLst>
            <p14:sldId id="577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5215" autoAdjust="0"/>
  </p:normalViewPr>
  <p:slideViewPr>
    <p:cSldViewPr showGuides="1">
      <p:cViewPr varScale="1">
        <p:scale>
          <a:sx n="83" d="100"/>
          <a:sy n="83" d="100"/>
        </p:scale>
        <p:origin x="691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24.9.2023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C364156-7398-BC8A-7C66-0A92B5463F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3238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9B2C93-182B-2FCD-6672-D64172C1F0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65083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7F30057-C942-1556-945E-88EFA97A6D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67288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BE340B-E6DA-1B43-AECB-377BB9912F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47938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A5356A4-D760-0C2B-926C-3305839877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79775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52402D7-F2EF-B59D-4FAC-76BC409597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393672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907F301-F900-787A-13A5-2DB6D32449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61169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0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1" TargetMode="Externa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2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6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7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44000"/>
            <a:ext cx="5248260" cy="374236"/>
          </a:xfrm>
        </p:spPr>
        <p:txBody>
          <a:bodyPr/>
          <a:lstStyle/>
          <a:p>
            <a:r>
              <a:rPr lang="bg-BG" sz="1800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767871"/>
          </a:xfrm>
        </p:spPr>
        <p:txBody>
          <a:bodyPr>
            <a:normAutofit/>
          </a:bodyPr>
          <a:lstStyle/>
          <a:p>
            <a:r>
              <a:rPr lang="ru-RU" sz="3599" dirty="0"/>
              <a:t>Логически изрази 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5C1E0FB-A3D1-48C8-4710-DAB7B71F20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498" y="2579592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Често </a:t>
            </a:r>
            <a:r>
              <a:rPr lang="bg-BG" sz="3399" b="1" dirty="0">
                <a:solidFill>
                  <a:schemeClr val="bg1"/>
                </a:solidFill>
              </a:rPr>
              <a:t>проверяваме условия </a:t>
            </a:r>
            <a:r>
              <a:rPr lang="bg-BG" sz="3399" dirty="0"/>
              <a:t>и извършваме действия според резултата</a:t>
            </a:r>
          </a:p>
          <a:p>
            <a:pPr marL="0" indent="0">
              <a:spcBef>
                <a:spcPts val="10197"/>
              </a:spcBef>
              <a:spcAft>
                <a:spcPts val="10197"/>
              </a:spcAft>
              <a:buNone/>
            </a:pPr>
            <a:endParaRPr lang="en-US" sz="3199" b="1" dirty="0"/>
          </a:p>
          <a:p>
            <a:pPr>
              <a:spcBef>
                <a:spcPts val="1500"/>
              </a:spcBef>
            </a:pPr>
            <a:r>
              <a:rPr lang="bg-BG" sz="3399" dirty="0"/>
              <a:t>Резултатът е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</a:t>
            </a:r>
            <a:r>
              <a:rPr lang="bg-BG" sz="3399" dirty="0"/>
              <a:t>или</a:t>
            </a:r>
            <a:r>
              <a:rPr lang="en-US" sz="33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868" y="3560181"/>
            <a:ext cx="4865655" cy="18584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89538" y="2439258"/>
            <a:ext cx="2431851" cy="1055333"/>
          </a:xfrm>
          <a:prstGeom prst="wedgeRoundRectCallout">
            <a:avLst>
              <a:gd name="adj1" fmla="val 70053"/>
              <a:gd name="adj2" fmla="val 68586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3429000"/>
            <a:ext cx="3951171" cy="1055333"/>
          </a:xfrm>
          <a:prstGeom prst="wedgeRoundRectCallout">
            <a:avLst>
              <a:gd name="adj1" fmla="val -61563"/>
              <a:gd name="adj2" fmla="val 5845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0290130-5F41-702F-BD86-AECAC314F68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4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79" y="1196706"/>
            <a:ext cx="11706010" cy="5199712"/>
          </a:xfrm>
        </p:spPr>
        <p:txBody>
          <a:bodyPr/>
          <a:lstStyle/>
          <a:p>
            <a:r>
              <a:rPr lang="bg-BG" sz="3399" dirty="0"/>
              <a:t>Напишете </a:t>
            </a:r>
            <a:r>
              <a:rPr lang="bg-BG" sz="3399" b="1" dirty="0">
                <a:solidFill>
                  <a:schemeClr val="bg1"/>
                </a:solidFill>
              </a:rPr>
              <a:t>програма</a:t>
            </a:r>
            <a:r>
              <a:rPr lang="bg-BG" sz="3399" dirty="0"/>
              <a:t>, която: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Чете</a:t>
            </a:r>
            <a:r>
              <a:rPr lang="bg-BG" sz="3199" dirty="0"/>
              <a:t> оценка </a:t>
            </a:r>
            <a:r>
              <a:rPr lang="en-US" sz="3199" dirty="0"/>
              <a:t>(</a:t>
            </a:r>
            <a:r>
              <a:rPr lang="bg-BG" sz="3199" b="1" dirty="0">
                <a:solidFill>
                  <a:schemeClr val="bg1"/>
                </a:solidFill>
              </a:rPr>
              <a:t>число</a:t>
            </a:r>
            <a:r>
              <a:rPr lang="en-US" sz="3199" dirty="0"/>
              <a:t>)</a:t>
            </a:r>
            <a:r>
              <a:rPr lang="bg-BG" sz="3199" dirty="0"/>
              <a:t>, въведена от потребителя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Проверява</a:t>
            </a:r>
            <a:r>
              <a:rPr lang="bg-BG" sz="3199" dirty="0"/>
              <a:t> дали е отлична</a:t>
            </a:r>
            <a:endParaRPr lang="en-US" sz="3199" dirty="0"/>
          </a:p>
          <a:p>
            <a:pPr lvl="1"/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</a:rPr>
              <a:t>Excellent!</a:t>
            </a:r>
            <a:r>
              <a:rPr lang="en-US" sz="2999" dirty="0"/>
              <a:t>"</a:t>
            </a:r>
            <a:r>
              <a:rPr lang="bg-BG" sz="3199" dirty="0"/>
              <a:t>, ако оценката е по</a:t>
            </a:r>
            <a:r>
              <a:rPr lang="en-US" sz="3199" dirty="0"/>
              <a:t>-</a:t>
            </a:r>
            <a:r>
              <a:rPr lang="bg-BG" sz="3199" dirty="0"/>
              <a:t>голяма или равна на 5</a:t>
            </a:r>
            <a:r>
              <a:rPr lang="en-US" sz="3199" dirty="0"/>
              <a:t>.</a:t>
            </a:r>
            <a:r>
              <a:rPr lang="bg-BG" sz="3199" dirty="0"/>
              <a:t>50</a:t>
            </a:r>
            <a:endParaRPr lang="en-US" sz="3199" dirty="0"/>
          </a:p>
          <a:p>
            <a:r>
              <a:rPr lang="bg-BG" sz="33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Отлична оценка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5954370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5</a:t>
            </a:r>
            <a:r>
              <a:rPr lang="en-US" sz="2799" b="1" noProof="1">
                <a:latin typeface="Consolas" panose="020B0609020204030204" pitchFamily="49" charset="0"/>
              </a:rPr>
              <a:t>.50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773" y="5994371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5165428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5085984" y="5285164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773" y="5165428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няма изход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5085984" y="6058842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91FFCCB-FB1E-FB83-0C10-F71F3FC259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523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3801000" y="959715"/>
            <a:ext cx="2964061" cy="65965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Четем входа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7" name="Straight Arrow Connector 16"/>
          <p:cNvCxnSpPr>
            <a:cxnSpLocks/>
            <a:endCxn id="20" idx="0"/>
          </p:cNvCxnSpPr>
          <p:nvPr/>
        </p:nvCxnSpPr>
        <p:spPr>
          <a:xfrm>
            <a:off x="5137380" y="1653186"/>
            <a:ext cx="0" cy="52309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719734" y="2176278"/>
            <a:ext cx="2835292" cy="2162315"/>
            <a:chOff x="4405543" y="1526424"/>
            <a:chExt cx="2836031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405543" y="1526424"/>
              <a:ext cx="2836031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576854" y="2337335"/>
              <a:ext cx="2568172" cy="5080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bg-BG" sz="2799" b="1" dirty="0">
                  <a:solidFill>
                    <a:schemeClr val="bg2"/>
                  </a:solidFill>
                </a:rPr>
                <a:t>оценка</a:t>
              </a:r>
              <a:r>
                <a:rPr lang="it-IT" sz="2799" b="1" dirty="0">
                  <a:solidFill>
                    <a:schemeClr val="bg2"/>
                  </a:solidFill>
                </a:rPr>
                <a:t> &gt;</a:t>
              </a:r>
              <a:r>
                <a:rPr lang="bg-BG" sz="2799" b="1" dirty="0">
                  <a:solidFill>
                    <a:schemeClr val="bg2"/>
                  </a:solidFill>
                </a:rPr>
                <a:t>=</a:t>
              </a:r>
              <a:r>
                <a:rPr lang="it-IT" sz="2799" b="1" dirty="0">
                  <a:solidFill>
                    <a:schemeClr val="bg2"/>
                  </a:solidFill>
                </a:rPr>
                <a:t> 5.50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545884" y="3249048"/>
            <a:ext cx="759235" cy="522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7140" y="4194139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95263" y="3204000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448558" y="4835614"/>
            <a:ext cx="3377643" cy="654593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Печатаме изход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Parallelogram 31"/>
          <p:cNvSpPr/>
          <p:nvPr/>
        </p:nvSpPr>
        <p:spPr bwMode="auto">
          <a:xfrm>
            <a:off x="7220708" y="2936670"/>
            <a:ext cx="2835292" cy="66471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изход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BE4B3D-F636-41EE-88DD-3E82F063B462}"/>
              </a:ext>
            </a:extLst>
          </p:cNvPr>
          <p:cNvSpPr/>
          <p:nvPr/>
        </p:nvSpPr>
        <p:spPr bwMode="auto">
          <a:xfrm>
            <a:off x="5091086" y="4338592"/>
            <a:ext cx="104914" cy="400006"/>
          </a:xfrm>
          <a:prstGeom prst="down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19149" y="6263262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https://judge.softuni.org/Contests/Practice/Index/3895#0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1489C04-8BBC-88B0-9650-B564BFA3488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8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7173" y="1121745"/>
            <a:ext cx="10531491" cy="5545145"/>
          </a:xfrm>
        </p:spPr>
        <p:txBody>
          <a:bodyPr>
            <a:normAutofit/>
          </a:bodyPr>
          <a:lstStyle/>
          <a:p>
            <a:r>
              <a:rPr lang="bg-BG" sz="3399" dirty="0"/>
              <a:t>При </a:t>
            </a:r>
            <a:r>
              <a:rPr lang="bg-BG" sz="3399" b="1" dirty="0">
                <a:solidFill>
                  <a:schemeClr val="bg1"/>
                </a:solidFill>
              </a:rPr>
              <a:t>невярност</a:t>
            </a:r>
            <a:r>
              <a:rPr lang="bg-BG" sz="3399" dirty="0"/>
              <a:t> </a:t>
            </a:r>
            <a:r>
              <a:rPr lang="en-US" sz="3399" dirty="0"/>
              <a:t>(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399" dirty="0"/>
              <a:t>)</a:t>
            </a:r>
            <a:r>
              <a:rPr lang="bg-BG" sz="3399" dirty="0"/>
              <a:t> на условието, можем да</a:t>
            </a:r>
            <a:r>
              <a:rPr lang="en-US" sz="3399" dirty="0"/>
              <a:t> </a:t>
            </a:r>
            <a:r>
              <a:rPr lang="bg-BG" sz="3399" dirty="0"/>
              <a:t>изпълним други действия – чрез </a:t>
            </a:r>
            <a:r>
              <a:rPr lang="bg-BG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399" dirty="0"/>
              <a:t> </a:t>
            </a:r>
            <a:r>
              <a:rPr lang="bg-BG" sz="3399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950" y="2529235"/>
            <a:ext cx="5533559" cy="39815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1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3199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1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120472" y="4551375"/>
            <a:ext cx="3341688" cy="1531935"/>
          </a:xfrm>
          <a:prstGeom prst="wedgeRoundRectCallout">
            <a:avLst>
              <a:gd name="adj1" fmla="val -58513"/>
              <a:gd name="adj2" fmla="val 23698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невярност</a:t>
            </a:r>
            <a:r>
              <a:rPr lang="bg-BG" sz="28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35244DE-3B4E-1282-7E90-D3EFBB56B7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07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Къдравите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599" b="1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599" b="1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въвеждат блок</a:t>
            </a:r>
            <a:r>
              <a:rPr lang="en-US" sz="3599" dirty="0"/>
              <a:t> (</a:t>
            </a:r>
            <a:r>
              <a:rPr lang="bg-BG" sz="3599" dirty="0"/>
              <a:t>група команди</a:t>
            </a:r>
            <a:r>
              <a:rPr lang="en-US" sz="3599" dirty="0"/>
              <a:t>)</a:t>
            </a:r>
            <a:endParaRPr lang="bg-BG" sz="3599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55" y="2013117"/>
            <a:ext cx="6002763" cy="456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string </a:t>
            </a:r>
            <a:r>
              <a:rPr lang="en-US" sz="2399" b="1" noProof="1">
                <a:latin typeface="Consolas" pitchFamily="49" charset="0"/>
              </a:rPr>
              <a:t>color</a:t>
            </a:r>
            <a:r>
              <a:rPr lang="it-IT" sz="2399" b="1" noProof="1">
                <a:latin typeface="Consolas" pitchFamily="49" charset="0"/>
              </a:rPr>
              <a:t> = "red";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en-US" sz="2399" b="1" noProof="1">
                <a:latin typeface="Consolas" pitchFamily="49" charset="0"/>
              </a:rPr>
              <a:t>color == </a:t>
            </a:r>
            <a:r>
              <a:rPr lang="it-IT" sz="2399" b="1" noProof="1">
                <a:latin typeface="Consolas" pitchFamily="49" charset="0"/>
              </a:rPr>
              <a:t>"red")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{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Console.WriteLine("</a:t>
            </a:r>
            <a:r>
              <a:rPr lang="en-US" sz="2399" b="1" noProof="1">
                <a:latin typeface="Consolas" pitchFamily="49" charset="0"/>
              </a:rPr>
              <a:t>tomato</a:t>
            </a:r>
            <a:r>
              <a:rPr lang="it-IT" sz="2399" b="1" noProof="1">
                <a:latin typeface="Consolas" pitchFamily="49" charset="0"/>
              </a:rPr>
              <a:t>");</a:t>
            </a:r>
            <a:endParaRPr lang="bg-BG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399" b="1" noProof="1">
                <a:latin typeface="Consolas" pitchFamily="49" charset="0"/>
              </a:rPr>
              <a:t>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}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  <a:endParaRPr lang="it-IT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 Console.WriteLine("banana");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it-IT" sz="2399" b="1" noProof="1">
                <a:latin typeface="Consolas" pitchFamily="49" charset="0"/>
              </a:rPr>
              <a:t>Console.WriteLine</a:t>
            </a:r>
            <a:r>
              <a:rPr lang="en-US" sz="2399" b="1" noProof="1">
                <a:latin typeface="Consolas" pitchFamily="49" charset="0"/>
              </a:rPr>
              <a:t>("bye");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130731" y="2709188"/>
            <a:ext cx="2969227" cy="1531935"/>
          </a:xfrm>
          <a:prstGeom prst="wedgeRoundRectCallout">
            <a:avLst>
              <a:gd name="adj1" fmla="val -63893"/>
              <a:gd name="adj2" fmla="val 16660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AE21BFE-4677-4F91-93B5-C06406509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5" b="85660"/>
          <a:stretch/>
        </p:blipFill>
        <p:spPr>
          <a:xfrm>
            <a:off x="6744073" y="4725144"/>
            <a:ext cx="4474295" cy="12961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110BABE-9F03-4968-5F0F-EA7B9E03F5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6287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129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200" dirty="0"/>
              <a:t>Ако </a:t>
            </a:r>
            <a:r>
              <a:rPr lang="bg-BG" sz="3200" b="1" dirty="0">
                <a:solidFill>
                  <a:schemeClr val="bg1"/>
                </a:solidFill>
              </a:rPr>
              <a:t>махнем скобите</a:t>
            </a:r>
            <a:r>
              <a:rPr lang="bg-BG" sz="3200" dirty="0"/>
              <a:t>, се изпълнява съответният блок от код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7209" y="2210491"/>
            <a:ext cx="5617590" cy="27323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string </a:t>
            </a:r>
            <a:r>
              <a:rPr lang="en-US" sz="2599" b="1" noProof="1">
                <a:latin typeface="Consolas" pitchFamily="49" charset="0"/>
              </a:rPr>
              <a:t>color</a:t>
            </a:r>
            <a:r>
              <a:rPr lang="it-IT" sz="2599" b="1" noProof="1">
                <a:latin typeface="Consolas" pitchFamily="49" charset="0"/>
              </a:rPr>
              <a:t> = "</a:t>
            </a:r>
            <a:r>
              <a:rPr lang="en-US" sz="2599" b="1" noProof="1">
                <a:latin typeface="Consolas" pitchFamily="49" charset="0"/>
              </a:rPr>
              <a:t>red</a:t>
            </a:r>
            <a:r>
              <a:rPr lang="it-IT" sz="2599" b="1" noProof="1">
                <a:latin typeface="Consolas" pitchFamily="49" charset="0"/>
              </a:rPr>
              <a:t>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if (</a:t>
            </a:r>
            <a:r>
              <a:rPr lang="en-US" sz="2599" b="1" noProof="1">
                <a:latin typeface="Consolas" pitchFamily="49" charset="0"/>
              </a:rPr>
              <a:t>color == </a:t>
            </a:r>
            <a:r>
              <a:rPr lang="it-IT" sz="2599" b="1" noProof="1">
                <a:latin typeface="Consolas" pitchFamily="49" charset="0"/>
              </a:rPr>
              <a:t>"red")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else</a:t>
            </a:r>
            <a:endParaRPr lang="it-IT" sz="25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599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Console.WriteLine</a:t>
            </a:r>
            <a:r>
              <a:rPr lang="en-US" sz="2599" b="1" noProof="1"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349409" y="5162941"/>
            <a:ext cx="4886591" cy="1055333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 се винаги –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 е</a:t>
            </a:r>
            <a:r>
              <a:rPr lang="bg-BG" sz="2800" b="1" dirty="0">
                <a:solidFill>
                  <a:srgbClr val="FFFFFF"/>
                </a:solidFill>
              </a:rPr>
              <a:t> част от </a:t>
            </a:r>
            <a:r>
              <a:rPr lang="en-US" sz="2800" b="1" dirty="0">
                <a:solidFill>
                  <a:srgbClr val="FFFFFF"/>
                </a:solidFill>
              </a:rPr>
              <a:t>if/else</a:t>
            </a:r>
            <a:r>
              <a:rPr lang="bg-BG" sz="2800" b="1" dirty="0">
                <a:solidFill>
                  <a:srgbClr val="FFFFFF"/>
                </a:solidFill>
              </a:rPr>
              <a:t> конструкцията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1D27CD5-3DF7-44F1-828E-9EC31E76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" b="87130"/>
          <a:stretch/>
        </p:blipFill>
        <p:spPr>
          <a:xfrm>
            <a:off x="7032106" y="2780928"/>
            <a:ext cx="3600399" cy="1261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A6E9F6B-8FF3-5250-D36E-EF3CA6122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552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547" y="1196707"/>
            <a:ext cx="11815018" cy="5527326"/>
          </a:xfrm>
        </p:spPr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две </a:t>
            </a:r>
            <a:r>
              <a:rPr lang="bg-BG" sz="3399" b="1" dirty="0">
                <a:solidFill>
                  <a:schemeClr val="bg1"/>
                </a:solidFill>
              </a:rPr>
              <a:t>цели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числа</a:t>
            </a:r>
          </a:p>
          <a:p>
            <a:pPr lvl="1"/>
            <a:r>
              <a:rPr lang="bg-BG" sz="3399" dirty="0"/>
              <a:t>Отпечатва на конзолата </a:t>
            </a:r>
            <a:r>
              <a:rPr lang="bg-BG" sz="3399" b="1" dirty="0">
                <a:solidFill>
                  <a:schemeClr val="bg1"/>
                </a:solidFill>
              </a:rPr>
              <a:t>по-голямото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от тях</a:t>
            </a:r>
            <a:endParaRPr lang="en-US" sz="3399" dirty="0"/>
          </a:p>
          <a:p>
            <a:r>
              <a:rPr lang="bg-BG" sz="3599" dirty="0"/>
              <a:t>Пример</a:t>
            </a:r>
            <a:r>
              <a:rPr lang="en-US" sz="3599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По-голямото число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16" y="4593045"/>
            <a:ext cx="585000" cy="11385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832763" y="4987463"/>
            <a:ext cx="585000" cy="42500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552" y="4959001"/>
            <a:ext cx="585000" cy="518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en-US" sz="3399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864" y="4593045"/>
            <a:ext cx="585000" cy="11385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99" b="1" noProof="1">
                <a:latin typeface="Consolas" panose="020B0609020204030204" pitchFamily="49" charset="0"/>
              </a:rPr>
              <a:t>7</a:t>
            </a:r>
            <a:endParaRPr lang="bg-BG" sz="33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3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501211" y="4949798"/>
            <a:ext cx="585000" cy="42500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558" y="4903160"/>
            <a:ext cx="585000" cy="518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7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084" y="3021466"/>
            <a:ext cx="3333347" cy="3609539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07DBAC75-ADF2-1811-CA91-702FD8DCD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9405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/>
          <p:cNvSpPr/>
          <p:nvPr/>
        </p:nvSpPr>
        <p:spPr bwMode="auto">
          <a:xfrm>
            <a:off x="4211892" y="909658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Четем вход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458" y="1609439"/>
            <a:ext cx="24569" cy="5332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7476" y="2131290"/>
            <a:ext cx="2567503" cy="2162315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>
            <a:cxnSpLocks/>
            <a:endCxn id="28" idx="0"/>
          </p:cNvCxnSpPr>
          <p:nvPr/>
        </p:nvCxnSpPr>
        <p:spPr>
          <a:xfrm>
            <a:off x="5462000" y="4322338"/>
            <a:ext cx="24569" cy="56199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461" y="3229989"/>
            <a:ext cx="759235" cy="522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741" y="4148813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277" y="3226456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3710990" y="4884332"/>
            <a:ext cx="3551157" cy="654593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Печатаме изход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Parallelogram 28"/>
          <p:cNvSpPr/>
          <p:nvPr/>
        </p:nvSpPr>
        <p:spPr bwMode="auto">
          <a:xfrm>
            <a:off x="7451048" y="2896740"/>
            <a:ext cx="3684952" cy="654593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Печатаме изход</a:t>
            </a:r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D976A3D-5007-41BC-AE6E-B7228BC30A7D}"/>
              </a:ext>
            </a:extLst>
          </p:cNvPr>
          <p:cNvSpPr/>
          <p:nvPr/>
        </p:nvSpPr>
        <p:spPr>
          <a:xfrm>
            <a:off x="1219149" y="6363526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</a:t>
            </a:r>
            <a:r>
              <a:rPr lang="en-US" sz="1999" dirty="0"/>
              <a:t> </a:t>
            </a:r>
            <a:r>
              <a:rPr lang="bg-BG" sz="1999" dirty="0"/>
              <a:t>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https://judge.softuni.org/Contests/Practice/Index/3895#1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ABE60C0-B61F-057D-BCA6-D13C9DB4CA4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31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 </a:t>
            </a:r>
          </a:p>
          <a:p>
            <a:pPr lvl="1"/>
            <a:r>
              <a:rPr lang="bg-BG" sz="3399" dirty="0"/>
              <a:t>Проверява дали едно число е </a:t>
            </a:r>
            <a:r>
              <a:rPr lang="bg-BG" sz="3399" b="1" dirty="0"/>
              <a:t>четно</a:t>
            </a:r>
            <a:r>
              <a:rPr lang="bg-BG" sz="3399" dirty="0"/>
              <a:t> или </a:t>
            </a:r>
            <a:r>
              <a:rPr lang="bg-BG" sz="3399" b="1" dirty="0"/>
              <a:t>нечетно</a:t>
            </a:r>
            <a:endParaRPr lang="bg-BG" sz="3399" dirty="0"/>
          </a:p>
          <a:p>
            <a:pPr lvl="1"/>
            <a:r>
              <a:rPr lang="bg-BG" sz="3399" dirty="0"/>
              <a:t>Ако е 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even</a:t>
            </a:r>
            <a:r>
              <a:rPr lang="en-US" sz="3399" dirty="0"/>
              <a:t>"</a:t>
            </a:r>
          </a:p>
          <a:p>
            <a:pPr lvl="1"/>
            <a:r>
              <a:rPr lang="bg-BG" sz="3399" dirty="0"/>
              <a:t>Ако е нечетно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odd</a:t>
            </a:r>
            <a:r>
              <a:rPr lang="en-US" sz="3399" dirty="0"/>
              <a:t>"</a:t>
            </a:r>
            <a:endParaRPr lang="bg-BG" sz="3399" dirty="0"/>
          </a:p>
          <a:p>
            <a:r>
              <a:rPr lang="bg-BG" sz="35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Четно или нечетно число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000" y="4824000"/>
            <a:ext cx="69690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5491881" y="4837330"/>
            <a:ext cx="443052" cy="3758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17" y="4837330"/>
            <a:ext cx="128116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е</a:t>
            </a:r>
            <a:r>
              <a:rPr lang="en-US" sz="2799" b="1" noProof="1">
                <a:latin typeface="Consolas" panose="020B0609020204030204" pitchFamily="49" charset="0"/>
              </a:rPr>
              <a:t>ven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997" y="5767787"/>
            <a:ext cx="69690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7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5491881" y="5794636"/>
            <a:ext cx="443052" cy="37581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13" y="5794636"/>
            <a:ext cx="1281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о</a:t>
            </a:r>
            <a:r>
              <a:rPr lang="en-US" sz="2799" b="1" noProof="1">
                <a:latin typeface="Consolas" panose="020B0609020204030204" pitchFamily="49" charset="0"/>
              </a:rPr>
              <a:t>dd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F5DE221-9DD1-F6A8-841E-65070E9CC6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757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A3EF4B-9646-4697-06A9-81B5173E5D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2" y="1719000"/>
            <a:ext cx="10836275" cy="4094940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if (</a:t>
            </a:r>
            <a:r>
              <a:rPr lang="en-US" sz="2799" dirty="0">
                <a:solidFill>
                  <a:schemeClr val="bg1"/>
                </a:solidFill>
              </a:rPr>
              <a:t>num % 2 == 0</a:t>
            </a:r>
            <a:r>
              <a:rPr lang="en-US" sz="2799" dirty="0"/>
              <a:t>)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Console.WriteLine("even");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else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Console.WriteLine("odd");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Решение: Четно или нечетно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F0FEDF-539B-46F5-926D-102E1FB2908E}"/>
              </a:ext>
            </a:extLst>
          </p:cNvPr>
          <p:cNvSpPr/>
          <p:nvPr/>
        </p:nvSpPr>
        <p:spPr>
          <a:xfrm>
            <a:off x="730156" y="6355444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04B66E6B-A9D9-FE3F-D3EA-36CD99BE0A7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90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/>
            <a:r>
              <a:rPr lang="bg-BG" sz="3199" dirty="0"/>
              <a:t>Логически изрази и проверки</a:t>
            </a:r>
          </a:p>
          <a:p>
            <a:pPr marL="514196" indent="-514196"/>
            <a:r>
              <a:rPr lang="bg-BG" sz="3199" dirty="0"/>
              <a:t>Условни</a:t>
            </a:r>
            <a:r>
              <a:rPr lang="en-US" sz="3199" dirty="0"/>
              <a:t> </a:t>
            </a:r>
            <a:r>
              <a:rPr lang="bg-BG" sz="3199" dirty="0"/>
              <a:t>конструкции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199" dirty="0"/>
              <a:t>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</a:p>
          <a:p>
            <a:pPr marL="514196" indent="-514196"/>
            <a:r>
              <a:rPr lang="bg-BG" sz="3199" dirty="0"/>
              <a:t>Серии от проверки</a:t>
            </a:r>
            <a:r>
              <a:rPr lang="en-US" sz="3199" dirty="0"/>
              <a:t> – </a:t>
            </a:r>
            <a:r>
              <a:rPr lang="en-US" sz="3200" b="1" dirty="0">
                <a:solidFill>
                  <a:schemeClr val="bg1"/>
                </a:solidFill>
              </a:rPr>
              <a:t>else if</a:t>
            </a:r>
            <a:endParaRPr lang="bg-BG" sz="3199" b="1" dirty="0">
              <a:latin typeface="Consolas" panose="020B0609020204030204" pitchFamily="49" charset="0"/>
            </a:endParaRPr>
          </a:p>
          <a:p>
            <a:r>
              <a:rPr lang="bg-BG" sz="3200" dirty="0"/>
              <a:t>Условната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  <a:p>
            <a:r>
              <a:rPr lang="bg-BG" sz="3200" dirty="0"/>
              <a:t>Вложени условни конструкции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EFC2E0E-6EA5-9A82-0A9D-B1D3D29A4ED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83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20" y="1219777"/>
            <a:ext cx="2666762" cy="266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720F5751-2788-DEB6-1A5F-5DE4A1C054E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Серии от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70349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2798" y="999633"/>
            <a:ext cx="10746645" cy="5274674"/>
          </a:xfrm>
        </p:spPr>
        <p:txBody>
          <a:bodyPr>
            <a:noAutofit/>
          </a:bodyPr>
          <a:lstStyle/>
          <a:p>
            <a:pPr marL="457063" indent="-457063">
              <a:lnSpc>
                <a:spcPct val="100000"/>
              </a:lnSpc>
            </a:pPr>
            <a:r>
              <a:rPr lang="bg-BG" sz="3199" dirty="0"/>
              <a:t>Конструкцията </a:t>
            </a:r>
            <a:r>
              <a:rPr lang="en-US" sz="2999" b="1" dirty="0">
                <a:latin typeface="Consolas" panose="020B0609020204030204" pitchFamily="49" charset="0"/>
              </a:rPr>
              <a:t>if/else - if/else…</a:t>
            </a:r>
            <a:r>
              <a:rPr lang="en-US" sz="2999" dirty="0"/>
              <a:t> </a:t>
            </a:r>
            <a:r>
              <a:rPr lang="bg-BG" sz="3199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1996"/>
              </a:spcBef>
              <a:spcAft>
                <a:spcPts val="11996"/>
              </a:spcAft>
              <a:buNone/>
            </a:pPr>
            <a:endParaRPr lang="bg-BG" sz="3199" dirty="0"/>
          </a:p>
          <a:p>
            <a:pPr marL="457063" indent="-457063">
              <a:lnSpc>
                <a:spcPct val="100000"/>
              </a:lnSpc>
            </a:pPr>
            <a:r>
              <a:rPr lang="bg-BG" sz="3199" dirty="0"/>
              <a:t>При истинност на едно условие </a:t>
            </a:r>
            <a:r>
              <a:rPr lang="bg-BG" sz="3199" b="1" dirty="0">
                <a:solidFill>
                  <a:schemeClr val="bg1"/>
                </a:solidFill>
              </a:rPr>
              <a:t>не се продължава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към</a:t>
            </a:r>
            <a:r>
              <a:rPr lang="en-US" sz="3199" dirty="0"/>
              <a:t> </a:t>
            </a:r>
            <a:r>
              <a:rPr lang="bg-BG" sz="3199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962" y="1800882"/>
            <a:ext cx="3867956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bg-BG" sz="2399" b="1" noProof="1">
                <a:latin typeface="Consolas" pitchFamily="49" charset="0"/>
              </a:rPr>
              <a:t>...</a:t>
            </a:r>
            <a:r>
              <a:rPr lang="it-IT" sz="2399" b="1" noProof="1">
                <a:latin typeface="Consolas" pitchFamily="49" charset="0"/>
              </a:rPr>
              <a:t>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427" y="3267585"/>
            <a:ext cx="3690082" cy="6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1DCBAA2-45D8-C076-A94D-9BF455A4743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05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203" y="2413971"/>
            <a:ext cx="6609776" cy="39842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int a = 7;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(a &gt; 4)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4");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if (a &gt; 5)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5");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40" y="3973029"/>
            <a:ext cx="2891272" cy="1531935"/>
          </a:xfrm>
          <a:prstGeom prst="wedgeRoundRectCallout">
            <a:avLst>
              <a:gd name="adj1" fmla="val -68579"/>
              <a:gd name="adj2" fmla="val -40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642161" y="1048776"/>
            <a:ext cx="10395893" cy="120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599" dirty="0"/>
              <a:t>Програмата проверява първото условие,</a:t>
            </a:r>
            <a:r>
              <a:rPr lang="en-US" sz="3599" dirty="0"/>
              <a:t> </a:t>
            </a:r>
            <a:r>
              <a:rPr lang="bg-BG" sz="3599" dirty="0"/>
              <a:t>установява</a:t>
            </a:r>
            <a:r>
              <a:rPr lang="en-US" sz="3599" dirty="0"/>
              <a:t>, </a:t>
            </a:r>
            <a:r>
              <a:rPr lang="bg-BG" sz="3599" dirty="0"/>
              <a:t>че е вярно, и приключва</a:t>
            </a:r>
            <a:endParaRPr lang="en-US" sz="35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5548B88-B221-9048-5E24-9432944E1A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999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389" y="1600678"/>
            <a:ext cx="220922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DD604D9-254D-EC50-73F2-41325E02B97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544000"/>
            <a:ext cx="10961783" cy="1173084"/>
          </a:xfrm>
        </p:spPr>
        <p:txBody>
          <a:bodyPr/>
          <a:lstStyle/>
          <a:p>
            <a:r>
              <a:rPr lang="ru-RU" dirty="0"/>
              <a:t>Серия от проверки за една и съща входна стойност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062039B5-FBB7-8153-FEF9-DFD42435E6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99000"/>
            <a:ext cx="10961783" cy="768084"/>
          </a:xfrm>
        </p:spPr>
        <p:txBody>
          <a:bodyPr/>
          <a:lstStyle/>
          <a:p>
            <a:r>
              <a:rPr lang="bg-BG" dirty="0"/>
              <a:t>Условна конструкция </a:t>
            </a:r>
            <a:r>
              <a:rPr lang="en-US" dirty="0"/>
              <a:t>Switch-case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1793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Работи като поредица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if/else if/else if</a:t>
            </a:r>
            <a:r>
              <a:rPr lang="en-US" sz="3199" b="1" dirty="0">
                <a:latin typeface="Consolas" panose="020B0609020204030204" pitchFamily="49" charset="0"/>
              </a:rPr>
              <a:t>…</a:t>
            </a:r>
            <a:endParaRPr lang="en-US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US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512" y="1861772"/>
            <a:ext cx="3351927" cy="46523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861" y="1844824"/>
            <a:ext cx="2569651" cy="1396062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rgbClr val="FFFFFF"/>
                </a:solidFill>
              </a:rPr>
              <a:t>switch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case</a:t>
            </a:r>
            <a:r>
              <a:rPr lang="bg-BG" sz="2800" b="1" dirty="0">
                <a:solidFill>
                  <a:srgbClr val="FFFFFF"/>
                </a:solidFill>
              </a:rPr>
              <a:t>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26" y="3088526"/>
            <a:ext cx="3543818" cy="1396062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условия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стойности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593" y="2633862"/>
            <a:ext cx="1723489" cy="2305391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743" y="4726114"/>
            <a:ext cx="4496215" cy="1396063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ако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няма съвпадение </a:t>
            </a:r>
            <a:r>
              <a:rPr lang="bg-BG" sz="2800" b="1" dirty="0">
                <a:solidFill>
                  <a:srgbClr val="FFFFFF"/>
                </a:solidFill>
              </a:rPr>
              <a:t>с 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593" y="4939254"/>
            <a:ext cx="1723489" cy="1130959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AAE8D6A-F96C-C8B6-954B-08C1ACFB9A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0197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b="1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, въведено от потребителя</a:t>
            </a:r>
            <a:endParaRPr lang="en-US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деня от седмицата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 текст </a:t>
            </a:r>
            <a:r>
              <a:rPr lang="en-US" dirty="0"/>
              <a:t>(</a:t>
            </a:r>
            <a:r>
              <a:rPr lang="bg-BG" dirty="0"/>
              <a:t>на английски</a:t>
            </a:r>
            <a:r>
              <a:rPr lang="en-US" dirty="0"/>
              <a:t>) </a:t>
            </a:r>
            <a:r>
              <a:rPr lang="bg-BG" dirty="0"/>
              <a:t>според въведеното число</a:t>
            </a:r>
            <a:r>
              <a:rPr lang="en-US" dirty="0"/>
              <a:t> [1…7] 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"</a:t>
            </a:r>
            <a:r>
              <a:rPr lang="bg-BG" dirty="0"/>
              <a:t>, ако числото не е в диапазона </a:t>
            </a:r>
          </a:p>
          <a:p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Ден от седмицата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2799298" y="5523184"/>
            <a:ext cx="2578233" cy="547198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Monday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11000" y="5499000"/>
            <a:ext cx="2873030" cy="571383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Thursday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4" name="Slide Number">
            <a:extLst>
              <a:ext uri="{FF2B5EF4-FFF2-40B4-BE49-F238E27FC236}">
                <a16:creationId xmlns:a16="http://schemas.microsoft.com/office/drawing/2014/main" id="{FB492F11-F3FF-5C11-EFF7-43C2BDD421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145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Решение: Ден от седмицата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289974" y="1276625"/>
            <a:ext cx="7535873" cy="50323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Проверете останалите дни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ADAC500-72BD-4050-A356-0DD717730C03}"/>
              </a:ext>
            </a:extLst>
          </p:cNvPr>
          <p:cNvSpPr/>
          <p:nvPr/>
        </p:nvSpPr>
        <p:spPr>
          <a:xfrm>
            <a:off x="346647" y="6372464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https://judge.softuni.org/Contests/Practice/Index/3895#6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80A37BA-0D05-B664-F699-8CDFB5DF57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813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Чрез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r>
              <a:rPr lang="en-US" sz="2999" dirty="0"/>
              <a:t>, </a:t>
            </a:r>
            <a:r>
              <a:rPr lang="bg-BG" sz="2999" dirty="0"/>
              <a:t>можем да изпълняваме един и същ код за </a:t>
            </a:r>
            <a:br>
              <a:rPr lang="en-US" sz="2999" dirty="0"/>
            </a:br>
            <a:r>
              <a:rPr lang="bg-BG" sz="2999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случаи в </a:t>
            </a:r>
            <a:r>
              <a:rPr lang="en-US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586" y="1797110"/>
            <a:ext cx="3732828" cy="49080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397" y="2755365"/>
            <a:ext cx="2133044" cy="213304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59B7537-8D30-497C-BB83-B491D90A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259" y="3220866"/>
            <a:ext cx="4387355" cy="1479008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Кодът ще се изпълни, ако някое от трите условия в серията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вярно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5465500-FF25-8EA0-B9CE-65F9DFCBF8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230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68436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Чете ден от седмицата (</a:t>
            </a:r>
            <a:r>
              <a:rPr lang="bg-BG" sz="2999" b="1" dirty="0">
                <a:solidFill>
                  <a:schemeClr val="bg1"/>
                </a:solidFill>
              </a:rPr>
              <a:t>текст</a:t>
            </a:r>
            <a:r>
              <a:rPr lang="bg-BG" sz="2999" dirty="0"/>
              <a:t>)</a:t>
            </a:r>
            <a:r>
              <a:rPr lang="en-GB" sz="2999" dirty="0"/>
              <a:t> - </a:t>
            </a:r>
            <a:r>
              <a:rPr lang="bg-BG" sz="2999" dirty="0"/>
              <a:t>въведен от потребителя</a:t>
            </a:r>
            <a:endParaRPr lang="en-US" sz="2999" dirty="0"/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работен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</a:rPr>
              <a:t>Working day</a:t>
            </a:r>
            <a:r>
              <a:rPr lang="en-US" sz="2999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почивен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GB" sz="2999" dirty="0"/>
              <a:t>"</a:t>
            </a:r>
            <a:r>
              <a:rPr lang="en-GB" sz="2999" b="1" dirty="0">
                <a:solidFill>
                  <a:schemeClr val="bg1"/>
                </a:solidFill>
              </a:rPr>
              <a:t>Weekend</a:t>
            </a:r>
            <a:r>
              <a:rPr lang="en-GB" sz="2999" dirty="0"/>
              <a:t>"</a:t>
            </a:r>
            <a:endParaRPr lang="bg-BG" sz="2999" dirty="0"/>
          </a:p>
          <a:p>
            <a:pPr lvl="1">
              <a:lnSpc>
                <a:spcPct val="100000"/>
              </a:lnSpc>
            </a:pPr>
            <a:r>
              <a:rPr lang="en-GB" sz="2999" dirty="0"/>
              <a:t>A</a:t>
            </a:r>
            <a:r>
              <a:rPr lang="bg-BG" sz="2999" dirty="0"/>
              <a:t>ко се въведе текст различен от ден от седмицата</a:t>
            </a:r>
            <a:r>
              <a:rPr lang="en-GB" sz="2999" dirty="0"/>
              <a:t> - o</a:t>
            </a:r>
            <a:r>
              <a:rPr lang="bg-BG" sz="2999" dirty="0"/>
              <a:t>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999" dirty="0"/>
              <a:t>"</a:t>
            </a:r>
            <a:endParaRPr lang="bg-BG" sz="2999" dirty="0"/>
          </a:p>
          <a:p>
            <a:pPr>
              <a:lnSpc>
                <a:spcPct val="100000"/>
              </a:lnSpc>
            </a:pPr>
            <a:r>
              <a:rPr lang="bg-BG" sz="3199" dirty="0"/>
              <a:t>Примерен вход и изход</a:t>
            </a:r>
            <a:r>
              <a:rPr lang="en-US" sz="3199" dirty="0"/>
              <a:t>:</a:t>
            </a:r>
            <a:endParaRPr lang="bg-BG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Почивен или работен ден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01000" y="5724000"/>
            <a:ext cx="4812352" cy="560831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Working day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Monday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85607" y="5724000"/>
            <a:ext cx="4581533" cy="560831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lang="it-IT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4" name="Slide Number">
            <a:extLst>
              <a:ext uri="{FF2B5EF4-FFF2-40B4-BE49-F238E27FC236}">
                <a16:creationId xmlns:a16="http://schemas.microsoft.com/office/drawing/2014/main" id="{3838FE3D-9168-1972-180D-93506495F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2597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Почивен или работен ден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81786" y="1134598"/>
            <a:ext cx="6163395" cy="52502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(day)</a:t>
            </a:r>
            <a:r>
              <a:rPr lang="bg-BG" sz="21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: Добавете останалите дни</a:t>
            </a:r>
            <a:endParaRPr lang="bg-BG" sz="2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199" b="1" dirty="0">
                <a:latin typeface="Consolas" panose="020B0609020204030204" pitchFamily="49" charset="0"/>
              </a:rPr>
              <a:t>":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default: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("Error");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dirty="0">
                <a:latin typeface="Consolas" panose="020B0609020204030204" pitchFamily="49" charset="0"/>
              </a:rPr>
              <a:t>   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  <a:endParaRPr lang="en-US" sz="2199" b="1" noProof="1">
              <a:latin typeface="Consolas" panose="020B0609020204030204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9AAF95-68B3-4A04-AB68-54BBB692D7F9}"/>
              </a:ext>
            </a:extLst>
          </p:cNvPr>
          <p:cNvSpPr/>
          <p:nvPr/>
        </p:nvSpPr>
        <p:spPr>
          <a:xfrm>
            <a:off x="346649" y="641337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>
                    <a:lumMod val="60000"/>
                    <a:lumOff val="40000"/>
                  </a:schemeClr>
                </a:solidFill>
                <a:hlinkClick r:id="rId2"/>
              </a:rPr>
              <a:t>https://judge.softuni.org/Contests/Practice/Index/3895#7</a:t>
            </a:r>
            <a:endParaRPr lang="en-US" sz="1999" u="sn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6127E4D-B87E-B62A-C376-D47F017F6E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134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4063" y="1532550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95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E038FA4-F8A7-7981-1924-DA4F67860AE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299476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</a:t>
            </a:r>
            <a:r>
              <a:rPr lang="bg-BG" b="1" dirty="0">
                <a:solidFill>
                  <a:schemeClr val="bg1"/>
                </a:solidFill>
              </a:rPr>
              <a:t>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spcBef>
                <a:spcPts val="1000"/>
              </a:spcBef>
            </a:pP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Плод или зеленчук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26000" y="5947058"/>
            <a:ext cx="2942797" cy="523084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270420" y="5881535"/>
            <a:ext cx="3457318" cy="523084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752923" y="5913900"/>
            <a:ext cx="4098468" cy="540062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E3100993-EB0F-94CD-9180-D7A4AF61FE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5002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Плод или зеленчук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56845" y="1221860"/>
            <a:ext cx="6478313" cy="5014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99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1999" b="1" noProof="1">
                <a:latin typeface="Consolas" panose="020B0609020204030204" pitchFamily="49" charset="0"/>
              </a:rPr>
              <a:t>   </a:t>
            </a:r>
            <a:r>
              <a:rPr lang="en-US" sz="1999" b="1" noProof="1">
                <a:latin typeface="Consolas" panose="020B0609020204030204" pitchFamily="49" charset="0"/>
              </a:rPr>
              <a:t>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O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Добавете всички плодове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</a:t>
            </a:r>
            <a:r>
              <a:rPr lang="bg-BG" sz="1999" b="1" noProof="1">
                <a:latin typeface="Consolas" panose="020B0609020204030204" pitchFamily="49" charset="0"/>
              </a:rPr>
              <a:t>  </a:t>
            </a:r>
            <a:r>
              <a:rPr lang="en-US" sz="1999" b="1" noProof="1">
                <a:latin typeface="Consolas" panose="020B0609020204030204" pitchFamily="49" charset="0"/>
              </a:rPr>
              <a:t>Console.WriteLine("fruit");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1999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Добавете всички зеленчуци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Console.WriteLine("vegetable");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default: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Console.WriteLine("unknown");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3A2B0-2D54-4D4A-80D0-9CA617AE7646}"/>
              </a:ext>
            </a:extLst>
          </p:cNvPr>
          <p:cNvSpPr/>
          <p:nvPr/>
        </p:nvSpPr>
        <p:spPr>
          <a:xfrm>
            <a:off x="346649" y="6381288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>
                    <a:lumMod val="60000"/>
                    <a:lumOff val="40000"/>
                  </a:schemeClr>
                </a:solidFill>
                <a:hlinkClick r:id="rId3"/>
              </a:rPr>
              <a:t>https://judge.softuni.org/Contests/Practice/Index/3895#8</a:t>
            </a:r>
            <a:endParaRPr lang="en-US" sz="1999" u="sn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7B9A2C8-3DB6-374B-47B9-6EDC37F02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5999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50" y="1449000"/>
            <a:ext cx="5083676" cy="2498756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6546C5F-ECEF-CF51-3AF8-982F354AFCC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If-else проверка в тялото на друга If-else проверка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DAD461F-2155-BB72-3C22-5ED6C69C5A6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Вложени условни конструкции</a:t>
            </a:r>
          </a:p>
        </p:txBody>
      </p:sp>
    </p:spTree>
    <p:extLst>
      <p:ext uri="{BB962C8B-B14F-4D97-AF65-F5344CB8AC3E}">
        <p14:creationId xmlns:p14="http://schemas.microsoft.com/office/powerpoint/2010/main" val="17753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2673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В тялото на </a:t>
            </a:r>
            <a:r>
              <a:rPr lang="en-US" sz="3100" b="1" dirty="0">
                <a:latin typeface="Consolas" panose="020B0609020204030204" pitchFamily="49" charset="0"/>
              </a:rPr>
              <a:t>if-else</a:t>
            </a:r>
            <a:r>
              <a:rPr lang="en-US" sz="3100" dirty="0"/>
              <a:t> </a:t>
            </a:r>
            <a:r>
              <a:rPr lang="bg-BG" sz="3100" dirty="0"/>
              <a:t>може да има друг </a:t>
            </a:r>
            <a:r>
              <a:rPr lang="en-US" sz="3100" b="1" dirty="0">
                <a:latin typeface="Consolas" panose="020B0609020204030204" pitchFamily="49" charset="0"/>
              </a:rPr>
              <a:t>if-else</a:t>
            </a:r>
            <a:r>
              <a:rPr lang="en-US" sz="3100" dirty="0"/>
              <a:t>:</a:t>
            </a:r>
          </a:p>
          <a:p>
            <a:pPr>
              <a:lnSpc>
                <a:spcPct val="110000"/>
              </a:lnSpc>
            </a:pPr>
            <a:endParaRPr lang="bg-BG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 lvl="2">
              <a:lnSpc>
                <a:spcPct val="110000"/>
              </a:lnSpc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Вложени условни конструкции</a:t>
            </a:r>
            <a:r>
              <a:rPr lang="en-US" sz="2800" dirty="0"/>
              <a:t> </a:t>
            </a:r>
            <a:endParaRPr lang="en-US" sz="32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13" y="1899000"/>
            <a:ext cx="10223377" cy="43781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a = 5, b = 7;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(a &gt; 0)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Console.WriteLine("a is positive");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(b &gt; 0)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Console.WriteLine("b is also a positive");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Console.WriteLine("b is zero or negative");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641000" y="3834000"/>
            <a:ext cx="8865000" cy="194859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99" dirty="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982741"/>
            <a:ext cx="4508134" cy="524259"/>
          </a:xfrm>
          <a:prstGeom prst="wedgeRoundRectCallout">
            <a:avLst>
              <a:gd name="adj1" fmla="val -59811"/>
              <a:gd name="adj2" fmla="val -57464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Вложена </a:t>
            </a:r>
            <a:r>
              <a:rPr lang="en-US" sz="2800" b="1" dirty="0">
                <a:solidFill>
                  <a:srgbClr val="FFFFFF"/>
                </a:solidFill>
              </a:rPr>
              <a:t>if</a:t>
            </a:r>
            <a:r>
              <a:rPr lang="bg-BG" sz="2800" b="1" dirty="0">
                <a:solidFill>
                  <a:srgbClr val="FFFFFF"/>
                </a:solidFill>
              </a:rPr>
              <a:t>-конструкция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8E49FE3-55E8-4497-FAAD-E9EB86F07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7733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30149"/>
            <a:ext cx="11800593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72665" y="1640302"/>
            <a:ext cx="11053929" cy="4804768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400" dirty="0">
                <a:solidFill>
                  <a:schemeClr val="bg2"/>
                </a:solidFill>
              </a:rPr>
              <a:t>Логически изрази и проверки:</a:t>
            </a:r>
            <a:endParaRPr lang="en-US" sz="3400" dirty="0">
              <a:solidFill>
                <a:schemeClr val="bg2"/>
              </a:solidFill>
            </a:endParaRPr>
          </a:p>
          <a:p>
            <a:pPr lvl="1" latinLnBrk="0"/>
            <a:r>
              <a:rPr lang="en-US" sz="3200" dirty="0">
                <a:solidFill>
                  <a:schemeClr val="bg2"/>
                </a:solidFill>
              </a:rPr>
              <a:t>a</a:t>
            </a:r>
            <a:r>
              <a:rPr lang="bg-BG" sz="3200" dirty="0">
                <a:solidFill>
                  <a:schemeClr val="bg2"/>
                </a:solidFill>
              </a:rPr>
              <a:t> &lt; </a:t>
            </a:r>
            <a:r>
              <a:rPr lang="en-US" sz="3200" dirty="0">
                <a:solidFill>
                  <a:schemeClr val="bg2"/>
                </a:solidFill>
              </a:rPr>
              <a:t>b;     a == 5;      a &gt;= b</a:t>
            </a:r>
            <a:endParaRPr lang="bg-BG" sz="32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Конструкции за проверка на условие в </a:t>
            </a:r>
            <a:r>
              <a:rPr lang="en-US" sz="3400" dirty="0">
                <a:solidFill>
                  <a:schemeClr val="bg2"/>
                </a:solidFill>
              </a:rPr>
              <a:t>C#:</a:t>
            </a:r>
          </a:p>
          <a:p>
            <a:pPr lvl="1" latinLnBrk="0"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Серии от проверки</a:t>
            </a:r>
            <a:r>
              <a:rPr lang="en-US" sz="3400" dirty="0">
                <a:solidFill>
                  <a:schemeClr val="bg2"/>
                </a:solidFill>
              </a:rPr>
              <a:t>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Условната конструкция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switch-case</a:t>
            </a:r>
          </a:p>
          <a:p>
            <a:pPr latinLnBrk="0"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if-else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конструкциите могат да се влагат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FDAD648-D57A-802B-536C-CAF7A012F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234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9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A712F97C-5E5A-8AF6-5F36-6CF52BEF9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285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2609788"/>
              </p:ext>
            </p:extLst>
          </p:nvPr>
        </p:nvGraphicFramePr>
        <p:xfrm>
          <a:off x="2271997" y="1314552"/>
          <a:ext cx="9501097" cy="4875531"/>
        </p:xfrm>
        <a:graphic>
          <a:graphicData uri="http://schemas.openxmlformats.org/drawingml/2006/table">
            <a:tbl>
              <a:tblPr/>
              <a:tblGrid>
                <a:gridCol w="367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7DFE104D-CE1A-2AD1-07AF-EB176A9CBF1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64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E5905E6-39B7-3867-2A52-2EBBF68C6941}"/>
              </a:ext>
            </a:extLst>
          </p:cNvPr>
          <p:cNvSpPr txBox="1"/>
          <p:nvPr/>
        </p:nvSpPr>
        <p:spPr>
          <a:xfrm>
            <a:off x="967663" y="2755828"/>
            <a:ext cx="7245000" cy="38909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a = 5;</a:t>
            </a:r>
          </a:p>
          <a:p>
            <a:pPr eaLnBrk="0" hangingPunct="0"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int b = 10;</a:t>
            </a:r>
          </a:p>
          <a:p>
            <a:pPr eaLnBrk="0" hangingPunct="0"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Console.WriteLine(a &lt; b); </a:t>
            </a:r>
          </a:p>
          <a:p>
            <a:pPr eaLnBrk="0" hangingPunct="0"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Console.WriteLine(a &gt; 0); </a:t>
            </a:r>
          </a:p>
          <a:p>
            <a:pPr eaLnBrk="0" hangingPunct="0"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Console.WriteLine(a &gt; 100);     </a:t>
            </a:r>
          </a:p>
          <a:p>
            <a:pPr eaLnBrk="0" hangingPunct="0"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Console.WriteLine(a &lt; a); </a:t>
            </a:r>
          </a:p>
          <a:p>
            <a:pPr eaLnBrk="0" hangingPunct="0"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Console.WriteLine(a &lt;= 5); </a:t>
            </a:r>
          </a:p>
          <a:p>
            <a:pPr eaLnBrk="0" hangingPunct="0"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Console.WriteLine(b == 2 * a); 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5386118-4A93-C91D-162A-C21AD78DD4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449192"/>
          </a:xfrm>
        </p:spPr>
        <p:txBody>
          <a:bodyPr/>
          <a:lstStyle/>
          <a:p>
            <a:pPr marL="457063" indent="-457063"/>
            <a:r>
              <a:rPr lang="en-US" sz="3599" dirty="0"/>
              <a:t>В програмирането </a:t>
            </a:r>
            <a:r>
              <a:rPr lang="bg-BG" sz="3599" dirty="0"/>
              <a:t>можем</a:t>
            </a:r>
            <a:r>
              <a:rPr lang="en-US" sz="3599" dirty="0"/>
              <a:t> да сравняваме стойности</a:t>
            </a:r>
          </a:p>
          <a:p>
            <a:pPr marL="1066099" lvl="1" indent="-457063"/>
            <a:r>
              <a:rPr lang="en-US" sz="3399" dirty="0"/>
              <a:t>Резултатът от логическите изрази е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или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Сравняване на стойности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694" y="3429001"/>
            <a:ext cx="3047206" cy="22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360419A-F876-43DB-8A13-4F493312E117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endParaRPr lang="en-US" sz="33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271435" y="3770921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71434" y="4232586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58358" y="5217335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70917" y="4736306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58358" y="5679000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263445" y="6084000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A895A1F-23BF-7FC2-7AAB-262755149B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64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56526B1-2F88-444F-AF08-C1F3AA28099A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endParaRPr lang="en-US" sz="3599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0A65DF2-3B30-4BCA-BC81-F29D678AC7A1}"/>
              </a:ext>
            </a:extLst>
          </p:cNvPr>
          <p:cNvSpPr txBox="1">
            <a:spLocks/>
          </p:cNvSpPr>
          <p:nvPr/>
        </p:nvSpPr>
        <p:spPr>
          <a:xfrm>
            <a:off x="837983" y="4411947"/>
            <a:ext cx="6937486" cy="19473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a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b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Console.WriteLine(a </a:t>
            </a:r>
            <a:r>
              <a:rPr lang="en-US" sz="2799" dirty="0">
                <a:solidFill>
                  <a:schemeClr val="bg1"/>
                </a:solidFill>
              </a:rPr>
              <a:t>==</a:t>
            </a:r>
            <a:r>
              <a:rPr lang="en-US" sz="2799" dirty="0">
                <a:solidFill>
                  <a:schemeClr val="tx1"/>
                </a:solidFill>
              </a:rPr>
              <a:t> b);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1FBC75C-E618-44FC-90CC-E3EB17D3A040}"/>
              </a:ext>
            </a:extLst>
          </p:cNvPr>
          <p:cNvSpPr txBox="1">
            <a:spLocks/>
          </p:cNvSpPr>
          <p:nvPr/>
        </p:nvSpPr>
        <p:spPr>
          <a:xfrm>
            <a:off x="837983" y="2162299"/>
            <a:ext cx="6937486" cy="16135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a = "Examplе";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b =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Console.WriteLine(a </a:t>
            </a:r>
            <a:r>
              <a:rPr lang="en-GB" sz="2799" dirty="0">
                <a:solidFill>
                  <a:schemeClr val="bg1"/>
                </a:solidFill>
              </a:rPr>
              <a:t>==</a:t>
            </a:r>
            <a:r>
              <a:rPr lang="en-GB" sz="2799" dirty="0"/>
              <a:t> b);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5C89D0-78B3-C368-D31A-2FC2C69B39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/>
              <a:t>Сравняване на текст чрез оператор за равенство (</a:t>
            </a:r>
            <a:r>
              <a:rPr lang="en-US" sz="3200" b="1">
                <a:solidFill>
                  <a:schemeClr val="bg1"/>
                </a:solidFill>
              </a:rPr>
              <a:t>==</a:t>
            </a:r>
            <a:r>
              <a:rPr lang="en-US" sz="3200"/>
              <a:t>) </a:t>
            </a:r>
          </a:p>
          <a:p>
            <a:endParaRPr lang="bg-BG" dirty="0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761FA74A-9490-47EF-98EA-82A1E854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en-US" noProof="1"/>
              <a:t>Сравняване на стойности (2) </a:t>
            </a:r>
          </a:p>
        </p:txBody>
      </p:sp>
      <p:sp>
        <p:nvSpPr>
          <p:cNvPr id="21" name="Текстово поле 10">
            <a:extLst>
              <a:ext uri="{FF2B5EF4-FFF2-40B4-BE49-F238E27FC236}">
                <a16:creationId xmlns:a16="http://schemas.microsoft.com/office/drawing/2014/main" id="{1468B05A-A017-4F4F-80D6-E48143C1316B}"/>
              </a:ext>
            </a:extLst>
          </p:cNvPr>
          <p:cNvSpPr txBox="1"/>
          <p:nvPr/>
        </p:nvSpPr>
        <p:spPr>
          <a:xfrm>
            <a:off x="5936962" y="3166977"/>
            <a:ext cx="1838507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/>
              <a:t> </a:t>
            </a:r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2" name="Текстово поле 12">
            <a:extLst>
              <a:ext uri="{FF2B5EF4-FFF2-40B4-BE49-F238E27FC236}">
                <a16:creationId xmlns:a16="http://schemas.microsoft.com/office/drawing/2014/main" id="{E7096311-35FD-4606-997C-4ADA879D0EE9}"/>
              </a:ext>
            </a:extLst>
          </p:cNvPr>
          <p:cNvSpPr txBox="1"/>
          <p:nvPr/>
        </p:nvSpPr>
        <p:spPr>
          <a:xfrm>
            <a:off x="6094414" y="5801380"/>
            <a:ext cx="1846288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18A181FD-DDA3-4F4C-9C39-F57DA0F71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000" y="4252866"/>
            <a:ext cx="3150076" cy="1055333"/>
          </a:xfrm>
          <a:prstGeom prst="wedgeRoundRectCallout">
            <a:avLst>
              <a:gd name="adj1" fmla="val -67013"/>
              <a:gd name="adj2" fmla="val 53543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2568B129-68B6-4386-F16F-B7773CE3ED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7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54C5E6C-C10D-457F-BE66-8225099BDE0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63DAD8-8B6B-4A87-96DB-ADC08F2E4B64}"/>
              </a:ext>
            </a:extLst>
          </p:cNvPr>
          <p:cNvSpPr txBox="1">
            <a:spLocks/>
          </p:cNvSpPr>
          <p:nvPr/>
        </p:nvSpPr>
        <p:spPr>
          <a:xfrm>
            <a:off x="3576971" y="3429000"/>
            <a:ext cx="5034882" cy="6658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GB" sz="2799" dirty="0"/>
              <a:t>bool isValid = </a:t>
            </a:r>
            <a:r>
              <a:rPr lang="en-GB" sz="2799" dirty="0">
                <a:solidFill>
                  <a:schemeClr val="bg1"/>
                </a:solidFill>
              </a:rPr>
              <a:t>true</a:t>
            </a:r>
            <a:r>
              <a:rPr lang="en-GB" sz="2799" dirty="0"/>
              <a:t>;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EA8B7B-CBE4-6BB1-D2AE-39ED890F18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063" indent="-457063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dirty="0"/>
              <a:t> – </a:t>
            </a:r>
            <a:r>
              <a:rPr lang="en-US" dirty="0">
                <a:solidFill>
                  <a:srgbClr val="234465"/>
                </a:solidFill>
              </a:rPr>
              <a:t>ключова</a:t>
            </a:r>
            <a:r>
              <a:rPr lang="en-US" dirty="0"/>
              <a:t> дума, с която се инициализира булева променлива </a:t>
            </a:r>
          </a:p>
          <a:p>
            <a:pPr marL="457063" indent="-457063"/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/>
              <a:t>само</a:t>
            </a:r>
            <a:r>
              <a:rPr lang="en-US" dirty="0"/>
              <a:t> </a:t>
            </a:r>
            <a:r>
              <a:rPr lang="bg-BG" dirty="0"/>
              <a:t>следните</a:t>
            </a:r>
            <a:r>
              <a:rPr lang="en-US" dirty="0"/>
              <a:t> </a:t>
            </a:r>
            <a:r>
              <a:rPr lang="bg-BG" dirty="0"/>
              <a:t>две</a:t>
            </a:r>
            <a:r>
              <a:rPr lang="en-US" dirty="0"/>
              <a:t> </a:t>
            </a:r>
            <a:r>
              <a:rPr lang="bg-BG" dirty="0"/>
              <a:t>стойности: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(вярно) 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(грешно)</a:t>
            </a:r>
          </a:p>
          <a:p>
            <a:pPr marL="457063" indent="-457063"/>
            <a:endParaRPr lang="en-US" dirty="0"/>
          </a:p>
          <a:p>
            <a:pPr marL="457063" indent="-457063"/>
            <a:r>
              <a:rPr lang="en-US" dirty="0"/>
              <a:t>Може да се създаде и с условие, което се свежда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 или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A3EA4C2A-7184-4546-B067-FE13C1D5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Булева променлива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BADC8A-913D-4878-B82D-5C3CB174B566}"/>
              </a:ext>
            </a:extLst>
          </p:cNvPr>
          <p:cNvSpPr txBox="1">
            <a:spLocks/>
          </p:cNvSpPr>
          <p:nvPr/>
        </p:nvSpPr>
        <p:spPr>
          <a:xfrm>
            <a:off x="3576970" y="5498461"/>
            <a:ext cx="5034883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67F7291-F4DA-AEDE-5E25-D89FACD7E1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5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булева променлива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2060" y="1874776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endParaRPr lang="en-US" sz="2799" i="1" dirty="0">
              <a:solidFill>
                <a:schemeClr val="accent2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2060" y="4103825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-5;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endParaRPr lang="en-US" sz="2799" i="1" dirty="0">
              <a:solidFill>
                <a:schemeClr val="accen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185F7F-6F67-2035-20F2-621E083804A7}"/>
              </a:ext>
            </a:extLst>
          </p:cNvPr>
          <p:cNvSpPr txBox="1"/>
          <p:nvPr/>
        </p:nvSpPr>
        <p:spPr>
          <a:xfrm>
            <a:off x="8121000" y="2763076"/>
            <a:ext cx="167099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A2D5D-691C-C774-D237-BF5791B32298}"/>
              </a:ext>
            </a:extLst>
          </p:cNvPr>
          <p:cNvSpPr txBox="1"/>
          <p:nvPr/>
        </p:nvSpPr>
        <p:spPr>
          <a:xfrm>
            <a:off x="8120999" y="4992125"/>
            <a:ext cx="1868167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26A5942-5233-B594-4BC1-4C3E6C74A1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93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12" y="1600679"/>
            <a:ext cx="2973779" cy="1928311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540BB77D-3D58-DB76-6089-7667A7D8A21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</a:t>
            </a:r>
            <a:r>
              <a:rPr lang="bg-BG" dirty="0"/>
              <a:t>конструкция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BE86E836-F593-DD03-3115-A2523008875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87075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AB75BA2-BE16-45C9-AE8C-B0BC0AD6DE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3853</TotalTime>
  <Words>1947</Words>
  <Application>Microsoft Office PowerPoint</Application>
  <PresentationFormat>Широк екран</PresentationFormat>
  <Paragraphs>395</Paragraphs>
  <Slides>36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Оператори за сравнение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Пример: булева променлива</vt:lpstr>
      <vt:lpstr>Прости проверки</vt:lpstr>
      <vt:lpstr>Прости проверки</vt:lpstr>
      <vt:lpstr>Задача: Отлична оценка</vt:lpstr>
      <vt:lpstr>Презентация на PowerPoint</vt:lpstr>
      <vt:lpstr>Прости проверки – If-else</vt:lpstr>
      <vt:lpstr>Блок от код (1)</vt:lpstr>
      <vt:lpstr>Блок от код (2)</vt:lpstr>
      <vt:lpstr>Задача: По-голямото число</vt:lpstr>
      <vt:lpstr>Презентация на PowerPoint</vt:lpstr>
      <vt:lpstr>Задача: Четно или нечетно число</vt:lpstr>
      <vt:lpstr>Решение: Четно или нечетно</vt:lpstr>
      <vt:lpstr>Серии от проверки</vt:lpstr>
      <vt:lpstr>Серии от проверки</vt:lpstr>
      <vt:lpstr>Серия от проверки – Пример</vt:lpstr>
      <vt:lpstr>Условна конструкция Switch-case</vt:lpstr>
      <vt:lpstr>Условна конструкция Switch-case</vt:lpstr>
      <vt:lpstr>Задача: Ден от седмицата</vt:lpstr>
      <vt:lpstr>Решение: Ден от седмицата</vt:lpstr>
      <vt:lpstr>Множество случаи в Switch-case</vt:lpstr>
      <vt:lpstr>Задача: Почивен или работен ден</vt:lpstr>
      <vt:lpstr>Решение: Почивен или работен ден</vt:lpstr>
      <vt:lpstr>Задача: Плод или зеленчук</vt:lpstr>
      <vt:lpstr>Решение: Плод или зеленчук</vt:lpstr>
      <vt:lpstr>Вложени условни конструкции</vt:lpstr>
      <vt:lpstr>Вложени условни конструкции 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Модул 1 - ООП</dc:subject>
  <dc:creator>BG-IT-Edu</dc:creator>
  <cp:keywords>Sofware University; SoftUni; programming; coding; software development; education; training; course; курс; програмиране; кодене; кодиране; СофтУни</cp:keywords>
  <dc:description>Open Programming and IT Courseware for IT Teachers (BG-IT-Edu): https://github.com/BG-IT-Edu
With the kind support of SoftUni: https://softuni.bg</dc:description>
  <cp:lastModifiedBy>Ахмед М. Ахмед</cp:lastModifiedBy>
  <cp:revision>122</cp:revision>
  <dcterms:created xsi:type="dcterms:W3CDTF">2018-05-23T13:08:44Z</dcterms:created>
  <dcterms:modified xsi:type="dcterms:W3CDTF">2023-09-24T19:33:13Z</dcterms:modified>
  <cp:category>computer programming;programming;C#;програмиране;кодиране</cp:category>
</cp:coreProperties>
</file>