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402" r:id="rId2"/>
    <p:sldId id="491" r:id="rId3"/>
    <p:sldId id="571" r:id="rId4"/>
    <p:sldId id="468" r:id="rId5"/>
    <p:sldId id="572" r:id="rId6"/>
    <p:sldId id="470" r:id="rId7"/>
    <p:sldId id="575" r:id="rId8"/>
    <p:sldId id="471" r:id="rId9"/>
    <p:sldId id="576" r:id="rId10"/>
    <p:sldId id="536" r:id="rId11"/>
    <p:sldId id="546" r:id="rId12"/>
    <p:sldId id="577" r:id="rId13"/>
    <p:sldId id="473" r:id="rId14"/>
    <p:sldId id="578" r:id="rId15"/>
    <p:sldId id="477" r:id="rId16"/>
    <p:sldId id="548" r:id="rId17"/>
    <p:sldId id="549" r:id="rId18"/>
    <p:sldId id="568" r:id="rId19"/>
    <p:sldId id="550" r:id="rId20"/>
    <p:sldId id="570" r:id="rId21"/>
    <p:sldId id="535" r:id="rId22"/>
    <p:sldId id="579" r:id="rId23"/>
    <p:sldId id="479" r:id="rId24"/>
    <p:sldId id="551" r:id="rId25"/>
    <p:sldId id="552" r:id="rId26"/>
    <p:sldId id="553" r:id="rId27"/>
    <p:sldId id="554" r:id="rId28"/>
    <p:sldId id="555" r:id="rId29"/>
    <p:sldId id="556" r:id="rId30"/>
    <p:sldId id="559" r:id="rId31"/>
    <p:sldId id="560" r:id="rId32"/>
    <p:sldId id="561" r:id="rId33"/>
    <p:sldId id="562" r:id="rId34"/>
    <p:sldId id="563" r:id="rId35"/>
    <p:sldId id="349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1A7FF257-DF80-4DFE-9AF0-240A5D72F181}">
          <p14:sldIdLst>
            <p14:sldId id="402"/>
            <p14:sldId id="491"/>
          </p14:sldIdLst>
        </p14:section>
        <p14:section name="Регулярен израз" id="{8B3393B8-FE56-454A-92E7-017BD7E64CE4}">
          <p14:sldIdLst>
            <p14:sldId id="571"/>
            <p14:sldId id="468"/>
            <p14:sldId id="572"/>
            <p14:sldId id="470"/>
            <p14:sldId id="575"/>
            <p14:sldId id="471"/>
            <p14:sldId id="576"/>
            <p14:sldId id="536"/>
          </p14:sldIdLst>
        </p14:section>
        <p14:section name="Quantifier-и и групи" id="{11780D82-5E1C-4F00-A6CF-0F71EBE8F704}">
          <p14:sldIdLst>
            <p14:sldId id="546"/>
            <p14:sldId id="577"/>
            <p14:sldId id="473"/>
            <p14:sldId id="578"/>
            <p14:sldId id="477"/>
            <p14:sldId id="548"/>
            <p14:sldId id="549"/>
            <p14:sldId id="568"/>
            <p14:sldId id="550"/>
            <p14:sldId id="570"/>
          </p14:sldIdLst>
        </p14:section>
        <p14:section name="Обратни референции" id="{458553B7-D717-48FC-B1FB-879F784A364E}">
          <p14:sldIdLst>
            <p14:sldId id="535"/>
            <p14:sldId id="579"/>
            <p14:sldId id="479"/>
          </p14:sldIdLst>
        </p14:section>
        <p14:section name="Регулярни изрази в C#" id="{F843C36F-5A76-48F9-8AB7-1461D9A01F5D}">
          <p14:sldIdLst>
            <p14:sldId id="551"/>
            <p14:sldId id="552"/>
            <p14:sldId id="553"/>
            <p14:sldId id="554"/>
            <p14:sldId id="555"/>
            <p14:sldId id="556"/>
            <p14:sldId id="559"/>
            <p14:sldId id="560"/>
            <p14:sldId id="561"/>
            <p14:sldId id="562"/>
            <p14:sldId id="563"/>
          </p14:sldIdLst>
        </p14:section>
        <p14:section name="Обобщение" id="{7442C692-910E-496C-84A2-0C0F31F0E922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74" autoAdjust="0"/>
    <p:restoredTop sz="95241" autoAdjust="0"/>
  </p:normalViewPr>
  <p:slideViewPr>
    <p:cSldViewPr showGuides="1">
      <p:cViewPr varScale="1">
        <p:scale>
          <a:sx n="104" d="100"/>
          <a:sy n="104" d="100"/>
        </p:scale>
        <p:origin x="138" y="1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19.5.2025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85E662F-A928-7A39-5C18-9D4808A3F3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43036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1587512-DFAB-A12E-3BB4-E6B42776B1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34145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234AAE7-02FD-0E79-2711-E66953A42A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2514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45D132E-11DD-DFD9-951F-4E145FE370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41674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CB30228-A97C-A471-9EF6-ABF2C26833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01095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516E436-01E7-1115-CF06-57231EF73B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75617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097A053-7891-44F3-D667-E2AB624D9E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30736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535ED3A-D7CA-94BE-3196-DBDE37B90D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8532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166#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166#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6390122" y="5805353"/>
            <a:ext cx="5248260" cy="341313"/>
          </a:xfrm>
        </p:spPr>
        <p:txBody>
          <a:bodyPr/>
          <a:lstStyle/>
          <a:p>
            <a:r>
              <a:rPr lang="bg-BG" sz="2400" dirty="0"/>
              <a:t>Софтуерни и хардуерни науки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392169" y="5426440"/>
            <a:ext cx="5248260" cy="374236"/>
          </a:xfrm>
        </p:spPr>
        <p:txBody>
          <a:bodyPr>
            <a:normAutofit fontScale="77500" lnSpcReduction="20000"/>
          </a:bodyPr>
          <a:lstStyle/>
          <a:p>
            <a:r>
              <a:rPr lang="bg-BG" sz="2800" dirty="0">
                <a:solidFill>
                  <a:srgbClr val="234465"/>
                </a:solidFill>
              </a:rPr>
              <a:t>Курс "</a:t>
            </a:r>
            <a:r>
              <a:rPr lang="ru-RU" sz="28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8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53618" y="5805231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51571" y="5338773"/>
            <a:ext cx="4751954" cy="549570"/>
          </a:xfrm>
        </p:spPr>
        <p:txBody>
          <a:bodyPr/>
          <a:lstStyle/>
          <a:p>
            <a:r>
              <a:rPr lang="bg-BG" sz="18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1D9C92B-24AC-2E0F-7C85-C3F32043D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Същност, синтаксис, употреба</a:t>
            </a:r>
            <a:endParaRPr lang="en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750" dirty="0">
                <a:ea typeface="+mj-lt"/>
                <a:cs typeface="+mj-lt"/>
              </a:rPr>
              <a:t>Регулярни изрази </a:t>
            </a:r>
            <a:r>
              <a:rPr lang="en-US" sz="4750" dirty="0"/>
              <a:t>(RegEx)</a:t>
            </a:r>
            <a:endParaRPr lang="bg-BG" sz="4750" dirty="0">
              <a:cs typeface="Calibri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1" y="2496503"/>
            <a:ext cx="2211541" cy="551599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6216169" y="2470588"/>
            <a:ext cx="5384526" cy="27645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4547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55679" cy="5528766"/>
          </a:xfrm>
        </p:spPr>
        <p:txBody>
          <a:bodyPr vert="horz" lIns="108000" tIns="36000" rIns="108000" bIns="36000" rtlCol="0" anchor="t">
            <a:normAutofit lnSpcReduction="10000"/>
          </a:bodyPr>
          <a:lstStyle/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\w</a:t>
            </a:r>
            <a:r>
              <a:rPr lang="en-GB" sz="3350" dirty="0"/>
              <a:t> – търси всеки</a:t>
            </a:r>
            <a:r>
              <a:rPr lang="en-GB" sz="3350" dirty="0">
                <a:solidFill>
                  <a:srgbClr val="234465"/>
                </a:solidFill>
              </a:rPr>
              <a:t> </a:t>
            </a:r>
            <a:r>
              <a:rPr lang="bg-BG" sz="3350" b="1" dirty="0">
                <a:solidFill>
                  <a:schemeClr val="bg1"/>
                </a:solidFill>
              </a:rPr>
              <a:t>текстови </a:t>
            </a:r>
            <a:r>
              <a:rPr lang="en-GB" sz="3350" b="1" dirty="0">
                <a:solidFill>
                  <a:schemeClr val="bg1"/>
                </a:solidFill>
              </a:rPr>
              <a:t>символ </a:t>
            </a:r>
            <a:r>
              <a:rPr lang="en-GB" sz="3350" dirty="0"/>
              <a:t>(a-z, A-Z, 0-9, _)</a:t>
            </a:r>
            <a:endParaRPr lang="bg-BG" sz="3350" dirty="0"/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\W</a:t>
            </a:r>
            <a:r>
              <a:rPr lang="en-GB" sz="3350" dirty="0"/>
              <a:t> – търси всеки </a:t>
            </a:r>
            <a:r>
              <a:rPr lang="bg-BG" sz="3350" b="1" dirty="0">
                <a:solidFill>
                  <a:schemeClr val="bg1"/>
                </a:solidFill>
              </a:rPr>
              <a:t>нетекстови символ </a:t>
            </a:r>
            <a:r>
              <a:rPr lang="en-GB" sz="3350" dirty="0"/>
              <a:t>(обратното на 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\w</a:t>
            </a:r>
            <a:r>
              <a:rPr lang="en-GB" sz="3350" dirty="0"/>
              <a:t>)</a:t>
            </a:r>
            <a:endParaRPr lang="en-GB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\s</a:t>
            </a:r>
            <a:r>
              <a:rPr lang="en-GB" sz="3350" dirty="0"/>
              <a:t> – търси </a:t>
            </a:r>
            <a:r>
              <a:rPr lang="en-GB" sz="3350" dirty="0">
                <a:solidFill>
                  <a:srgbClr val="234465"/>
                </a:solidFill>
              </a:rPr>
              <a:t>всички символи, които са </a:t>
            </a:r>
            <a:r>
              <a:rPr lang="en-GB" sz="3350" b="1" dirty="0">
                <a:solidFill>
                  <a:schemeClr val="bg1"/>
                </a:solidFill>
              </a:rPr>
              <a:t>интервали</a:t>
            </a:r>
            <a:endParaRPr lang="en-GB" sz="3350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\S</a:t>
            </a:r>
            <a:r>
              <a:rPr lang="en-GB" sz="3350" dirty="0"/>
              <a:t> – </a:t>
            </a:r>
            <a:r>
              <a:rPr lang="en-GB" sz="3350" dirty="0" err="1">
                <a:ea typeface="+mn-lt"/>
                <a:cs typeface="+mn-lt"/>
              </a:rPr>
              <a:t>търси</a:t>
            </a:r>
            <a:r>
              <a:rPr lang="en-GB" sz="3350" dirty="0">
                <a:ea typeface="+mn-lt"/>
                <a:cs typeface="+mn-lt"/>
              </a:rPr>
              <a:t> всички </a:t>
            </a:r>
            <a:r>
              <a:rPr lang="en-GB" sz="3350" dirty="0">
                <a:solidFill>
                  <a:srgbClr val="234465"/>
                </a:solidFill>
                <a:ea typeface="+mn-lt"/>
                <a:cs typeface="+mn-lt"/>
              </a:rPr>
              <a:t>символи, които не са </a:t>
            </a:r>
            <a:r>
              <a:rPr lang="en-GB" sz="3350" b="1" dirty="0">
                <a:solidFill>
                  <a:schemeClr val="bg1"/>
                </a:solidFill>
                <a:ea typeface="+mn-lt"/>
                <a:cs typeface="+mn-lt"/>
              </a:rPr>
              <a:t>интервали</a:t>
            </a:r>
            <a:r>
              <a:rPr lang="en-GB" sz="3350" dirty="0"/>
              <a:t> (обратно на 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\s</a:t>
            </a:r>
            <a:r>
              <a:rPr lang="en-GB" sz="3350" dirty="0"/>
              <a:t>)</a:t>
            </a:r>
            <a:endParaRPr lang="en-GB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\d</a:t>
            </a:r>
            <a:r>
              <a:rPr lang="en-GB" sz="3350" dirty="0"/>
              <a:t> – </a:t>
            </a:r>
            <a:r>
              <a:rPr lang="en-GB" sz="3350" dirty="0">
                <a:solidFill>
                  <a:srgbClr val="234465"/>
                </a:solidFill>
              </a:rPr>
              <a:t>търси всички 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цифри</a:t>
            </a:r>
            <a:r>
              <a:rPr lang="bg-BG" sz="3350" dirty="0">
                <a:solidFill>
                  <a:srgbClr val="234465"/>
                </a:solidFill>
                <a:ea typeface="+mn-lt"/>
                <a:cs typeface="+mn-lt"/>
              </a:rPr>
              <a:t> </a:t>
            </a:r>
            <a:r>
              <a:rPr lang="en-GB" sz="3350" dirty="0"/>
              <a:t>(0-9)</a:t>
            </a:r>
            <a:endParaRPr lang="en-GB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\D</a:t>
            </a:r>
            <a:r>
              <a:rPr lang="en-GB" sz="3350" dirty="0"/>
              <a:t> – </a:t>
            </a:r>
            <a:r>
              <a:rPr lang="en-GB" sz="3350" dirty="0">
                <a:ea typeface="+mn-lt"/>
                <a:cs typeface="+mn-lt"/>
              </a:rPr>
              <a:t>търси всички </a:t>
            </a:r>
            <a:r>
              <a:rPr lang="en-GB" sz="3350" dirty="0"/>
              <a:t>символи, които</a:t>
            </a:r>
            <a:r>
              <a:rPr lang="bg-BG" sz="3350" dirty="0"/>
              <a:t> са</a:t>
            </a:r>
            <a:r>
              <a:rPr lang="en-GB" sz="3350" dirty="0"/>
              <a:t> </a:t>
            </a:r>
            <a:r>
              <a:rPr lang="en-GB" sz="3350" b="1" dirty="0">
                <a:solidFill>
                  <a:schemeClr val="bg1"/>
                </a:solidFill>
              </a:rPr>
              <a:t>не са </a:t>
            </a:r>
            <a:r>
              <a:rPr lang="bg-BG" sz="3350" b="1" dirty="0">
                <a:solidFill>
                  <a:schemeClr val="bg1"/>
                </a:solidFill>
              </a:rPr>
              <a:t>цифри</a:t>
            </a:r>
            <a:r>
              <a:rPr lang="en-GB" sz="3350" b="1" dirty="0">
                <a:solidFill>
                  <a:schemeClr val="bg1"/>
                </a:solidFill>
              </a:rPr>
              <a:t> </a:t>
            </a:r>
            <a:r>
              <a:rPr lang="en-GB" sz="3350" dirty="0"/>
              <a:t>(обратното на</a:t>
            </a:r>
            <a:r>
              <a:rPr lang="en-GB" sz="33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\d</a:t>
            </a:r>
            <a:r>
              <a:rPr lang="en-GB" sz="3350" dirty="0"/>
              <a:t>)</a:t>
            </a:r>
            <a:endParaRPr lang="en-GB" sz="3350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Предефинирани</a:t>
            </a:r>
            <a:r>
              <a:rPr lang="en-GB" sz="3950" dirty="0">
                <a:cs typeface="Calibri"/>
              </a:rPr>
              <a:t> </a:t>
            </a:r>
            <a:r>
              <a:rPr lang="bg-BG" sz="3950" dirty="0">
                <a:cs typeface="Calibri"/>
              </a:rPr>
              <a:t>класове</a:t>
            </a:r>
            <a:r>
              <a:rPr lang="en-GB" sz="3950" dirty="0">
                <a:cs typeface="Calibri"/>
              </a:rPr>
              <a:t> – </a:t>
            </a:r>
            <a:r>
              <a:rPr lang="bg-BG" sz="3950" dirty="0">
                <a:cs typeface="Calibri"/>
              </a:rPr>
              <a:t>Примери</a:t>
            </a:r>
            <a:endParaRPr lang="en-GB" sz="39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C9EE245-84B8-F4A5-50E9-D3470878AF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539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4061" y="1595612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5060F56-42C1-4CE6-E1FA-054C2C46961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Определение и примери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33D2407C-A1AA-9E05-A3EB-73A80F633F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Quantifier-</a:t>
            </a:r>
            <a:r>
              <a:rPr lang="bg-BG" dirty="0"/>
              <a:t>и</a:t>
            </a:r>
          </a:p>
        </p:txBody>
      </p:sp>
    </p:spTree>
    <p:extLst>
      <p:ext uri="{BB962C8B-B14F-4D97-AF65-F5344CB8AC3E}">
        <p14:creationId xmlns:p14="http://schemas.microsoft.com/office/powerpoint/2010/main" val="130831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7A6BBCF-318C-32FC-C50D-E6117A486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dirty="0">
                <a:ea typeface="+mn-lt"/>
                <a:cs typeface="+mn-lt"/>
              </a:rPr>
              <a:t>Символи, които показват 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колко пъти </a:t>
            </a:r>
            <a:r>
              <a:rPr lang="bg-BG" sz="3350" dirty="0">
                <a:ea typeface="+mn-lt"/>
                <a:cs typeface="+mn-lt"/>
              </a:rPr>
              <a:t>един или повече символи трябва да се 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повторят в текста</a:t>
            </a:r>
            <a:endParaRPr lang="en-US" sz="3350" dirty="0">
              <a:ea typeface="+mn-lt"/>
              <a:cs typeface="+mn-lt"/>
            </a:endParaRPr>
          </a:p>
          <a:p>
            <a:pPr marL="360045" indent="-360045"/>
            <a:r>
              <a:rPr lang="bg-BG" sz="3350" dirty="0">
                <a:ea typeface="+mn-lt"/>
                <a:cs typeface="+mn-lt"/>
              </a:rPr>
              <a:t>Примери: </a:t>
            </a:r>
            <a:endParaRPr lang="en-US" sz="3350" dirty="0">
              <a:ea typeface="+mn-lt"/>
              <a:cs typeface="+mn-lt"/>
            </a:endParaRPr>
          </a:p>
          <a:p>
            <a:pPr marL="802957" lvl="1" indent="-360045"/>
            <a:r>
              <a:rPr lang="bg-BG" sz="3150" dirty="0">
                <a:ea typeface="+mn-lt"/>
                <a:cs typeface="+mn-lt"/>
              </a:rPr>
              <a:t>*</a:t>
            </a:r>
            <a:endParaRPr lang="en-US" sz="3150" dirty="0">
              <a:ea typeface="+mn-lt"/>
              <a:cs typeface="+mn-lt"/>
            </a:endParaRPr>
          </a:p>
          <a:p>
            <a:pPr marL="802957" lvl="1" indent="-360045"/>
            <a:r>
              <a:rPr lang="bg-BG" sz="3150" dirty="0">
                <a:ea typeface="+mn-lt"/>
                <a:cs typeface="+mn-lt"/>
              </a:rPr>
              <a:t>+</a:t>
            </a:r>
            <a:endParaRPr lang="en-US" sz="3150" dirty="0">
              <a:ea typeface="+mn-lt"/>
              <a:cs typeface="+mn-lt"/>
            </a:endParaRPr>
          </a:p>
          <a:p>
            <a:pPr marL="802957" lvl="1" indent="-360045"/>
            <a:r>
              <a:rPr lang="bg-BG" sz="3150" dirty="0">
                <a:ea typeface="+mn-lt"/>
                <a:cs typeface="+mn-lt"/>
              </a:rPr>
              <a:t>?</a:t>
            </a:r>
            <a:endParaRPr lang="en-US" sz="3150" dirty="0">
              <a:ea typeface="+mn-lt"/>
              <a:cs typeface="+mn-lt"/>
            </a:endParaRPr>
          </a:p>
          <a:p>
            <a:pPr marL="802957" lvl="1" indent="-360045"/>
            <a:r>
              <a:rPr lang="en-US" sz="3150" dirty="0">
                <a:ea typeface="+mn-lt"/>
                <a:cs typeface="+mn-lt"/>
              </a:rPr>
              <a:t>{count}</a:t>
            </a:r>
            <a:endParaRPr lang="bg-BG" sz="315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D8800B1-25E1-EDAA-F1E8-E5BC527B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Какво е </a:t>
            </a:r>
            <a:r>
              <a:rPr lang="en-GB" sz="3950" dirty="0">
                <a:ea typeface="+mj-lt"/>
                <a:cs typeface="+mj-lt"/>
              </a:rPr>
              <a:t>Quantifier?</a:t>
            </a:r>
            <a:endParaRPr lang="bg-BG" sz="3950" b="0" dirty="0">
              <a:ea typeface="+mj-lt"/>
              <a:cs typeface="+mj-lt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72618F-4B0C-7053-9229-5A49D8BD6E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8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*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350" noProof="1">
                <a:cs typeface="Consolas" panose="020B0609020204030204" pitchFamily="49" charset="0"/>
              </a:rPr>
              <a:t>-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 търси </a:t>
            </a:r>
            <a:r>
              <a:rPr lang="bg-BG" sz="3350" noProof="1">
                <a:latin typeface="+mj-lt"/>
                <a:cs typeface="Consolas" panose="020B0609020204030204" pitchFamily="49" charset="0"/>
              </a:rPr>
              <a:t>предходния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 елемент 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нула 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или 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повече пъти</a:t>
            </a:r>
          </a:p>
          <a:p>
            <a:pPr marL="360045" indent="-360045">
              <a:buClr>
                <a:schemeClr val="tx1"/>
              </a:buClr>
            </a:pPr>
            <a:endParaRPr lang="en-US" sz="3350" noProof="1">
              <a:solidFill>
                <a:srgbClr val="234465"/>
              </a:solidFill>
              <a:latin typeface="Calibri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+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350" noProof="1">
                <a:cs typeface="Consolas" panose="020B0609020204030204" pitchFamily="49" charset="0"/>
              </a:rPr>
              <a:t>-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350" noProof="1">
                <a:latin typeface="+mj-lt"/>
                <a:cs typeface="Calibri"/>
              </a:rPr>
              <a:t>търси </a:t>
            </a:r>
            <a:r>
              <a:rPr lang="bg-BG" sz="3350" noProof="1">
                <a:cs typeface="Consolas" panose="020B0609020204030204" pitchFamily="49" charset="0"/>
              </a:rPr>
              <a:t>предходния</a:t>
            </a:r>
            <a:r>
              <a:rPr lang="en-US" sz="3350" noProof="1">
                <a:latin typeface="+mj-lt"/>
                <a:cs typeface="Calibri"/>
              </a:rPr>
              <a:t> елемент 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alibri"/>
              </a:rPr>
              <a:t>един </a:t>
            </a:r>
            <a:r>
              <a:rPr lang="en-US" sz="3350" noProof="1">
                <a:latin typeface="+mj-lt"/>
                <a:cs typeface="Calibri"/>
              </a:rPr>
              <a:t>или 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alibri"/>
              </a:rPr>
              <a:t>повече пъти</a:t>
            </a:r>
            <a:endParaRPr lang="en-US" sz="3350" noProof="1">
              <a:solidFill>
                <a:schemeClr val="bg1"/>
              </a:solidFill>
              <a:ea typeface="+mn-lt"/>
              <a:cs typeface="+mn-lt"/>
            </a:endParaRPr>
          </a:p>
          <a:p>
            <a:pPr marL="360045" indent="-360045">
              <a:buClr>
                <a:schemeClr val="tx1"/>
              </a:buClr>
            </a:pPr>
            <a:endParaRPr lang="en-US" b="1" noProof="1">
              <a:solidFill>
                <a:srgbClr val="1A334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?</a:t>
            </a:r>
            <a:r>
              <a:rPr lang="en-US" sz="3350" noProof="1">
                <a:cs typeface="Consolas" panose="020B0609020204030204" pitchFamily="49" charset="0"/>
              </a:rPr>
              <a:t> - </a:t>
            </a:r>
            <a:r>
              <a:rPr lang="en-US" sz="3350" noProof="1">
                <a:cs typeface="Calibri"/>
              </a:rPr>
              <a:t>търси </a:t>
            </a:r>
            <a:r>
              <a:rPr lang="bg-BG" sz="3350" noProof="1">
                <a:cs typeface="Consolas" panose="020B0609020204030204" pitchFamily="49" charset="0"/>
              </a:rPr>
              <a:t>предходния</a:t>
            </a:r>
            <a:r>
              <a:rPr lang="en-US" sz="3350" noProof="1">
                <a:cs typeface="Calibri"/>
              </a:rPr>
              <a:t> елемент </a:t>
            </a:r>
            <a:r>
              <a:rPr lang="en-US" sz="3350" b="1" noProof="1">
                <a:solidFill>
                  <a:schemeClr val="bg1"/>
                </a:solidFill>
                <a:cs typeface="Calibri"/>
              </a:rPr>
              <a:t>нула </a:t>
            </a:r>
            <a:r>
              <a:rPr lang="en-US" sz="3350" noProof="1">
                <a:solidFill>
                  <a:srgbClr val="234465"/>
                </a:solidFill>
                <a:cs typeface="Calibri"/>
              </a:rPr>
              <a:t>или</a:t>
            </a:r>
            <a:r>
              <a:rPr lang="en-US" sz="3350" noProof="1">
                <a:cs typeface="Calibri"/>
              </a:rPr>
              <a:t> </a:t>
            </a:r>
            <a:r>
              <a:rPr lang="en-US" sz="3350" b="1" noProof="1">
                <a:solidFill>
                  <a:schemeClr val="bg1"/>
                </a:solidFill>
                <a:cs typeface="Calibri"/>
              </a:rPr>
              <a:t>един път</a:t>
            </a:r>
          </a:p>
          <a:p>
            <a:pPr marL="360045" indent="-360045"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{</a:t>
            </a:r>
            <a:r>
              <a:rPr lang="en-US" sz="3350" b="1" noProof="1">
                <a:solidFill>
                  <a:schemeClr val="tx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n</a:t>
            </a: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}</a:t>
            </a:r>
            <a:r>
              <a:rPr lang="en-US" sz="3350" noProof="1">
                <a:cs typeface="Consolas" panose="020B0609020204030204" pitchFamily="49" charset="0"/>
              </a:rPr>
              <a:t> - </a:t>
            </a:r>
            <a:r>
              <a:rPr lang="en-US" sz="3350" noProof="1">
                <a:ea typeface="+mn-lt"/>
                <a:cs typeface="+mn-lt"/>
              </a:rPr>
              <a:t>търси </a:t>
            </a:r>
            <a:r>
              <a:rPr lang="bg-BG" sz="3350" noProof="1">
                <a:cs typeface="Consolas" panose="020B0609020204030204" pitchFamily="49" charset="0"/>
              </a:rPr>
              <a:t>предходния</a:t>
            </a:r>
            <a:r>
              <a:rPr lang="en-US" sz="3350" noProof="1">
                <a:ea typeface="+mn-lt"/>
                <a:cs typeface="+mn-lt"/>
              </a:rPr>
              <a:t> елемент </a:t>
            </a:r>
            <a:r>
              <a:rPr lang="en-US" sz="3350" noProof="1">
                <a:solidFill>
                  <a:srgbClr val="234465"/>
                </a:solidFill>
                <a:ea typeface="+mn-lt"/>
                <a:cs typeface="+mn-lt"/>
              </a:rPr>
              <a:t>точно </a:t>
            </a:r>
            <a:r>
              <a:rPr lang="en-US" sz="3350" b="1" noProof="1">
                <a:solidFill>
                  <a:schemeClr val="bg1"/>
                </a:solidFill>
                <a:ea typeface="+mn-lt"/>
                <a:cs typeface="+mn-lt"/>
              </a:rPr>
              <a:t>n пъти</a:t>
            </a:r>
            <a:endParaRPr lang="en-US" sz="3350" noProof="1">
              <a:solidFill>
                <a:schemeClr val="bg1"/>
              </a:solidFill>
              <a:ea typeface="+mn-lt"/>
              <a:cs typeface="+mn-lt"/>
            </a:endParaRPr>
          </a:p>
          <a:p>
            <a:pPr marL="360045" indent="-360045">
              <a:buClr>
                <a:schemeClr val="tx1"/>
              </a:buClr>
            </a:pPr>
            <a:endParaRPr lang="en-US" sz="3350" noProof="1">
              <a:cs typeface="Consolas" panose="020B0609020204030204" pitchFamily="49" charset="0"/>
            </a:endParaRPr>
          </a:p>
          <a:p>
            <a:pPr marL="360045" indent="-360045"/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Quantifier-и – </a:t>
            </a:r>
            <a:r>
              <a:rPr lang="bg-BG" sz="3950" dirty="0"/>
              <a:t>Примери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941" y="1871133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799" b="1" noProof="1">
                <a:latin typeface="Consolas" panose="020B0609020204030204" pitchFamily="49" charset="0"/>
              </a:rPr>
              <a:t> a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9572" y="1871133"/>
            <a:ext cx="158970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1056" y="1934460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149" y="3270777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799" b="1" noProof="1">
                <a:latin typeface="Consolas" panose="020B0609020204030204" pitchFamily="49" charset="0"/>
              </a:rPr>
              <a:t> a+b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72" y="3270510"/>
            <a:ext cx="158970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1056" y="3331036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41" y="4712557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799" b="1" noProof="1">
                <a:latin typeface="Consolas" panose="020B0609020204030204" pitchFamily="49" charset="0"/>
              </a:rPr>
              <a:t>59885976002 a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35" y="4678292"/>
            <a:ext cx="159978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4074" y="4775884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41" y="6021348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799" b="1" noProof="1">
                <a:latin typeface="Consolas" panose="020B0609020204030204" pitchFamily="49" charset="0"/>
              </a:rPr>
              <a:t>885976002 a+b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70" y="6021348"/>
            <a:ext cx="159978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7519" y="6084675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270F5E3-5E14-9897-F1F8-25BE6CE7AD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436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C9E559A-BFF1-2493-9533-894099107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cs typeface="Calibri"/>
              </a:rPr>
              <a:t>Групиращите класове</a:t>
            </a:r>
            <a:r>
              <a:rPr lang="bg-BG" sz="3400" dirty="0">
                <a:cs typeface="Calibri"/>
              </a:rPr>
              <a:t> търсят група от символи</a:t>
            </a:r>
          </a:p>
          <a:p>
            <a:pPr marL="360045" indent="-360045"/>
            <a:r>
              <a:rPr lang="bg-BG" sz="3400" dirty="0">
                <a:ea typeface="+mn-lt"/>
                <a:cs typeface="+mn-lt"/>
              </a:rPr>
              <a:t>Използват се чрез кръглите скоби "</a:t>
            </a: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( )</a:t>
            </a:r>
            <a:r>
              <a:rPr lang="bg-BG" sz="3400" dirty="0">
                <a:ea typeface="+mn-lt"/>
                <a:cs typeface="+mn-lt"/>
              </a:rPr>
              <a:t>"</a:t>
            </a:r>
          </a:p>
          <a:p>
            <a:pPr lvl="1" indent="-360045"/>
            <a:r>
              <a:rPr lang="bg-BG" sz="3200" b="1" dirty="0">
                <a:ea typeface="+mn-lt"/>
                <a:cs typeface="+mn-lt"/>
              </a:rPr>
              <a:t>Пример</a:t>
            </a:r>
            <a:r>
              <a:rPr lang="bg-BG" sz="3200" dirty="0">
                <a:ea typeface="+mn-lt"/>
                <a:cs typeface="+mn-lt"/>
              </a:rPr>
              <a:t>: ако търсите текст, който започва и завършва със знаците </a:t>
            </a:r>
            <a:r>
              <a:rPr lang="bg-BG" sz="3200" b="1" dirty="0">
                <a:solidFill>
                  <a:schemeClr val="bg1"/>
                </a:solidFill>
                <a:ea typeface="+mn-lt"/>
                <a:cs typeface="+mn-lt"/>
              </a:rPr>
              <a:t>"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#*</a:t>
            </a:r>
            <a:r>
              <a:rPr lang="bg-BG" sz="3200" b="1" dirty="0">
                <a:solidFill>
                  <a:schemeClr val="bg1"/>
                </a:solidFill>
                <a:ea typeface="+mn-lt"/>
                <a:cs typeface="+mn-lt"/>
              </a:rPr>
              <a:t>"</a:t>
            </a:r>
            <a:r>
              <a:rPr lang="bg-BG" sz="3200" dirty="0">
                <a:ea typeface="+mn-lt"/>
                <a:cs typeface="+mn-lt"/>
              </a:rPr>
              <a:t>, може да използвате групиращ клас:</a:t>
            </a:r>
            <a:endParaRPr lang="en-US" sz="320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211F6E9-91AB-F63A-D5F2-29199515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 </a:t>
            </a:r>
            <a:r>
              <a:rPr lang="bg-BG" sz="3950" dirty="0">
                <a:ea typeface="+mj-lt"/>
                <a:cs typeface="+mj-lt"/>
              </a:rPr>
              <a:t>са</a:t>
            </a:r>
            <a:r>
              <a:rPr lang="en-US" sz="3950" dirty="0">
                <a:ea typeface="+mj-lt"/>
                <a:cs typeface="+mj-lt"/>
              </a:rPr>
              <a:t> групиращи класове?</a:t>
            </a:r>
            <a:endParaRPr lang="bg-BG" sz="3950" b="0" dirty="0">
              <a:ea typeface="+mj-lt"/>
              <a:cs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C00A4-4CEB-7D12-5C12-B2D2E41DB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15" y="5875990"/>
            <a:ext cx="2379900" cy="630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indent="-360045"/>
            <a:r>
              <a:rPr lang="en-GB" sz="3500" b="1" dirty="0">
                <a:solidFill>
                  <a:schemeClr val="accent2"/>
                </a:solidFill>
                <a:cs typeface="Calibri"/>
              </a:rPr>
              <a:t>#*</a:t>
            </a:r>
            <a:r>
              <a:rPr lang="en-GB" sz="3500" b="1" dirty="0">
                <a:solidFill>
                  <a:schemeClr val="accent4"/>
                </a:solidFill>
                <a:cs typeface="Calibri"/>
              </a:rPr>
              <a:t>HELLO</a:t>
            </a:r>
            <a:r>
              <a:rPr lang="en-GB" sz="3500" b="1" dirty="0">
                <a:solidFill>
                  <a:schemeClr val="accent2"/>
                </a:solidFill>
                <a:cs typeface="Calibri"/>
              </a:rPr>
              <a:t>#*</a:t>
            </a:r>
            <a:endParaRPr lang="bg-BG" sz="3500" b="1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97B9C9-0814-804D-13A0-4AA5B8D8A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797" y="5894467"/>
            <a:ext cx="2888568" cy="630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(#\*)</a:t>
            </a:r>
            <a:r>
              <a:rPr lang="en-US" sz="35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\w+</a:t>
            </a:r>
            <a:r>
              <a:rPr lang="en-US" sz="35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7" name="Arrow: Right 19">
            <a:extLst>
              <a:ext uri="{FF2B5EF4-FFF2-40B4-BE49-F238E27FC236}">
                <a16:creationId xmlns:a16="http://schemas.microsoft.com/office/drawing/2014/main" id="{85B6AC8C-1C0E-01F1-0450-8AB5C0AA59D4}"/>
              </a:ext>
            </a:extLst>
          </p:cNvPr>
          <p:cNvSpPr/>
          <p:nvPr/>
        </p:nvSpPr>
        <p:spPr>
          <a:xfrm>
            <a:off x="6438675" y="5993245"/>
            <a:ext cx="635130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86B8ABDA-61AF-E8F4-6B15-05512F247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725" y="4410495"/>
            <a:ext cx="2296055" cy="1111633"/>
          </a:xfrm>
          <a:prstGeom prst="wedgeRoundRectCallout">
            <a:avLst>
              <a:gd name="adj1" fmla="val 17143"/>
              <a:gd name="adj2" fmla="val 763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150" b="1" noProof="1">
                <a:solidFill>
                  <a:schemeClr val="bg2"/>
                </a:solidFill>
              </a:rPr>
              <a:t>Групиращ клас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F781C7D5-4A3A-344C-7399-1E531AC9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896" y="4356810"/>
            <a:ext cx="2747818" cy="1030028"/>
          </a:xfrm>
          <a:prstGeom prst="wedgeRoundRectCallout">
            <a:avLst>
              <a:gd name="adj1" fmla="val -39957"/>
              <a:gd name="adj2" fmla="val 89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150" b="1" noProof="1">
                <a:solidFill>
                  <a:schemeClr val="bg2"/>
                </a:solidFill>
              </a:rPr>
              <a:t>Обратна референция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0C5AE7C-43DC-ACAE-07F8-0BE45CB4D4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8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</a:t>
            </a:r>
            <a:r>
              <a:rPr lang="en-US" sz="3150" b="1" noProof="1">
                <a:solidFill>
                  <a:schemeClr val="bg1"/>
                </a:solidFill>
                <a:latin typeface="Calibri"/>
                <a:cs typeface="Calibri"/>
              </a:rPr>
              <a:t>подизраз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</a:t>
            </a:r>
            <a:r>
              <a:rPr lang="en-US" sz="3150" noProof="1">
                <a:latin typeface="+mj-lt"/>
                <a:cs typeface="Consolas" panose="020B0609020204030204" pitchFamily="49" charset="0"/>
              </a:rPr>
              <a:t> - улавя подизразите като група</a:t>
            </a:r>
            <a:endParaRPr lang="bg-BG" dirty="0"/>
          </a:p>
          <a:p>
            <a:pPr marL="360045" indent="-360045">
              <a:buClr>
                <a:schemeClr val="tx1"/>
              </a:buClr>
            </a:pPr>
            <a:endParaRPr lang="en-US" sz="3199" noProof="1">
              <a:latin typeface="+mj-lt"/>
              <a:cs typeface="Consolas" panose="020B0609020204030204" pitchFamily="49" charset="0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(?:</a:t>
            </a:r>
            <a:r>
              <a:rPr lang="en-US" sz="3150" b="1" noProof="1">
                <a:solidFill>
                  <a:schemeClr val="bg1"/>
                </a:solidFill>
                <a:latin typeface="Calibri"/>
                <a:cs typeface="Calibri"/>
              </a:rPr>
              <a:t>подизраз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</a:t>
            </a:r>
            <a:r>
              <a:rPr lang="en-US" sz="3150" noProof="1">
                <a:cs typeface="Consolas" panose="020B0609020204030204" pitchFamily="49" charset="0"/>
              </a:rPr>
              <a:t> - деф</a:t>
            </a:r>
            <a:r>
              <a:rPr lang="bg-BG" sz="3150" noProof="1">
                <a:cs typeface="Consolas" panose="020B0609020204030204" pitchFamily="49" charset="0"/>
              </a:rPr>
              <a:t>и</a:t>
            </a:r>
            <a:r>
              <a:rPr lang="en-US" sz="3150" noProof="1">
                <a:cs typeface="Consolas" panose="020B0609020204030204" pitchFamily="49" charset="0"/>
              </a:rPr>
              <a:t>нира неименувана група</a:t>
            </a:r>
            <a:r>
              <a:rPr lang="en-US" sz="3150" noProof="1">
                <a:cs typeface="Calibri"/>
              </a:rPr>
              <a:t> </a:t>
            </a:r>
            <a:r>
              <a:rPr lang="en-US" sz="3150" noProof="1">
                <a:ea typeface="+mn-lt"/>
                <a:cs typeface="+mn-lt"/>
              </a:rPr>
              <a:t>(non-capturing) </a:t>
            </a:r>
          </a:p>
          <a:p>
            <a:pPr marL="360045" indent="-360045">
              <a:buClr>
                <a:schemeClr val="tx1"/>
              </a:buClr>
            </a:pPr>
            <a:endParaRPr lang="en-US" sz="3199" noProof="1">
              <a:cs typeface="Consolas" panose="020B0609020204030204" pitchFamily="49" charset="0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(?&lt;</a:t>
            </a:r>
            <a:r>
              <a:rPr lang="bg-BG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име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&gt;</a:t>
            </a:r>
            <a:r>
              <a:rPr lang="bg-BG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подизраз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</a:t>
            </a:r>
            <a:r>
              <a:rPr lang="en-US" sz="3150" noProof="1">
                <a:cs typeface="Consolas" panose="020B0609020204030204" pitchFamily="49" charset="0"/>
              </a:rPr>
              <a:t> - дефинира именувана група (</a:t>
            </a:r>
            <a:r>
              <a:rPr lang="en-US" sz="3150" noProof="1">
                <a:cs typeface="Calibri"/>
              </a:rPr>
              <a:t>capturing</a:t>
            </a:r>
            <a:r>
              <a:rPr lang="en-US" sz="3150" noProof="1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Групиращи класове</a:t>
            </a:r>
            <a:endParaRPr lang="en-US" sz="3950" dirty="0">
              <a:cs typeface="Calibri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2775" y="1861853"/>
            <a:ext cx="412738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07760" y="1861925"/>
            <a:ext cx="241449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2679" y="3329550"/>
            <a:ext cx="428832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799" b="1" noProof="1">
                <a:latin typeface="Consolas" panose="020B0609020204030204" pitchFamily="49" charset="0"/>
              </a:rPr>
              <a:t>,\s*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940778" y="3329550"/>
            <a:ext cx="195522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799" b="1" noProof="1">
                <a:latin typeface="Consolas" panose="020B0609020204030204" pitchFamily="49" charset="0"/>
              </a:rPr>
              <a:t>, 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25820" y="4689000"/>
            <a:ext cx="614756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791282" y="4904385"/>
            <a:ext cx="233716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078267" y="1943679"/>
            <a:ext cx="439383" cy="3500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250735" y="3415129"/>
            <a:ext cx="439383" cy="3500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112640" y="4990906"/>
            <a:ext cx="439383" cy="3500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B9BF07E-F154-F8C5-1881-D208C503B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692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1556" y="1151716"/>
            <a:ext cx="11923730" cy="556890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/>
            <a:r>
              <a:rPr lang="en-US" sz="3600" dirty="0">
                <a:cs typeface="Calibri"/>
              </a:rPr>
              <a:t>Напишете регулярен израз в 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www.regex101.com</a:t>
            </a:r>
            <a:r>
              <a:rPr lang="en-US" sz="3600" dirty="0">
                <a:ea typeface="+mn-lt"/>
                <a:cs typeface="+mn-lt"/>
              </a:rPr>
              <a:t>,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който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търси всички </a:t>
            </a:r>
            <a:r>
              <a:rPr lang="en-US" sz="3600" b="1" dirty="0">
                <a:ea typeface="+mn-lt"/>
                <a:cs typeface="+mn-lt"/>
              </a:rPr>
              <a:t>редици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b="1" dirty="0">
                <a:ea typeface="+mn-lt"/>
                <a:cs typeface="+mn-lt"/>
              </a:rPr>
              <a:t>от </a:t>
            </a:r>
            <a:r>
              <a:rPr lang="bg-BG" sz="3600" b="1" dirty="0">
                <a:ea typeface="+mn-lt"/>
                <a:cs typeface="+mn-lt"/>
              </a:rPr>
              <a:t>текстови символи</a:t>
            </a:r>
            <a:r>
              <a:rPr lang="en-US" sz="3600" dirty="0">
                <a:ea typeface="+mn-lt"/>
                <a:cs typeface="+mn-lt"/>
              </a:rPr>
              <a:t> в даден текст </a:t>
            </a:r>
            <a:endParaRPr lang="en-US" sz="36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Търсене на думи</a:t>
            </a:r>
            <a:endParaRPr lang="en-US" sz="3950" dirty="0">
              <a:cs typeface="Calibri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457" y="2753552"/>
            <a:ext cx="4646990" cy="1015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2791" y="2753551"/>
            <a:ext cx="5093658" cy="1015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95166" y="3108889"/>
            <a:ext cx="380902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05C0E474-0B39-03BE-E779-840486638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780" y="4606195"/>
            <a:ext cx="6238850" cy="646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</a:rPr>
              <a:t>string pattern = </a:t>
            </a:r>
            <a:r>
              <a:rPr lang="en-US" sz="3599" b="1" noProof="1">
                <a:solidFill>
                  <a:schemeClr val="bg1"/>
                </a:solidFill>
                <a:latin typeface="Consolas" pitchFamily="49" charset="0"/>
              </a:rPr>
              <a:t>"\w+"</a:t>
            </a:r>
            <a:r>
              <a:rPr lang="en-US" sz="3599" b="1" noProof="1">
                <a:latin typeface="Consolas" pitchFamily="49" charset="0"/>
              </a:rPr>
              <a:t>;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80D4BD95-2B3F-8401-F425-EDACC8D67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507" y="5370785"/>
            <a:ext cx="4669365" cy="1333877"/>
          </a:xfrm>
          <a:prstGeom prst="wedgeRoundRectCallout">
            <a:avLst>
              <a:gd name="adj1" fmla="val -56413"/>
              <a:gd name="adj2" fmla="val -55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\w+ 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търси всички букви един или повече пъти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EA024C5-C42E-E04A-5646-E2EE82AEB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106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2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52595"/>
            <a:ext cx="11801748" cy="556890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Напишете регулярен израз, който търси всички </a:t>
            </a:r>
            <a:r>
              <a:rPr lang="en-US" sz="3600" b="1" dirty="0">
                <a:solidFill>
                  <a:schemeClr val="bg1"/>
                </a:solidFill>
              </a:rPr>
              <a:t>дати</a:t>
            </a:r>
            <a:r>
              <a:rPr lang="en-US" sz="3600" dirty="0"/>
              <a:t> от текст</a:t>
            </a:r>
            <a:endParaRPr lang="bg-BG" dirty="0"/>
          </a:p>
          <a:p>
            <a:pPr lvl="1" indent="-360045"/>
            <a:r>
              <a:rPr lang="en-US" sz="3400" dirty="0"/>
              <a:t>Валиден форамат: </a:t>
            </a:r>
            <a:r>
              <a:rPr lang="en-US" sz="3400" b="1" noProof="1">
                <a:solidFill>
                  <a:schemeClr val="bg1"/>
                </a:solidFill>
                <a:latin typeface="Consolas"/>
              </a:rPr>
              <a:t>dd-MMM-yyyy</a:t>
            </a:r>
            <a:r>
              <a:rPr lang="bg-BG" sz="3400" b="1" noProof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noProof="1">
                <a:latin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lang="en-US" sz="3400" b="1" noProof="1">
                <a:solidFill>
                  <a:schemeClr val="bg1"/>
                </a:solidFill>
                <a:latin typeface="Consolas"/>
              </a:rPr>
              <a:t>d-MMM-yyyy</a:t>
            </a:r>
          </a:p>
          <a:p>
            <a:pPr lvl="1" indent="-360045"/>
            <a:r>
              <a:rPr lang="en-US" sz="3400" dirty="0"/>
              <a:t>Примери: </a:t>
            </a:r>
            <a:r>
              <a:rPr lang="en-US" sz="3400" b="1" dirty="0">
                <a:solidFill>
                  <a:schemeClr val="bg1"/>
                </a:solidFill>
              </a:rPr>
              <a:t>12-Jun-1999</a:t>
            </a:r>
            <a:r>
              <a:rPr lang="en-US" sz="3400" dirty="0"/>
              <a:t>,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3-Nov-1999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bg-BG" sz="3950" dirty="0"/>
              <a:t>Дати</a:t>
            </a:r>
            <a:endParaRPr lang="en-US" sz="395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41621" y="3975427"/>
            <a:ext cx="8150975" cy="1437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 was born on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. My father was born on the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. </a:t>
            </a:r>
            <a:r>
              <a:rPr lang="en-US" sz="2799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A92A03F-BA63-EE4D-6F16-5A3EDC07A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158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E0EC5-AEBB-49FA-BCD4-33DFD2F1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bg-BG" sz="3950" dirty="0"/>
              <a:t>Д</a:t>
            </a:r>
            <a:r>
              <a:rPr lang="en-US" sz="3950" dirty="0">
                <a:ea typeface="+mj-lt"/>
                <a:cs typeface="+mj-lt"/>
              </a:rPr>
              <a:t>ати</a:t>
            </a:r>
            <a:endParaRPr lang="en-US" sz="395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612C94-F0EC-4F1F-AB2D-EAF98C1E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71" y="3278780"/>
            <a:ext cx="10504764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</a:rPr>
              <a:t>string pattern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@"</a:t>
            </a:r>
            <a:r>
              <a:rPr lang="pl-PL" sz="31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\d?\d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-</a:t>
            </a:r>
            <a:r>
              <a:rPr lang="pl-PL" sz="31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[A-Z][a-z]{2}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-</a:t>
            </a:r>
            <a:r>
              <a:rPr lang="pl-PL" sz="3199" b="1" noProof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\d{4}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E5C4BCE-F2D9-47AF-889E-F5BA5969B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609" y="4314890"/>
            <a:ext cx="3629903" cy="1193421"/>
          </a:xfrm>
          <a:prstGeom prst="wedgeRoundRectCallout">
            <a:avLst>
              <a:gd name="adj1" fmla="val 40814"/>
              <a:gd name="adj2" fmla="val -87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[A-Z] </a:t>
            </a:r>
            <a:r>
              <a:rPr lang="en-US" sz="3150" b="1" dirty="0">
                <a:solidFill>
                  <a:schemeClr val="bg2"/>
                </a:solidFill>
              </a:rPr>
              <a:t>търси </a:t>
            </a:r>
            <a:r>
              <a:rPr lang="bg-BG" sz="3150" b="1" dirty="0">
                <a:solidFill>
                  <a:schemeClr val="bg2"/>
                </a:solidFill>
              </a:rPr>
              <a:t>главна</a:t>
            </a:r>
            <a:r>
              <a:rPr lang="en-US" sz="3150" b="1" dirty="0">
                <a:solidFill>
                  <a:schemeClr val="bg2"/>
                </a:solidFill>
              </a:rPr>
              <a:t> </a:t>
            </a:r>
            <a:r>
              <a:rPr lang="bg-BG" sz="3150" b="1" dirty="0">
                <a:solidFill>
                  <a:schemeClr val="bg2"/>
                </a:solidFill>
              </a:rPr>
              <a:t>буква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CA63F789-CACF-49C9-BF5C-1F3D43456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912" y="1603572"/>
            <a:ext cx="2296055" cy="1111633"/>
          </a:xfrm>
          <a:prstGeom prst="wedgeRoundRectCallout">
            <a:avLst>
              <a:gd name="adj1" fmla="val -39750"/>
              <a:gd name="adj2" fmla="val 1047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\d</a:t>
            </a:r>
            <a:r>
              <a:rPr lang="en-US" sz="3150" b="1" noProof="1">
                <a:solidFill>
                  <a:schemeClr val="bg2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</a:t>
            </a:r>
            <a:r>
              <a:rPr lang="bg-BG" sz="3150" b="1" dirty="0">
                <a:solidFill>
                  <a:schemeClr val="bg2"/>
                </a:solidFill>
              </a:rPr>
              <a:t>цифра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F411B8EB-56F9-4AA8-B23B-0DD0666A4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155" y="1603572"/>
            <a:ext cx="4176016" cy="1265688"/>
          </a:xfrm>
          <a:prstGeom prst="wedgeRoundRectCallout">
            <a:avLst>
              <a:gd name="adj1" fmla="val 65168"/>
              <a:gd name="adj2" fmla="val 86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\d?</a:t>
            </a:r>
            <a:r>
              <a:rPr lang="en-US" sz="3150" b="1" noProof="1">
                <a:solidFill>
                  <a:schemeClr val="bg2"/>
                </a:solidFill>
              </a:rPr>
              <a:t> 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търси цифра </a:t>
            </a:r>
            <a:r>
              <a:rPr lang="bg-BG" sz="3150" b="1" dirty="0">
                <a:solidFill>
                  <a:schemeClr val="bg2"/>
                </a:solidFill>
                <a:cs typeface="Calibri"/>
              </a:rPr>
              <a:t>нула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 или </a:t>
            </a:r>
            <a:r>
              <a:rPr lang="bg-BG" sz="3150" b="1" dirty="0">
                <a:solidFill>
                  <a:schemeClr val="bg2"/>
                </a:solidFill>
                <a:cs typeface="Calibri"/>
              </a:rPr>
              <a:t>един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 път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BB5E2DD8-A1F3-4937-AC40-3EE19B96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0240" y="1283814"/>
            <a:ext cx="2731318" cy="1585446"/>
          </a:xfrm>
          <a:prstGeom prst="wedgeRoundRectCallout">
            <a:avLst>
              <a:gd name="adj1" fmla="val -9758"/>
              <a:gd name="adj2" fmla="val 84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\d{4}</a:t>
            </a:r>
            <a:r>
              <a:rPr lang="en-US" sz="3150" b="1" noProof="1">
                <a:solidFill>
                  <a:schemeClr val="bg2"/>
                </a:solidFill>
              </a:rPr>
              <a:t> търси точно четири </a:t>
            </a:r>
            <a:r>
              <a:rPr lang="bg-BG" sz="3150" b="1" noProof="1">
                <a:solidFill>
                  <a:schemeClr val="bg2"/>
                </a:solidFill>
              </a:rPr>
              <a:t>цифри</a:t>
            </a:r>
            <a:endParaRPr lang="en-US" sz="3150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25BF306-C1D7-47C5-96D6-241825E1C70C}"/>
              </a:ext>
            </a:extLst>
          </p:cNvPr>
          <p:cNvSpPr txBox="1">
            <a:spLocks/>
          </p:cNvSpPr>
          <p:nvPr/>
        </p:nvSpPr>
        <p:spPr>
          <a:xfrm>
            <a:off x="832371" y="5858369"/>
            <a:ext cx="10504764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 was born on </a:t>
            </a:r>
            <a:r>
              <a:rPr lang="en-US" sz="31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30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31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Dec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3199" b="1" noProof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1994</a:t>
            </a:r>
            <a:r>
              <a:rPr lang="en-US" sz="3199" b="1" noProof="1">
                <a:latin typeface="Consolas" pitchFamily="49" charset="0"/>
              </a:rPr>
              <a:t> in Sofia.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6DBA86B0-92E0-445D-9519-58B07D9E7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697" y="4133332"/>
            <a:ext cx="3364860" cy="1619578"/>
          </a:xfrm>
          <a:prstGeom prst="wedgeRoundRectCallout">
            <a:avLst>
              <a:gd name="adj1" fmla="val -56783"/>
              <a:gd name="adj2" fmla="val -660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[a-z]{2} </a:t>
            </a:r>
            <a:r>
              <a:rPr lang="en-US" sz="3150" b="1" dirty="0">
                <a:solidFill>
                  <a:schemeClr val="bg2"/>
                </a:solidFill>
              </a:rPr>
              <a:t>търси точно две малки букви</a:t>
            </a:r>
            <a:endParaRPr lang="en-US" sz="3150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22C736C-35DE-9394-8021-1D4A17FAAC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9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851" y="1195388"/>
            <a:ext cx="11936413" cy="556260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dirty="0"/>
              <a:t>Напишете регулярен израз</a:t>
            </a:r>
            <a:r>
              <a:rPr lang="en-US" sz="3350" dirty="0">
                <a:solidFill>
                  <a:srgbClr val="234465"/>
                </a:solidFill>
              </a:rPr>
              <a:t>, който прави </a:t>
            </a:r>
            <a:r>
              <a:rPr lang="en-US" sz="3350" b="1" dirty="0">
                <a:solidFill>
                  <a:schemeClr val="bg1"/>
                </a:solidFill>
              </a:rPr>
              <a:t>валидация на имейл</a:t>
            </a:r>
            <a:endParaRPr lang="bg-BG" sz="3350" dirty="0">
              <a:solidFill>
                <a:schemeClr val="bg1"/>
              </a:solidFill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dirty="0"/>
              <a:t>Имейлът съдържа: {</a:t>
            </a:r>
            <a:r>
              <a:rPr lang="en-US" sz="3150" b="1" dirty="0">
                <a:solidFill>
                  <a:schemeClr val="bg1"/>
                </a:solidFill>
              </a:rPr>
              <a:t>потребителско име</a:t>
            </a:r>
            <a:r>
              <a:rPr lang="en-US" sz="3150" dirty="0"/>
              <a:t>}</a:t>
            </a:r>
            <a:r>
              <a:rPr lang="en-US" sz="3150" b="1" dirty="0">
                <a:solidFill>
                  <a:schemeClr val="bg1"/>
                </a:solidFill>
              </a:rPr>
              <a:t>@</a:t>
            </a:r>
            <a:r>
              <a:rPr lang="en-US" sz="3150" dirty="0"/>
              <a:t>{</a:t>
            </a:r>
            <a:r>
              <a:rPr lang="en-US" sz="3150" b="1" dirty="0">
                <a:solidFill>
                  <a:schemeClr val="bg1"/>
                </a:solidFill>
              </a:rPr>
              <a:t>домейн</a:t>
            </a:r>
            <a:r>
              <a:rPr lang="en-US" sz="3150" dirty="0"/>
              <a:t>}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b="1" dirty="0">
                <a:solidFill>
                  <a:schemeClr val="bg1"/>
                </a:solidFill>
              </a:rPr>
              <a:t>Потребителското име </a:t>
            </a:r>
            <a:r>
              <a:rPr lang="en-US" sz="3150" dirty="0"/>
              <a:t>съдържа </a:t>
            </a:r>
            <a:r>
              <a:rPr lang="en-US" sz="3150" b="1" dirty="0">
                <a:solidFill>
                  <a:schemeClr val="bg1"/>
                </a:solidFill>
              </a:rPr>
              <a:t>букви и цифри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b="1" dirty="0">
                <a:solidFill>
                  <a:schemeClr val="bg1"/>
                </a:solidFill>
              </a:rPr>
              <a:t>Домейн</a:t>
            </a:r>
            <a:r>
              <a:rPr lang="bg-BG" sz="3150" b="1" dirty="0">
                <a:solidFill>
                  <a:schemeClr val="bg1"/>
                </a:solidFill>
              </a:rPr>
              <a:t>ът</a:t>
            </a:r>
            <a:r>
              <a:rPr lang="en-US" sz="3150" b="1" dirty="0">
                <a:solidFill>
                  <a:schemeClr val="bg1"/>
                </a:solidFill>
              </a:rPr>
              <a:t> </a:t>
            </a:r>
            <a:r>
              <a:rPr lang="en-US" sz="3150" dirty="0"/>
              <a:t>се състо</a:t>
            </a:r>
            <a:r>
              <a:rPr lang="bg-BG" sz="3150" dirty="0"/>
              <a:t>и</a:t>
            </a:r>
            <a:r>
              <a:rPr lang="en-US" sz="3150" dirty="0"/>
              <a:t> от </a:t>
            </a:r>
            <a:r>
              <a:rPr lang="en-US" sz="3150" b="1" dirty="0">
                <a:solidFill>
                  <a:schemeClr val="bg1"/>
                </a:solidFill>
              </a:rPr>
              <a:t>два низа</a:t>
            </a:r>
            <a:r>
              <a:rPr lang="en-US" sz="3150" dirty="0"/>
              <a:t>, разделени </a:t>
            </a:r>
            <a:r>
              <a:rPr lang="bg-BG" sz="3150" dirty="0"/>
              <a:t>с</a:t>
            </a:r>
            <a:r>
              <a:rPr lang="en-US" sz="3150" dirty="0"/>
              <a:t> </a:t>
            </a:r>
            <a:r>
              <a:rPr lang="en-US" sz="3150" b="1" dirty="0">
                <a:solidFill>
                  <a:schemeClr val="bg1"/>
                </a:solidFill>
              </a:rPr>
              <a:t>точка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b="1" dirty="0">
                <a:solidFill>
                  <a:schemeClr val="bg1"/>
                </a:solidFill>
              </a:rPr>
              <a:t>Домейн</a:t>
            </a:r>
            <a:r>
              <a:rPr lang="bg-BG" sz="3150" b="1" dirty="0">
                <a:solidFill>
                  <a:schemeClr val="bg1"/>
                </a:solidFill>
              </a:rPr>
              <a:t>ът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dirty="0"/>
              <a:t>може да</a:t>
            </a:r>
            <a:r>
              <a:rPr lang="en-US" sz="3150" dirty="0">
                <a:solidFill>
                  <a:srgbClr val="234465"/>
                </a:solidFill>
              </a:rPr>
              <a:t> има само </a:t>
            </a:r>
            <a:r>
              <a:rPr lang="en-US" sz="3150" b="1" dirty="0">
                <a:solidFill>
                  <a:schemeClr val="bg1"/>
                </a:solidFill>
              </a:rPr>
              <a:t>английски букви</a:t>
            </a:r>
            <a:r>
              <a:rPr lang="bg-BG" sz="3150" b="1" dirty="0">
                <a:solidFill>
                  <a:schemeClr val="bg1"/>
                </a:solidFill>
              </a:rPr>
              <a:t> </a:t>
            </a:r>
            <a:r>
              <a:rPr lang="bg-BG" sz="3150" dirty="0"/>
              <a:t>и </a:t>
            </a:r>
            <a:r>
              <a:rPr lang="bg-BG" sz="3150" b="1" dirty="0">
                <a:solidFill>
                  <a:schemeClr val="bg1"/>
                </a:solidFill>
              </a:rPr>
              <a:t>цифри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sz="3950" dirty="0"/>
              <a:t>Задача: Валидация на имейл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81259" y="4769908"/>
            <a:ext cx="4429659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81260" y="5860118"/>
            <a:ext cx="4429659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0AE7B-970C-4D1F-8EE8-1F5669A71018}"/>
              </a:ext>
            </a:extLst>
          </p:cNvPr>
          <p:cNvSpPr txBox="1"/>
          <p:nvPr/>
        </p:nvSpPr>
        <p:spPr>
          <a:xfrm>
            <a:off x="48001" y="4607780"/>
            <a:ext cx="1777558" cy="107696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bg-BG" sz="3199" dirty="0"/>
              <a:t>Валиден имейл</a:t>
            </a:r>
            <a:endParaRPr lang="en-US" sz="3199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8934F-128E-4683-B2BE-C906A55E3840}"/>
              </a:ext>
            </a:extLst>
          </p:cNvPr>
          <p:cNvSpPr txBox="1"/>
          <p:nvPr/>
        </p:nvSpPr>
        <p:spPr>
          <a:xfrm>
            <a:off x="-60551" y="5705766"/>
            <a:ext cx="2105106" cy="107696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bg-BG" sz="3199" dirty="0"/>
              <a:t>Невалиден имейл</a:t>
            </a:r>
            <a:r>
              <a:rPr lang="en-US" sz="3199" dirty="0"/>
              <a:t>: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2F8D2B2-94EE-46CF-9F56-E671A5DFE990}"/>
              </a:ext>
            </a:extLst>
          </p:cNvPr>
          <p:cNvSpPr txBox="1">
            <a:spLocks/>
          </p:cNvSpPr>
          <p:nvPr/>
        </p:nvSpPr>
        <p:spPr>
          <a:xfrm>
            <a:off x="8391855" y="4769909"/>
            <a:ext cx="3284145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hi@mail.abv.bg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C4FAB-5A3A-428C-9410-F4AF2206FAA0}"/>
              </a:ext>
            </a:extLst>
          </p:cNvPr>
          <p:cNvSpPr txBox="1"/>
          <p:nvPr/>
        </p:nvSpPr>
        <p:spPr>
          <a:xfrm>
            <a:off x="6346170" y="4607780"/>
            <a:ext cx="1932644" cy="107696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bg-BG" sz="3199" dirty="0"/>
              <a:t>Валиден имейл</a:t>
            </a:r>
            <a:endParaRPr lang="en-US" sz="3199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5C6F90A-89D1-4FF4-BBFB-8698BA918154}"/>
              </a:ext>
            </a:extLst>
          </p:cNvPr>
          <p:cNvSpPr txBox="1">
            <a:spLocks/>
          </p:cNvSpPr>
          <p:nvPr/>
        </p:nvSpPr>
        <p:spPr>
          <a:xfrm>
            <a:off x="8391855" y="5860118"/>
            <a:ext cx="3284145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pesho@abv.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2B3DAF-E17F-4BFC-820F-F040A1B86D6E}"/>
              </a:ext>
            </a:extLst>
          </p:cNvPr>
          <p:cNvSpPr txBox="1"/>
          <p:nvPr/>
        </p:nvSpPr>
        <p:spPr>
          <a:xfrm>
            <a:off x="6358140" y="5704033"/>
            <a:ext cx="2122860" cy="107696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bg-BG" sz="3199" dirty="0"/>
              <a:t>Невалиден имейл</a:t>
            </a:r>
            <a:r>
              <a:rPr lang="en-US" sz="3199" dirty="0"/>
              <a:t>: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B0BB0D5-980C-FF57-0FA1-113EB8A11A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207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Регулярни изрази</a:t>
            </a:r>
            <a:endParaRPr lang="en-GB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bg-BG" dirty="0">
                <a:cs typeface="Calibri"/>
              </a:rPr>
              <a:t>Определение и образец</a:t>
            </a:r>
          </a:p>
          <a:p>
            <a:pPr lvl="1" indent="-360045"/>
            <a:r>
              <a:rPr lang="bg-BG" dirty="0"/>
              <a:t>Предефинирани класове</a:t>
            </a:r>
            <a:endParaRPr lang="bg-BG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en-US" b="1" dirty="0">
                <a:solidFill>
                  <a:schemeClr val="bg1"/>
                </a:solidFill>
              </a:rPr>
              <a:t>Quantifier-и</a:t>
            </a:r>
            <a:r>
              <a:rPr lang="en-US" dirty="0"/>
              <a:t> и </a:t>
            </a:r>
            <a:r>
              <a:rPr lang="bg-BG" b="1" dirty="0">
                <a:solidFill>
                  <a:schemeClr val="bg1"/>
                </a:solidFill>
              </a:rPr>
              <a:t>групи</a:t>
            </a:r>
            <a:endParaRPr lang="en-GB" b="1" dirty="0">
              <a:solidFill>
                <a:schemeClr val="bg1"/>
              </a:solidFill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noProof="1">
                <a:solidFill>
                  <a:schemeClr val="bg1"/>
                </a:solidFill>
              </a:rPr>
              <a:t>͏</a:t>
            </a:r>
            <a:r>
              <a:rPr lang="en-US" b="1" noProof="1">
                <a:solidFill>
                  <a:schemeClr val="bg1"/>
                </a:solidFill>
              </a:rPr>
              <a:t>Обратни </a:t>
            </a:r>
            <a:r>
              <a:rPr lang="bg-BG" b="1" noProof="1">
                <a:solidFill>
                  <a:schemeClr val="bg1"/>
                </a:solidFill>
              </a:rPr>
              <a:t>референции</a:t>
            </a:r>
            <a:endParaRPr lang="en-US" b="1" noProof="1">
              <a:solidFill>
                <a:schemeClr val="bg1"/>
              </a:solidFill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dirty="0">
                <a:ea typeface="+mn-lt"/>
                <a:cs typeface="+mn-lt"/>
              </a:rPr>
              <a:t>Регулярни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bg-BG" dirty="0">
                <a:ea typeface="+mn-lt"/>
                <a:cs typeface="+mn-lt"/>
              </a:rPr>
              <a:t>изрази</a:t>
            </a:r>
            <a:r>
              <a:rPr lang="en-US" dirty="0"/>
              <a:t> в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endParaRPr lang="en-GB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>
                <a:ea typeface="+mj-lt"/>
                <a:cs typeface="+mj-lt"/>
              </a:rPr>
              <a:t>Съдържание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583BEDE-5DF4-38DF-DE26-7643B45D1D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E0EC5-AEBB-49FA-BCD4-33DFD2F1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en-US" sz="4000" dirty="0"/>
              <a:t>Валидация на имейл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612C94-F0EC-4F1F-AB2D-EAF98C1E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72" y="3566889"/>
            <a:ext cx="949252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</a:rPr>
              <a:t>string pattern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@"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^</a:t>
            </a:r>
            <a:r>
              <a:rPr lang="pl-PL" sz="31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\w+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@</a:t>
            </a:r>
            <a:r>
              <a:rPr lang="en-US" sz="3199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pl-PL" sz="3199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\w+\.</a:t>
            </a:r>
            <a:r>
              <a:rPr lang="en-US" sz="3199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)+</a:t>
            </a:r>
            <a:r>
              <a:rPr lang="pl-PL" sz="3199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\w+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E5C4BCE-F2D9-47AF-889E-F5BA5969B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203" y="4285061"/>
            <a:ext cx="2738257" cy="1258388"/>
          </a:xfrm>
          <a:prstGeom prst="wedgeRoundRectCallout">
            <a:avLst>
              <a:gd name="adj1" fmla="val 97947"/>
              <a:gd name="adj2" fmla="val -61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@</a:t>
            </a:r>
            <a:r>
              <a:rPr lang="en-US" sz="3150" b="1" noProof="1">
                <a:solidFill>
                  <a:schemeClr val="bg1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символа </a:t>
            </a:r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"@"</a:t>
            </a:r>
            <a:endParaRPr lang="bg-BG" sz="3150" b="1" dirty="0">
              <a:solidFill>
                <a:schemeClr val="bg1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6DBA86B0-92E0-445D-9519-58B07D9E7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550" y="4665756"/>
            <a:ext cx="2738257" cy="1169695"/>
          </a:xfrm>
          <a:prstGeom prst="wedgeRoundRectCallout">
            <a:avLst>
              <a:gd name="adj1" fmla="val 24206"/>
              <a:gd name="adj2" fmla="val -88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\.</a:t>
            </a:r>
            <a:r>
              <a:rPr lang="en-US" sz="3150" b="1" noProof="1">
                <a:solidFill>
                  <a:schemeClr val="bg1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символа </a:t>
            </a:r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"."</a:t>
            </a:r>
            <a:endParaRPr lang="bg-BG" sz="3150" b="1" dirty="0">
              <a:solidFill>
                <a:schemeClr val="bg1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CA63F789-CACF-49C9-BF5C-1F3D43456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7340" y="1314552"/>
            <a:ext cx="2457090" cy="1718227"/>
          </a:xfrm>
          <a:prstGeom prst="wedgeRoundRectCallout">
            <a:avLst>
              <a:gd name="adj1" fmla="val -28623"/>
              <a:gd name="adj2" fmla="val 848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\w+</a:t>
            </a:r>
            <a:r>
              <a:rPr lang="en-US" sz="3150" b="1" noProof="1">
                <a:solidFill>
                  <a:schemeClr val="bg2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</a:t>
            </a:r>
            <a:r>
              <a:rPr lang="bg-BG" sz="3150" b="1" dirty="0">
                <a:solidFill>
                  <a:schemeClr val="bg2"/>
                </a:solidFill>
              </a:rPr>
              <a:t>по</a:t>
            </a:r>
            <a:r>
              <a:rPr lang="en-US" sz="3150" b="1" dirty="0">
                <a:solidFill>
                  <a:schemeClr val="bg2"/>
                </a:solidFill>
              </a:rPr>
              <a:t>редица от букви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F411B8EB-56F9-4AA8-B23B-0DD0666A4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142" y="1314551"/>
            <a:ext cx="3521797" cy="1600997"/>
          </a:xfrm>
          <a:prstGeom prst="wedgeRoundRectCallout">
            <a:avLst>
              <a:gd name="adj1" fmla="val 57094"/>
              <a:gd name="adj2" fmla="val 967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^</a:t>
            </a:r>
            <a:r>
              <a:rPr lang="en-US" sz="3150" b="1" noProof="1">
                <a:solidFill>
                  <a:schemeClr val="bg2"/>
                </a:solidFill>
              </a:rPr>
              <a:t> </a:t>
            </a:r>
            <a:r>
              <a:rPr lang="en-US" sz="3150" b="1" noProof="1">
                <a:solidFill>
                  <a:schemeClr val="bg2"/>
                </a:solidFill>
                <a:cs typeface="Calibri"/>
              </a:rPr>
              <a:t>д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обавя начална позиция на израза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BB5E2DD8-A1F3-4937-AC40-3EE19B96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713" y="1517514"/>
            <a:ext cx="2924068" cy="1599689"/>
          </a:xfrm>
          <a:prstGeom prst="wedgeRoundRectCallout">
            <a:avLst>
              <a:gd name="adj1" fmla="val -37526"/>
              <a:gd name="adj2" fmla="val 77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$</a:t>
            </a:r>
            <a:r>
              <a:rPr lang="en-US" sz="3150" b="1" noProof="1">
                <a:solidFill>
                  <a:schemeClr val="bg2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 къде е приключил низът</a:t>
            </a:r>
            <a:endParaRPr lang="en-US" sz="3150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F3A4B90-07C6-41FD-AA0E-DDB7161619B2}"/>
              </a:ext>
            </a:extLst>
          </p:cNvPr>
          <p:cNvSpPr txBox="1">
            <a:spLocks/>
          </p:cNvSpPr>
          <p:nvPr/>
        </p:nvSpPr>
        <p:spPr>
          <a:xfrm>
            <a:off x="832371" y="5852985"/>
            <a:ext cx="3940446" cy="729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199" b="1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hi</a:t>
            </a:r>
            <a:r>
              <a:rPr lang="en-US" sz="3199" b="1" noProof="1">
                <a:latin typeface="Consolas" panose="020B0609020204030204" pitchFamily="49" charset="0"/>
                <a:cs typeface="Consolas" pitchFamily="49" charset="0"/>
              </a:rPr>
              <a:t>@</a:t>
            </a:r>
            <a:r>
              <a:rPr lang="en-US" sz="3199" b="1" noProof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mail.abv.</a:t>
            </a:r>
            <a:r>
              <a:rPr lang="en-US" sz="31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bg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3C4ECB9F-C012-422B-9AC9-44F381E93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944" y="4285061"/>
            <a:ext cx="3308030" cy="1415627"/>
          </a:xfrm>
          <a:prstGeom prst="wedgeRoundRectCallout">
            <a:avLst>
              <a:gd name="adj1" fmla="val -76797"/>
              <a:gd name="adj2" fmla="val -58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(\w+\.)+</a:t>
            </a:r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думи + "."</a:t>
            </a:r>
            <a:endParaRPr lang="bg-BG" sz="3150" b="1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4943A84-D4AF-A45E-146B-E059446C26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077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4063" y="1676856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894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CDE342B-0175-92BE-7325-A40BDE8899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Обратни референции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DAAD5B9E-F7F0-A6E8-91D7-F1A6CD57D50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Определение и примери</a:t>
            </a:r>
          </a:p>
        </p:txBody>
      </p:sp>
    </p:spTree>
    <p:extLst>
      <p:ext uri="{BB962C8B-B14F-4D97-AF65-F5344CB8AC3E}">
        <p14:creationId xmlns:p14="http://schemas.microsoft.com/office/powerpoint/2010/main" val="381201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3ECEE06-A965-7079-A19C-771C41ED8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7214" y="1210661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500" dirty="0">
                <a:ea typeface="+mn-lt"/>
                <a:cs typeface="+mn-lt"/>
              </a:rPr>
              <a:t>Търси </a:t>
            </a:r>
            <a:r>
              <a:rPr lang="bg-BG" sz="3500" b="1" dirty="0">
                <a:solidFill>
                  <a:schemeClr val="bg1"/>
                </a:solidFill>
                <a:ea typeface="+mn-lt"/>
                <a:cs typeface="+mn-lt"/>
              </a:rPr>
              <a:t>повторение на данни</a:t>
            </a:r>
            <a:r>
              <a:rPr lang="bg-BG" sz="3500" dirty="0">
                <a:ea typeface="+mn-lt"/>
                <a:cs typeface="+mn-lt"/>
              </a:rPr>
              <a:t>, които вече са събрани в регулярен израз</a:t>
            </a:r>
          </a:p>
          <a:p>
            <a:pPr marL="360045" indent="-360045">
              <a:buClr>
                <a:schemeClr val="tx1"/>
              </a:buClr>
            </a:pPr>
            <a:r>
              <a:rPr lang="bg-BG" sz="3500" dirty="0">
                <a:ea typeface="+mn-lt"/>
                <a:cs typeface="+mn-lt"/>
              </a:rPr>
              <a:t>Използваме я чрез символа </a:t>
            </a:r>
            <a:r>
              <a:rPr lang="bg-BG" sz="3500" b="1" dirty="0">
                <a:solidFill>
                  <a:schemeClr val="bg1"/>
                </a:solidFill>
                <a:ea typeface="+mn-lt"/>
                <a:cs typeface="+mn-lt"/>
              </a:rPr>
              <a:t>"\" </a:t>
            </a:r>
            <a:r>
              <a:rPr lang="bg-BG" sz="3500" dirty="0">
                <a:ea typeface="+mn-lt"/>
                <a:cs typeface="+mn-lt"/>
              </a:rPr>
              <a:t>заедно с </a:t>
            </a:r>
            <a:r>
              <a:rPr lang="bg-BG" sz="3500" b="1" dirty="0">
                <a:solidFill>
                  <a:schemeClr val="bg1"/>
                </a:solidFill>
                <a:ea typeface="+mn-lt"/>
                <a:cs typeface="+mn-lt"/>
              </a:rPr>
              <a:t>номера на групата</a:t>
            </a:r>
            <a:r>
              <a:rPr lang="bg-BG" sz="3500" dirty="0">
                <a:ea typeface="+mn-lt"/>
                <a:cs typeface="+mn-lt"/>
              </a:rPr>
              <a:t>, която искаме да използваме за </a:t>
            </a:r>
            <a:r>
              <a:rPr lang="bg-BG" sz="3500" b="1" dirty="0">
                <a:solidFill>
                  <a:schemeClr val="bg1"/>
                </a:solidFill>
                <a:ea typeface="+mn-lt"/>
                <a:cs typeface="+mn-lt"/>
              </a:rPr>
              <a:t>сравнение</a:t>
            </a:r>
            <a:endParaRPr lang="bg-BG" sz="3500" dirty="0">
              <a:ea typeface="+mn-lt"/>
              <a:cs typeface="+mn-lt"/>
            </a:endParaRPr>
          </a:p>
          <a:p>
            <a:pPr marL="360045" indent="-360045"/>
            <a:endParaRPr lang="bg-BG" sz="330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FA8C2CA-8ADE-95ED-DF39-FA52361D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Какво е обратна референция?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4BD50-4195-60C6-FF59-D22110FA1BB1}"/>
              </a:ext>
            </a:extLst>
          </p:cNvPr>
          <p:cNvSpPr txBox="1">
            <a:spLocks/>
          </p:cNvSpPr>
          <p:nvPr/>
        </p:nvSpPr>
        <p:spPr>
          <a:xfrm>
            <a:off x="6671804" y="4140357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894" dirty="0"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2E5421-9378-9A35-E9CD-B775CB3E13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\number</a:t>
            </a:r>
            <a:r>
              <a:rPr lang="en-US" sz="3600" noProof="1">
                <a:cs typeface="Consolas" panose="020B0609020204030204" pitchFamily="49" charset="0"/>
              </a:rPr>
              <a:t> </a:t>
            </a:r>
            <a:endParaRPr lang="bg-BG" dirty="0">
              <a:latin typeface="+mj-lt"/>
              <a:cs typeface="Calibri"/>
            </a:endParaRPr>
          </a:p>
          <a:p>
            <a:pPr lvl="1" indent="0">
              <a:buClr>
                <a:schemeClr val="tx1"/>
              </a:buClr>
            </a:pPr>
            <a:r>
              <a:rPr lang="en-US" sz="3200" noProof="1">
                <a:latin typeface="+mj-lt"/>
                <a:cs typeface="Consolas" panose="020B0609020204030204" pitchFamily="49" charset="0"/>
              </a:rPr>
              <a:t> Групата 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(\w+)</a:t>
            </a:r>
            <a:r>
              <a:rPr lang="en-US" sz="3200" b="1" noProof="1">
                <a:solidFill>
                  <a:schemeClr val="accent2"/>
                </a:solidFill>
                <a:latin typeface="Consolas"/>
                <a:cs typeface="Consolas" panose="020B0609020204030204" pitchFamily="49" charset="0"/>
              </a:rPr>
              <a:t> </a:t>
            </a:r>
            <a:r>
              <a:rPr lang="en-US" sz="3200" noProof="1">
                <a:solidFill>
                  <a:schemeClr val="tx2"/>
                </a:solidFill>
                <a:latin typeface="Calibri"/>
                <a:cs typeface="Consolas" panose="020B0609020204030204" pitchFamily="49" charset="0"/>
              </a:rPr>
              <a:t>е първата група и има номер </a:t>
            </a:r>
            <a:r>
              <a:rPr lang="en-US" sz="3200" b="1" noProof="1">
                <a:solidFill>
                  <a:schemeClr val="bg1"/>
                </a:solidFill>
                <a:latin typeface="Calibri"/>
                <a:cs typeface="Consolas" panose="020B0609020204030204" pitchFamily="49" charset="0"/>
              </a:rPr>
              <a:t>1</a:t>
            </a:r>
            <a:endParaRPr lang="bg-BG" sz="320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lvl="1" indent="0">
              <a:buClr>
                <a:schemeClr val="tx1"/>
              </a:buClr>
            </a:pPr>
            <a:r>
              <a:rPr lang="en-US" sz="3200" noProof="1">
                <a:solidFill>
                  <a:schemeClr val="tx2"/>
                </a:solidFill>
                <a:latin typeface="Calibri"/>
                <a:cs typeface="Consolas" panose="020B0609020204030204" pitchFamily="49" charset="0"/>
              </a:rPr>
              <a:t> Чрез 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\1</a:t>
            </a:r>
            <a:r>
              <a:rPr lang="en-US" sz="3200" noProof="1">
                <a:solidFill>
                  <a:schemeClr val="tx2"/>
                </a:solidFill>
                <a:latin typeface="Calibri"/>
                <a:cs typeface="Consolas" panose="020B0609020204030204" pitchFamily="49" charset="0"/>
              </a:rPr>
              <a:t> ще потърсим съвпадение с тази група</a:t>
            </a:r>
            <a:endParaRPr lang="bg-BG" sz="32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noProof="1"/>
              <a:t>Обратни референции за търсене на предишна група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60232" y="3540208"/>
            <a:ext cx="444823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&lt;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799" b="1" noProof="1">
                <a:latin typeface="Consolas" pitchFamily="49" charset="0"/>
              </a:rPr>
              <a:t>[^&gt;]*&gt;.*?&lt;\/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799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47" y="4562257"/>
            <a:ext cx="8561966" cy="17954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50" b="1" noProof="1">
                <a:latin typeface="Consolas"/>
              </a:rPr>
              <a:t>&lt;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b</a:t>
            </a:r>
            <a:r>
              <a:rPr lang="en-US" sz="2750" b="1" noProof="1">
                <a:latin typeface="Consolas"/>
              </a:rPr>
              <a:t>&gt;Regular Expressions&lt;/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b</a:t>
            </a:r>
            <a:r>
              <a:rPr lang="en-US" sz="2750" b="1" noProof="1">
                <a:latin typeface="Consolas"/>
              </a:rPr>
              <a:t>&gt; are cool!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50" b="1" noProof="1">
                <a:latin typeface="Consolas"/>
              </a:rPr>
              <a:t>&lt;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p</a:t>
            </a:r>
            <a:r>
              <a:rPr lang="en-US" sz="2750" b="1" noProof="1">
                <a:latin typeface="Consolas"/>
              </a:rPr>
              <a:t>&gt;I am a paragraph&lt;/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p</a:t>
            </a:r>
            <a:r>
              <a:rPr lang="en-US" sz="2750" b="1" noProof="1">
                <a:latin typeface="Consolas"/>
              </a:rPr>
              <a:t>&gt; … some text after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50" b="1" noProof="1">
                <a:latin typeface="Consolas"/>
              </a:rPr>
              <a:t>Hello, &lt;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div</a:t>
            </a:r>
            <a:r>
              <a:rPr lang="en-US" sz="2750" b="1" noProof="1">
                <a:latin typeface="Consolas"/>
              </a:rPr>
              <a:t>&gt;I am a&lt;code&gt;DIV&lt;/code&gt;&lt;/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div</a:t>
            </a:r>
            <a:r>
              <a:rPr lang="en-US" sz="2750" b="1" noProof="1">
                <a:latin typeface="Consolas"/>
              </a:rPr>
              <a:t>&gt;!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02E8DA5-216C-AE46-867F-342433397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970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216"/>
          <a:stretch/>
        </p:blipFill>
        <p:spPr>
          <a:xfrm>
            <a:off x="2322201" y="538028"/>
            <a:ext cx="7922736" cy="3903323"/>
          </a:xfrm>
          <a:prstGeom prst="roundRect">
            <a:avLst>
              <a:gd name="adj" fmla="val 2417"/>
            </a:avLst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94FEFBF-A998-21BA-18E7-15639852AA9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System.Text.RegularExpressions</a:t>
            </a:r>
            <a:endParaRPr lang="bg-B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B3861CF2-8452-47EA-ED2C-CF6AA7F369E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Регекс в </a:t>
            </a:r>
            <a:r>
              <a:rPr lang="en-US" dirty="0"/>
              <a:t>C#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3097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3271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C</a:t>
            </a:r>
            <a:r>
              <a:rPr lang="en-US" sz="3600" noProof="1"/>
              <a:t># поддържа вграден клас за регулярен израз: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360045"/>
            <a:r>
              <a:rPr lang="en-US" sz="3200" noProof="1">
                <a:cs typeface="Consolas" panose="020B0609020204030204" pitchFamily="49" charset="0"/>
              </a:rPr>
              <a:t>Използва се 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System.Text.RegularExpressions</a:t>
            </a:r>
            <a:r>
              <a:rPr lang="en-US" sz="3200" noProof="1">
                <a:cs typeface="Consolas" panose="020B0609020204030204" pitchFamily="49" charset="0"/>
              </a:rPr>
              <a:t>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Регекс в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25136" y="2947707"/>
            <a:ext cx="8341727" cy="33831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using System.Text.RegularExpressions;</a:t>
            </a:r>
          </a:p>
          <a:p>
            <a:pPr>
              <a:lnSpc>
                <a:spcPct val="110000"/>
              </a:lnSpc>
            </a:pPr>
            <a:endParaRPr lang="en-US" sz="2799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static void Main()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  string pattern = @"A\w+";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799" b="1" noProof="1">
                <a:latin typeface="Consolas" pitchFamily="49" charset="0"/>
              </a:rPr>
              <a:t> regex = new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799" b="1" noProof="1">
                <a:latin typeface="Consolas" pitchFamily="49" charset="0"/>
              </a:rPr>
              <a:t>(pattern);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7A887D1-6B64-F15F-ED5C-EFC4CF80AE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511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3271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IsMatch(string текст)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360045"/>
            <a:r>
              <a:rPr lang="en-US" sz="3400" noProof="1"/>
              <a:t>Проверява дали в текст</a:t>
            </a:r>
            <a:r>
              <a:rPr lang="bg-BG" sz="3400" noProof="1"/>
              <a:t>а</a:t>
            </a:r>
            <a:r>
              <a:rPr lang="en-US" sz="3400" noProof="1"/>
              <a:t> има </a:t>
            </a:r>
            <a:r>
              <a:rPr lang="bg-BG" sz="3400" noProof="1"/>
              <a:t>съвпадение с дадения </a:t>
            </a:r>
            <a:r>
              <a:rPr lang="en-US" sz="3400" noProof="1"/>
              <a:t>шаблон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Валидация на низ по шаблон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569" y="3200698"/>
            <a:ext cx="10512862" cy="332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string text = "Today is 2015-05-11";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string pattern = @"\d{4}-\d{2}-\d{2}";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9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bool containsValidDate = regex.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</a:rPr>
              <a:t>IsMatch</a:t>
            </a:r>
            <a:r>
              <a:rPr lang="en-US" sz="2999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9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Console.WriteLine(containsValidDate); </a:t>
            </a:r>
            <a:r>
              <a:rPr lang="en-US" sz="2999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FCA6F99-6BAA-DA00-D85D-711AB3EAD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763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3480" y="1196709"/>
            <a:ext cx="11811941" cy="512713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Match(string текст)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360045"/>
            <a:r>
              <a:rPr lang="en-US" sz="3400" noProof="1"/>
              <a:t>Връща първото съвпадение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Проверка за съвпадения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000" y="2619000"/>
            <a:ext cx="10470059" cy="3415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string text = "Nakov: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Match match = regex.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sz="2399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Console.WriteLine(match.Groups.Count);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Console.WriteLine("Matched text: \"{0}\"", match.Groups[0]);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Console.WriteLine("Name: {0}", match.Groups[1]);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Nakov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Console.WriteLine("Number: {0}", match.Groups[2]);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123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78BE3B2-AF4A-B7C3-32FA-C570422C8F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914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1556" y="1196707"/>
            <a:ext cx="11784444" cy="53271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Matches(string текст)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400" noProof="1">
                <a:cs typeface="Consolas" panose="020B0609020204030204" pitchFamily="49" charset="0"/>
              </a:rPr>
              <a:t>- връща колекция от съвпадения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Проверка за съвпадения (2)</a:t>
            </a:r>
            <a:endParaRPr lang="en-US" sz="4000" dirty="0">
              <a:cs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1110" y="2036914"/>
            <a:ext cx="10436681" cy="4215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string text = "Nakov: 123, Branson: 456";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string pattern = @"([A-Z][a-z]+): (\d+)";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Regex regex = new Regex(pattern);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MatchCollection matches = regex.</a:t>
            </a:r>
            <a:r>
              <a:rPr lang="en-US" sz="2350" b="1" noProof="1">
                <a:solidFill>
                  <a:schemeClr val="bg1"/>
                </a:solidFill>
                <a:latin typeface="Consolas"/>
              </a:rPr>
              <a:t>Matches</a:t>
            </a:r>
            <a:r>
              <a:rPr lang="en-US" sz="2350" b="1" noProof="1">
                <a:latin typeface="Consolas"/>
              </a:rPr>
              <a:t>(text);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Console.WriteLine("Found {0} matches", matches.Count);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foreach (Match match in matches)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  Console.WriteLine("Name: {0}", match.Groups[1]);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2 намер</a:t>
            </a:r>
            <a:r>
              <a:rPr lang="bg-BG" sz="2350" b="1" i="1" noProof="1">
                <a:solidFill>
                  <a:schemeClr val="accent2"/>
                </a:solidFill>
                <a:latin typeface="Consolas"/>
              </a:rPr>
              <a:t>е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ни резултат</a:t>
            </a:r>
            <a:r>
              <a:rPr lang="bg-BG" sz="2350" b="1" i="1" noProof="1">
                <a:solidFill>
                  <a:schemeClr val="accent2"/>
                </a:solidFill>
                <a:latin typeface="Consolas"/>
              </a:rPr>
              <a:t>а</a:t>
            </a:r>
            <a:endParaRPr lang="en-US" sz="2350" b="1" i="1" noProof="1">
              <a:solidFill>
                <a:schemeClr val="accent2"/>
              </a:solidFill>
              <a:latin typeface="Consolas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Name: Nakov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Name: Branson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B7E1C7C-076F-D973-83E0-F6B4677BDD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908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5523911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Replace(string стар текст, string нов текст)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400" noProof="1">
                <a:cs typeface="Consolas" panose="020B0609020204030204" pitchFamily="49" charset="0"/>
              </a:rPr>
              <a:t>- заменя всички низове, които отговарят на шаблона</a:t>
            </a:r>
            <a:endParaRPr lang="en-US" sz="34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Заместаване чрез регекс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2084" y="2484052"/>
            <a:ext cx="10690500" cy="3969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pattern = @"\d{3}";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replacement = "999";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result = regex.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Replace</a:t>
            </a:r>
            <a:r>
              <a:rPr lang="en-US" sz="2799" b="1" noProof="1">
                <a:latin typeface="Consolas" pitchFamily="49" charset="0"/>
              </a:rPr>
              <a:t>(text, replacement);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Console.WriteLine(result);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</a:rPr>
              <a:t>// Nakov: 999, Branson: 999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029037D-F970-BFFC-F042-1C2789D3E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F80C1-F7EA-AC8F-73EB-0D0AD767D112}"/>
              </a:ext>
            </a:extLst>
          </p:cNvPr>
          <p:cNvSpPr txBox="1">
            <a:spLocks/>
          </p:cNvSpPr>
          <p:nvPr/>
        </p:nvSpPr>
        <p:spPr>
          <a:xfrm>
            <a:off x="4574061" y="1677296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B5639E52-6340-C5FC-AC2F-BF7406F209A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Определение, примери и класове на символи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5C01E09D-7E94-359F-711C-141C01BA8F4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Регулярни изрази</a:t>
            </a:r>
          </a:p>
        </p:txBody>
      </p:sp>
    </p:spTree>
    <p:extLst>
      <p:ext uri="{BB962C8B-B14F-4D97-AF65-F5344CB8AC3E}">
        <p14:creationId xmlns:p14="http://schemas.microsoft.com/office/powerpoint/2010/main" val="38569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Split(string text)</a:t>
            </a:r>
            <a:r>
              <a:rPr lang="en-US" sz="3600" b="1" noProof="1">
                <a:solidFill>
                  <a:schemeClr val="bg1"/>
                </a:solidFill>
              </a:rPr>
              <a:t> </a:t>
            </a:r>
            <a:r>
              <a:rPr lang="bg-BG" sz="3600" noProof="1"/>
              <a:t>-</a:t>
            </a:r>
            <a:r>
              <a:rPr lang="en-US" sz="3600" noProof="1"/>
              <a:t> разделя текст чрез шаблон</a:t>
            </a:r>
            <a:endParaRPr lang="bg-BG" dirty="0"/>
          </a:p>
          <a:p>
            <a:pPr lvl="1" indent="-360045"/>
            <a:r>
              <a:rPr lang="en-US" sz="3400" noProof="1"/>
              <a:t>Връща </a:t>
            </a:r>
            <a:r>
              <a:rPr lang="en-US" sz="3400" noProof="1">
                <a:latin typeface="Consolas" panose="020B0609020204030204" pitchFamily="49" charset="0"/>
                <a:cs typeface="Consolas" panose="020B0609020204030204" pitchFamily="49" charset="0"/>
              </a:rPr>
              <a:t>string[]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Разделяне чрез регекс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7408" y="2819560"/>
            <a:ext cx="9433048" cy="2676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text = "1   2 3      4";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pattern = @"\s+";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string[] results = Regex.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799" b="1" noProof="1">
                <a:latin typeface="Consolas" pitchFamily="49" charset="0"/>
              </a:rPr>
              <a:t>(text, 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Console.WriteLine(string.Join(", ", results));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</a:rPr>
              <a:t>// 1, 2, 3, 4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A19951E-1049-207F-6B7F-42DEDE2886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822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54542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Даден ви е </a:t>
            </a:r>
            <a:r>
              <a:rPr lang="en-US" sz="3600" b="1" dirty="0">
                <a:solidFill>
                  <a:schemeClr val="bg1"/>
                </a:solidFill>
              </a:rPr>
              <a:t>списък от имена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indent="-360045"/>
            <a:r>
              <a:rPr lang="bg-BG" sz="3600" dirty="0"/>
              <a:t>Напишете регекс, който т</a:t>
            </a:r>
            <a:r>
              <a:rPr lang="en-US" sz="3600" dirty="0"/>
              <a:t>ърси всички </a:t>
            </a:r>
            <a:r>
              <a:rPr lang="bg-BG" sz="3600" b="1" dirty="0">
                <a:solidFill>
                  <a:schemeClr val="bg1"/>
                </a:solidFill>
              </a:rPr>
              <a:t>пълни</a:t>
            </a:r>
            <a:r>
              <a:rPr lang="en-US" sz="3600" b="1" dirty="0">
                <a:solidFill>
                  <a:schemeClr val="bg1"/>
                </a:solidFill>
              </a:rPr>
              <a:t> имена </a:t>
            </a:r>
            <a:r>
              <a:rPr lang="en-US" sz="3600" dirty="0"/>
              <a:t>(две думи, старти</a:t>
            </a:r>
            <a:r>
              <a:rPr lang="bg-BG" sz="3600" dirty="0"/>
              <a:t>ра</a:t>
            </a:r>
            <a:r>
              <a:rPr lang="en-US" sz="3600" dirty="0"/>
              <a:t>щ</a:t>
            </a:r>
            <a:r>
              <a:rPr lang="bg-BG" sz="3600" dirty="0"/>
              <a:t>и</a:t>
            </a:r>
            <a:r>
              <a:rPr lang="en-US" sz="3600" dirty="0"/>
              <a:t> с главни букви)</a:t>
            </a:r>
            <a:endParaRPr lang="en-US" sz="36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Задача: Търсене на пълно име</a:t>
            </a:r>
            <a:endParaRPr lang="en-US" sz="395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390" y="3429042"/>
            <a:ext cx="10805219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dirty="0">
                <a:latin typeface="Consolas" pitchFamily="49" charset="0"/>
              </a:rPr>
              <a:t>Ivan Ivanov, Ivan ivanov, ivan Ivanov, IVan Ivanov, Test </a:t>
            </a:r>
            <a:r>
              <a:rPr lang="en-US" sz="2599" b="1" noProof="1">
                <a:latin typeface="Consolas" pitchFamily="49" charset="0"/>
              </a:rPr>
              <a:t>Testov</a:t>
            </a:r>
            <a:r>
              <a:rPr lang="en-US" sz="2599" b="1" dirty="0">
                <a:latin typeface="Consolas" pitchFamily="49" charset="0"/>
              </a:rPr>
              <a:t>, Ivan	Ivanov</a:t>
            </a:r>
            <a:endParaRPr lang="en-US" sz="2599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5478" y="4713973"/>
            <a:ext cx="653566" cy="51582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45467" y="5614680"/>
            <a:ext cx="2294402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noProof="1">
                <a:latin typeface="Consolas" pitchFamily="49" charset="0"/>
              </a:rPr>
              <a:t>Ivan Ivanov</a:t>
            </a:r>
          </a:p>
          <a:p>
            <a:r>
              <a:rPr lang="en-US" sz="2599" b="1" noProof="1">
                <a:latin typeface="Consolas" pitchFamily="49" charset="0"/>
              </a:rPr>
              <a:t>Test Testov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74DE473-94C8-24A1-C874-330E078DB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604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en-GB" sz="3950" dirty="0">
                <a:ea typeface="+mj-lt"/>
                <a:cs typeface="+mj-lt"/>
              </a:rPr>
              <a:t>Търсене на пълно име</a:t>
            </a:r>
            <a:endParaRPr lang="en-GB" sz="3950" b="0" dirty="0">
              <a:ea typeface="+mj-lt"/>
              <a:cs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9790" y="1314552"/>
            <a:ext cx="10734804" cy="4883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r>
              <a:rPr lang="en-US" sz="2799" b="1" noProof="1">
                <a:latin typeface="Consolas" pitchFamily="49" charset="0"/>
              </a:rPr>
              <a:t>string listOfNames = Console.ReadLine();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string pattern @"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\b[A-Z][a-z]+ [A-Z][a-z]+</a:t>
            </a:r>
            <a:r>
              <a:rPr lang="en-US" sz="2799" b="1" noProof="1">
                <a:latin typeface="Consolas" pitchFamily="49" charset="0"/>
              </a:rPr>
              <a:t>";</a:t>
            </a:r>
          </a:p>
          <a:p>
            <a:r>
              <a:rPr lang="en-US" sz="2799" b="1" noProof="1">
                <a:latin typeface="Consolas" pitchFamily="49" charset="0"/>
              </a:rPr>
              <a:t>Regex regex = new Regex(pattern);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MatchCollection validNames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regex.Matches</a:t>
            </a:r>
            <a:r>
              <a:rPr lang="en-US" sz="2799" b="1" noProof="1">
                <a:latin typeface="Consolas" pitchFamily="49" charset="0"/>
              </a:rPr>
              <a:t>(input);</a:t>
            </a:r>
          </a:p>
          <a:p>
            <a:br>
              <a:rPr lang="en-US" sz="2799" b="1" noProof="1">
                <a:latin typeface="Consolas" pitchFamily="49" charset="0"/>
              </a:rPr>
            </a:br>
            <a:r>
              <a:rPr lang="en-US" sz="2799" b="1" noProof="1">
                <a:latin typeface="Consolas" pitchFamily="49" charset="0"/>
              </a:rPr>
              <a:t>foreach (Match name in validNames)</a:t>
            </a:r>
          </a:p>
          <a:p>
            <a:r>
              <a:rPr lang="en-US" sz="2799" b="1" noProof="1">
                <a:latin typeface="Consolas" pitchFamily="49" charset="0"/>
              </a:rPr>
              <a:t>{</a:t>
            </a:r>
          </a:p>
          <a:p>
            <a:r>
              <a:rPr lang="en-US" sz="2799" b="1" noProof="1">
                <a:latin typeface="Consolas" pitchFamily="49" charset="0"/>
              </a:rPr>
              <a:t>  Console.Write($"{name.Value}" + "\n");</a:t>
            </a:r>
          </a:p>
          <a:p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3389" y="6411691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a typeface="+mn-lt"/>
                <a:cs typeface="+mn-lt"/>
              </a:rPr>
              <a:t>Тествайте решението с</a:t>
            </a:r>
            <a:r>
              <a:rPr lang="bg-BG" sz="1800" dirty="0">
                <a:ea typeface="+mn-lt"/>
                <a:cs typeface="+mn-lt"/>
              </a:rPr>
              <a:t>и</a:t>
            </a:r>
            <a:r>
              <a:rPr lang="en-US" sz="1800" dirty="0">
                <a:ea typeface="+mn-lt"/>
                <a:cs typeface="+mn-lt"/>
              </a:rPr>
              <a:t> в Judge</a:t>
            </a:r>
            <a:r>
              <a:rPr lang="en-US" sz="1799" dirty="0"/>
              <a:t>: </a:t>
            </a:r>
            <a:r>
              <a:rPr lang="en-US" sz="1799" dirty="0">
                <a:hlinkClick r:id="rId3"/>
              </a:rPr>
              <a:t>https://judge.softuni.org/Contests/Practice/Index/4166#0</a:t>
            </a:r>
            <a:endParaRPr lang="en-US" sz="17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ABFABFD-469B-3E03-EFC3-ED566F30E4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493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944462" cy="54542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Даден ви е низ</a:t>
            </a:r>
            <a:endParaRPr lang="bg-BG" dirty="0"/>
          </a:p>
          <a:p>
            <a:pPr indent="-360045"/>
            <a:r>
              <a:rPr lang="en-US" sz="3600" noProof="1"/>
              <a:t>Намерете </a:t>
            </a:r>
            <a:r>
              <a:rPr lang="bg-BG" sz="3600" noProof="1"/>
              <a:t>в него </a:t>
            </a:r>
            <a:r>
              <a:rPr lang="en-US" sz="3600" noProof="1"/>
              <a:t>всички дати със следния формат</a:t>
            </a:r>
            <a:r>
              <a:rPr lang="en-US" sz="3600" dirty="0"/>
              <a:t> "</a:t>
            </a:r>
            <a:r>
              <a:rPr lang="en-GB" sz="3600" b="1" noProof="1">
                <a:solidFill>
                  <a:schemeClr val="bg1"/>
                </a:solidFill>
              </a:rPr>
              <a:t>dd{</a:t>
            </a:r>
            <a:r>
              <a:rPr lang="en-GB" sz="3600" b="1" noProof="1">
                <a:solidFill>
                  <a:schemeClr val="bg1"/>
                </a:solidFill>
                <a:ea typeface="+mn-lt"/>
                <a:cs typeface="+mn-lt"/>
              </a:rPr>
              <a:t>разделител</a:t>
            </a:r>
            <a:r>
              <a:rPr lang="en-GB" sz="3600" b="1" noProof="1">
                <a:solidFill>
                  <a:schemeClr val="bg1"/>
                </a:solidFill>
              </a:rPr>
              <a:t>}MMM</a:t>
            </a:r>
            <a:r>
              <a:rPr lang="en-GB" sz="3600" b="1" dirty="0">
                <a:solidFill>
                  <a:schemeClr val="bg1"/>
                </a:solidFill>
              </a:rPr>
              <a:t>{</a:t>
            </a:r>
            <a:r>
              <a:rPr lang="en-GB" sz="3600" b="1" noProof="1">
                <a:solidFill>
                  <a:schemeClr val="bg1"/>
                </a:solidFill>
              </a:rPr>
              <a:t>разделител}yyyy</a:t>
            </a:r>
            <a:r>
              <a:rPr lang="en-GB" sz="3600" b="1" dirty="0"/>
              <a:t>"</a:t>
            </a:r>
            <a:r>
              <a:rPr lang="en-US" sz="3600" dirty="0"/>
              <a:t> </a:t>
            </a:r>
          </a:p>
          <a:p>
            <a:pPr indent="-360045"/>
            <a:r>
              <a:rPr lang="bg-BG" sz="3600" dirty="0">
                <a:cs typeface="Calibri"/>
              </a:rPr>
              <a:t>Отпечатайте ги в следния формат: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Задача: Търсене на дата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92228" y="4081597"/>
            <a:ext cx="4646990" cy="492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599" b="1" dirty="0">
                <a:latin typeface="Consolas" pitchFamily="49" charset="0"/>
              </a:rPr>
              <a:t>13/Jul/1928, 01/Jan-1951</a:t>
            </a:r>
            <a:endParaRPr lang="en-US" sz="2599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77896" y="4934542"/>
            <a:ext cx="653566" cy="51582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44697" y="5799957"/>
            <a:ext cx="5942052" cy="492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599" b="1" dirty="0">
                <a:latin typeface="Consolas" pitchFamily="49" charset="0"/>
              </a:rPr>
              <a:t>Day: 13, Month: Jul, Year: 1928</a:t>
            </a:r>
            <a:endParaRPr lang="bg-BG" sz="2599" b="1" dirty="0">
              <a:latin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C28B0CF-E88D-20C9-6998-5C75477FC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35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Решение</a:t>
            </a:r>
            <a:r>
              <a:rPr lang="en-GB" sz="4000" dirty="0"/>
              <a:t>: </a:t>
            </a:r>
            <a:r>
              <a:rPr lang="en-GB" sz="4000" dirty="0">
                <a:ea typeface="+mj-lt"/>
                <a:cs typeface="+mj-lt"/>
              </a:rPr>
              <a:t>Търсене на дата</a:t>
            </a:r>
            <a:endParaRPr lang="en-US" sz="4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501" y="1305538"/>
            <a:ext cx="11519697" cy="4883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r>
              <a:rPr lang="en-US" sz="2799" b="1" noProof="1">
                <a:latin typeface="Consolas" pitchFamily="49" charset="0"/>
              </a:rPr>
              <a:t>string input = Console.ReadLine();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string pattern = @"\b</a:t>
            </a:r>
            <a:r>
              <a:rPr lang="en-US" sz="27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(?&lt;day&gt;\d{2})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(\.|-|\/)</a:t>
            </a:r>
            <a:b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</a:br>
            <a:r>
              <a:rPr lang="en-US" sz="2799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(?&lt;month&gt;[A-Z][a-z]{2})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\1</a:t>
            </a:r>
            <a:r>
              <a:rPr lang="en-US" sz="2799" b="1" noProof="1">
                <a:solidFill>
                  <a:schemeClr val="accent3"/>
                </a:solidFill>
                <a:latin typeface="Consolas" pitchFamily="49" charset="0"/>
              </a:rPr>
              <a:t>(?&lt;year&gt;\d{4})</a:t>
            </a:r>
            <a:r>
              <a:rPr lang="en-US" sz="2799" b="1" noProof="1">
                <a:latin typeface="Consolas" pitchFamily="49" charset="0"/>
              </a:rPr>
              <a:t>\b";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MatchCollection matches = Regex.Matches(input, pattern);</a:t>
            </a:r>
            <a:br>
              <a:rPr lang="en-US" sz="2799" b="1" noProof="1">
                <a:latin typeface="Consolas" pitchFamily="49" charset="0"/>
              </a:rPr>
            </a:br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foreach (Match date in matches)</a:t>
            </a:r>
          </a:p>
          <a:p>
            <a:r>
              <a:rPr lang="en-US" sz="2799" b="1" noProof="1">
                <a:latin typeface="Consolas" pitchFamily="49" charset="0"/>
              </a:rPr>
              <a:t>	Console.WriteLine($"Day: {</a:t>
            </a:r>
            <a:r>
              <a:rPr lang="en-US" sz="27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date.Groups["day"].Value</a:t>
            </a:r>
            <a:r>
              <a:rPr lang="en-US" sz="2799" b="1" noProof="1">
                <a:latin typeface="Consolas" pitchFamily="49" charset="0"/>
              </a:rPr>
              <a:t>}, 	Month: </a:t>
            </a:r>
            <a:r>
              <a:rPr lang="en-US" sz="2799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{date.Groups["month"].Value}</a:t>
            </a:r>
            <a:r>
              <a:rPr lang="en-US" sz="2799" b="1" noProof="1">
                <a:latin typeface="Consolas" pitchFamily="49" charset="0"/>
              </a:rPr>
              <a:t>, Year: 	</a:t>
            </a:r>
            <a:r>
              <a:rPr lang="en-US" sz="2799" b="1" noProof="1">
                <a:solidFill>
                  <a:schemeClr val="accent3"/>
                </a:solidFill>
                <a:latin typeface="Consolas" pitchFamily="49" charset="0"/>
              </a:rPr>
              <a:t>{date.Groups["year"].Value}</a:t>
            </a:r>
            <a:r>
              <a:rPr lang="en-US" sz="2799" b="1" noProof="1">
                <a:latin typeface="Consolas" pitchFamily="49" charset="0"/>
              </a:rPr>
              <a:t>");</a:t>
            </a:r>
            <a:endParaRPr lang="bg-BG" sz="2799" b="1" noProof="1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389" y="6323846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a typeface="+mn-lt"/>
                <a:cs typeface="+mn-lt"/>
              </a:rPr>
              <a:t>Тествайте решението</a:t>
            </a:r>
            <a:r>
              <a:rPr lang="bg-BG" sz="1800" dirty="0">
                <a:ea typeface="+mn-lt"/>
                <a:cs typeface="+mn-lt"/>
              </a:rPr>
              <a:t> си</a:t>
            </a:r>
            <a:r>
              <a:rPr lang="en-US" sz="1800" dirty="0">
                <a:ea typeface="+mn-lt"/>
                <a:cs typeface="+mn-lt"/>
              </a:rPr>
              <a:t> в Judge</a:t>
            </a:r>
            <a:r>
              <a:rPr lang="en-US" sz="1799" dirty="0"/>
              <a:t>: </a:t>
            </a:r>
            <a:r>
              <a:rPr lang="en-US" sz="1799" dirty="0">
                <a:hlinkClick r:id="rId3"/>
              </a:rPr>
              <a:t>https://judge.softuni.org/Contests/Practice/Index/4166#2</a:t>
            </a:r>
            <a:endParaRPr lang="en-US" sz="17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B6FF24D-CB0E-CB03-F42E-7C40351F45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591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Какво научихме 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724" y="1727530"/>
            <a:ext cx="11170053" cy="4694884"/>
          </a:xfrm>
          <a:prstGeom prst="rect">
            <a:avLst/>
          </a:prstGeom>
        </p:spPr>
        <p:txBody>
          <a:bodyPr vert="horz" lIns="107972" tIns="35991" rIns="107972" bIns="35991" rtlCol="0" anchor="t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buClr>
                <a:schemeClr val="bg2"/>
              </a:buClr>
            </a:pP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Регулярния</a:t>
            </a:r>
            <a:r>
              <a:rPr lang="bg-BG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 израз</a:t>
            </a:r>
            <a:r>
              <a:rPr lang="en-GB" sz="3550" b="1" dirty="0">
                <a:solidFill>
                  <a:schemeClr val="bg1"/>
                </a:solidFill>
              </a:rPr>
              <a:t> </a:t>
            </a:r>
            <a:r>
              <a:rPr lang="en-GB" sz="3550" dirty="0">
                <a:solidFill>
                  <a:schemeClr val="bg2"/>
                </a:solidFill>
              </a:rPr>
              <a:t>изполазва 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шаблони</a:t>
            </a:r>
            <a:r>
              <a:rPr lang="en-GB" sz="3550" dirty="0">
                <a:solidFill>
                  <a:schemeClr val="bg2"/>
                </a:solidFill>
              </a:rPr>
              <a:t> </a:t>
            </a:r>
            <a:r>
              <a:rPr lang="bg-BG" sz="3550" dirty="0">
                <a:solidFill>
                  <a:schemeClr val="bg2"/>
                </a:solidFill>
              </a:rPr>
              <a:t>за</a:t>
            </a:r>
            <a:r>
              <a:rPr lang="en-GB" sz="3550" dirty="0">
                <a:solidFill>
                  <a:schemeClr val="bg2"/>
                </a:solidFill>
              </a:rPr>
              <a:t> търсене в текста</a:t>
            </a:r>
            <a:endParaRPr lang="bg-BG" sz="355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bg-BG" sz="3550" dirty="0">
                <a:solidFill>
                  <a:schemeClr val="bg2"/>
                </a:solidFill>
                <a:cs typeface="Calibri"/>
              </a:rPr>
              <a:t>Можем да дефинираме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специални символи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, </a:t>
            </a:r>
            <a:br>
              <a:rPr lang="bg-BG" sz="3550" dirty="0">
                <a:solidFill>
                  <a:schemeClr val="bg2"/>
                </a:solidFill>
                <a:cs typeface="Calibri"/>
              </a:rPr>
            </a:b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оператори 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и</a:t>
            </a:r>
            <a:r>
              <a:rPr lang="bg-BG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конструкции 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за изграждане на сложни </a:t>
            </a:r>
            <a:br>
              <a:rPr lang="bg-BG" sz="3550" dirty="0">
                <a:solidFill>
                  <a:schemeClr val="bg2"/>
                </a:solidFill>
                <a:cs typeface="Calibri"/>
              </a:rPr>
            </a:br>
            <a:r>
              <a:rPr lang="en-GB" sz="3550" dirty="0">
                <a:solidFill>
                  <a:schemeClr val="bg2"/>
                </a:solidFill>
                <a:cs typeface="Calibri"/>
              </a:rPr>
              <a:t>шаблони</a:t>
            </a:r>
          </a:p>
          <a:p>
            <a:pPr marL="456565" indent="-456565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550" dirty="0">
                <a:solidFill>
                  <a:schemeClr val="bg2"/>
                </a:solidFill>
                <a:cs typeface="Calibri"/>
              </a:rPr>
              <a:t>С него може да изплозваме 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класови символи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, </a:t>
            </a:r>
            <a:br>
              <a:rPr lang="en-GB" sz="3550" dirty="0">
                <a:solidFill>
                  <a:schemeClr val="bg2"/>
                </a:solidFill>
                <a:cs typeface="Calibri"/>
              </a:rPr>
            </a:b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групи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, 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quantifier-и </a:t>
            </a:r>
            <a:r>
              <a:rPr lang="en-GB" sz="3550" dirty="0">
                <a:solidFill>
                  <a:schemeClr val="bg2"/>
                </a:solidFill>
                <a:ea typeface="+mn-lt"/>
                <a:cs typeface="+mn-lt"/>
              </a:rPr>
              <a:t>и т. н.</a:t>
            </a:r>
          </a:p>
          <a:p>
            <a:pPr marL="456565" indent="-456565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550" dirty="0">
                <a:solidFill>
                  <a:schemeClr val="bg2"/>
                </a:solidFill>
                <a:cs typeface="Calibri"/>
              </a:rPr>
              <a:t>В C# се използва класа 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Regex</a:t>
            </a:r>
            <a:r>
              <a:rPr lang="en-GB" sz="3550" dirty="0">
                <a:solidFill>
                  <a:schemeClr val="bg2"/>
                </a:solidFill>
                <a:ea typeface="+mn-lt"/>
                <a:cs typeface="+mn-lt"/>
              </a:rPr>
              <a:t> 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DAE11AC-7500-4F77-4C17-887FBE32A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127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15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871859F-9441-9177-4C61-00C0F246F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136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6584" y="1196406"/>
            <a:ext cx="10235416" cy="5536006"/>
          </a:xfrm>
        </p:spPr>
        <p:txBody>
          <a:bodyPr vert="horz" lIns="108000" tIns="36000" rIns="108000" bIns="36000" rtlCol="0" anchor="t">
            <a:normAutofit lnSpcReduction="10000"/>
          </a:bodyPr>
          <a:lstStyle/>
          <a:p>
            <a:pPr indent="-360045">
              <a:buClr>
                <a:schemeClr val="tx1"/>
              </a:buClr>
            </a:pPr>
            <a:r>
              <a:rPr lang="bg-BG" sz="3600" b="1" dirty="0" err="1">
                <a:solidFill>
                  <a:schemeClr val="bg1"/>
                </a:solidFill>
                <a:cs typeface="Calibri"/>
              </a:rPr>
              <a:t>Ш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аблон</a:t>
            </a:r>
            <a:r>
              <a:rPr lang="bg-BG" sz="3600" dirty="0">
                <a:cs typeface="Calibri"/>
              </a:rPr>
              <a:t>, по който можем да намираме </a:t>
            </a:r>
            <a:r>
              <a:rPr lang="bg-BG" sz="3600" b="1" dirty="0">
                <a:solidFill>
                  <a:schemeClr val="bg1"/>
                </a:solidFill>
                <a:cs typeface="Calibri"/>
              </a:rPr>
              <a:t>текст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600" dirty="0"/>
              <a:t>Моделите се дефинират чрез специален синтаксис, </a:t>
            </a:r>
            <a:r>
              <a:rPr lang="bg-BG" sz="3600" dirty="0"/>
              <a:t>например</a:t>
            </a:r>
            <a:r>
              <a:rPr lang="en-US" sz="3600" dirty="0"/>
              <a:t>:</a:t>
            </a:r>
            <a:endParaRPr lang="en-US" sz="36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/>
              </a:rPr>
              <a:t>[0-9]+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dirty="0">
                <a:solidFill>
                  <a:srgbClr val="234465"/>
                </a:solidFill>
              </a:rPr>
              <a:t>шаблон</a:t>
            </a:r>
            <a:r>
              <a:rPr lang="en-US" sz="3400" dirty="0">
                <a:solidFill>
                  <a:srgbClr val="234465"/>
                </a:solidFill>
              </a:rPr>
              <a:t>, който </a:t>
            </a:r>
            <a:r>
              <a:rPr lang="bg-BG" sz="3400" dirty="0">
                <a:solidFill>
                  <a:srgbClr val="234465"/>
                </a:solidFill>
              </a:rPr>
              <a:t>търси </a:t>
            </a:r>
            <a:r>
              <a:rPr lang="en-US" sz="3400" b="1" dirty="0">
                <a:solidFill>
                  <a:schemeClr val="bg1"/>
                </a:solidFill>
              </a:rPr>
              <a:t>последователност</a:t>
            </a:r>
            <a:r>
              <a:rPr lang="en-US" sz="3400" dirty="0">
                <a:solidFill>
                  <a:srgbClr val="234465"/>
                </a:solidFill>
              </a:rPr>
              <a:t> от</a:t>
            </a:r>
            <a:r>
              <a:rPr lang="bg-BG" sz="3400" dirty="0">
                <a:solidFill>
                  <a:srgbClr val="234465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цифри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/>
              </a:rPr>
              <a:t>[A-Z][a-z]*</a:t>
            </a:r>
            <a:r>
              <a:rPr lang="en-US" sz="3400" dirty="0"/>
              <a:t> </a:t>
            </a:r>
            <a:r>
              <a:rPr lang="bg-BG" sz="3400" dirty="0"/>
              <a:t>– </a:t>
            </a:r>
            <a:r>
              <a:rPr lang="bg-BG" sz="3400" dirty="0">
                <a:ea typeface="+mn-lt"/>
                <a:cs typeface="+mn-lt"/>
              </a:rPr>
              <a:t>шаблон</a:t>
            </a:r>
            <a:r>
              <a:rPr lang="en-US" sz="3400" dirty="0">
                <a:ea typeface="+mn-lt"/>
                <a:cs typeface="+mn-lt"/>
              </a:rPr>
              <a:t>, който търси последователност от </a:t>
            </a: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главни</a:t>
            </a:r>
            <a:r>
              <a:rPr lang="bg-BG" sz="3400" dirty="0">
                <a:ea typeface="+mn-lt"/>
                <a:cs typeface="+mn-lt"/>
              </a:rPr>
              <a:t> и </a:t>
            </a: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малки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букви</a:t>
            </a:r>
            <a:endParaRPr lang="en-US" sz="3600" b="1" dirty="0">
              <a:solidFill>
                <a:schemeClr val="bg1"/>
              </a:solidFill>
            </a:endParaRPr>
          </a:p>
          <a:p>
            <a:pPr lvl="1" indent="-360045">
              <a:buClr>
                <a:schemeClr val="tx1"/>
              </a:buClr>
            </a:pPr>
            <a:r>
              <a:rPr lang="en-US" sz="3600" dirty="0"/>
              <a:t>Можете да тествате вашия регекс на: </a:t>
            </a:r>
            <a:r>
              <a:rPr lang="en-US" sz="3600" dirty="0">
                <a:hlinkClick r:id="rId2"/>
              </a:rPr>
              <a:t>regexr.com</a:t>
            </a:r>
            <a:r>
              <a:rPr lang="en-US" sz="3600" dirty="0"/>
              <a:t>, </a:t>
            </a:r>
            <a:r>
              <a:rPr lang="en-US" sz="3600" dirty="0">
                <a:hlinkClick r:id="rId3"/>
              </a:rPr>
              <a:t>regex101.com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94592"/>
            <a:ext cx="8625520" cy="882654"/>
          </a:xfrm>
        </p:spPr>
        <p:txBody>
          <a:bodyPr>
            <a:normAutofit/>
          </a:bodyPr>
          <a:lstStyle/>
          <a:p>
            <a:r>
              <a:rPr lang="en-US" sz="3950" dirty="0"/>
              <a:t>Какво е регулярен израз?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377A82B-1AC9-8824-91DA-52C50D99B7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732D78E3-D029-7A66-73A7-9E9F0C67C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36" y="838876"/>
            <a:ext cx="7566331" cy="362807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0C97079B-627F-C5DD-A2BF-E0AC4C7B1CD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Примери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9A860A01-A2C0-AE23-66FB-F5FB5D7F6CE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 Класове </a:t>
            </a:r>
          </a:p>
        </p:txBody>
      </p:sp>
    </p:spTree>
    <p:extLst>
      <p:ext uri="{BB962C8B-B14F-4D97-AF65-F5344CB8AC3E}">
        <p14:creationId xmlns:p14="http://schemas.microsoft.com/office/powerpoint/2010/main" val="190746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/>
              <a:t>Използваме </a:t>
            </a:r>
            <a:r>
              <a:rPr lang="bg-BG" sz="3350" dirty="0"/>
              <a:t>регулярните изрази</a:t>
            </a:r>
            <a:r>
              <a:rPr lang="en-US" sz="3350" dirty="0"/>
              <a:t> за </a:t>
            </a:r>
            <a:r>
              <a:rPr lang="en-US" sz="3350" b="1" dirty="0">
                <a:solidFill>
                  <a:schemeClr val="bg1"/>
                </a:solidFill>
              </a:rPr>
              <a:t>намиране</a:t>
            </a:r>
            <a:r>
              <a:rPr lang="en-US" sz="3350" dirty="0"/>
              <a:t> / </a:t>
            </a:r>
            <a:r>
              <a:rPr lang="en-US" sz="3350" b="1" dirty="0">
                <a:solidFill>
                  <a:schemeClr val="bg1"/>
                </a:solidFill>
              </a:rPr>
              <a:t>изваждане</a:t>
            </a:r>
            <a:r>
              <a:rPr lang="en-US" sz="3350" dirty="0"/>
              <a:t> / </a:t>
            </a:r>
            <a:r>
              <a:rPr lang="en-US" sz="3350" b="1" dirty="0">
                <a:solidFill>
                  <a:schemeClr val="bg1"/>
                </a:solidFill>
              </a:rPr>
              <a:t>заменяне</a:t>
            </a:r>
            <a:r>
              <a:rPr lang="en-US" sz="3350" dirty="0"/>
              <a:t> / </a:t>
            </a:r>
            <a:r>
              <a:rPr lang="en-US" sz="3350" b="1" dirty="0">
                <a:solidFill>
                  <a:schemeClr val="bg1"/>
                </a:solidFill>
              </a:rPr>
              <a:t>разделяне</a:t>
            </a:r>
            <a:r>
              <a:rPr lang="en-US" sz="3350" dirty="0"/>
              <a:t> на данни от текст чрез шаблон</a:t>
            </a:r>
            <a:r>
              <a:rPr lang="bg-BG" sz="3350" dirty="0"/>
              <a:t>:</a:t>
            </a:r>
            <a:endParaRPr lang="en-US" sz="335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50" dirty="0"/>
              <a:t>Регулярни изрази </a:t>
            </a:r>
            <a:r>
              <a:rPr lang="en-US" sz="3950" dirty="0"/>
              <a:t>– </a:t>
            </a:r>
            <a:r>
              <a:rPr lang="bg-BG" sz="3950" dirty="0"/>
              <a:t>Примери</a:t>
            </a:r>
            <a:endParaRPr lang="en-US" sz="395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18611" y="2844377"/>
            <a:ext cx="5751602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199" b="1" noProof="1">
                <a:latin typeface="Consolas" panose="020B0609020204030204" pitchFamily="49" charset="0"/>
              </a:rPr>
              <a:t> </a:t>
            </a:r>
            <a:r>
              <a:rPr lang="pl-PL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1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918" y="3868983"/>
            <a:ext cx="277898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199" b="1" noProof="1"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918" y="4893589"/>
            <a:ext cx="277898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199" b="1" noProof="1"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99881" y="5918196"/>
            <a:ext cx="4589061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Contact: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199" b="1" noProof="1"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915FD99-189D-0EDE-BC8B-F8004F824F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198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08D438A-603E-E785-2057-7F828F9F89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Класови символи </a:t>
            </a:r>
            <a:r>
              <a:rPr lang="bg-BG" sz="3350" dirty="0">
                <a:ea typeface="+mn-lt"/>
                <a:cs typeface="+mn-lt"/>
              </a:rPr>
              <a:t>== специални знаци, които позволяват да се открият 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множество символи</a:t>
            </a:r>
            <a:r>
              <a:rPr lang="bg-BG" sz="3350" dirty="0">
                <a:ea typeface="+mn-lt"/>
                <a:cs typeface="+mn-lt"/>
              </a:rPr>
              <a:t>:</a:t>
            </a:r>
          </a:p>
          <a:p>
            <a:pPr marL="802957" lvl="1" indent="-360045">
              <a:spcBef>
                <a:spcPts val="2000"/>
              </a:spcBef>
              <a:buClr>
                <a:schemeClr val="tx1"/>
              </a:buClr>
            </a:pPr>
            <a:r>
              <a:rPr lang="bg-BG" sz="3150" b="1" dirty="0">
                <a:solidFill>
                  <a:schemeClr val="bg1"/>
                </a:solidFill>
                <a:latin typeface="Consolas"/>
                <a:cs typeface="Calibri"/>
              </a:rPr>
              <a:t>[nvj]</a:t>
            </a:r>
            <a:r>
              <a:rPr lang="bg-BG" sz="3150" dirty="0">
                <a:ea typeface="+mn-lt"/>
                <a:cs typeface="+mn-lt"/>
              </a:rPr>
              <a:t> - търси съвпадения за</a:t>
            </a:r>
            <a:r>
              <a:rPr lang="bg-BG" sz="3150" dirty="0">
                <a:cs typeface="Calibri"/>
              </a:rPr>
              <a:t> символите </a:t>
            </a:r>
            <a:r>
              <a:rPr lang="bg-BG" sz="3150" b="1" dirty="0">
                <a:solidFill>
                  <a:schemeClr val="tx2">
                    <a:lumMod val="75000"/>
                  </a:schemeClr>
                </a:solidFill>
                <a:latin typeface="Consolas"/>
                <a:cs typeface="Calibri"/>
              </a:rPr>
              <a:t>n</a:t>
            </a:r>
            <a:r>
              <a:rPr lang="bg-BG" sz="3150" dirty="0">
                <a:ea typeface="+mn-lt"/>
                <a:cs typeface="+mn-lt"/>
              </a:rPr>
              <a:t>, </a:t>
            </a:r>
            <a:r>
              <a:rPr lang="bg-BG" sz="3150" b="1" dirty="0">
                <a:solidFill>
                  <a:schemeClr val="tx2">
                    <a:lumMod val="75000"/>
                  </a:schemeClr>
                </a:solidFill>
                <a:latin typeface="Consolas"/>
                <a:cs typeface="Calibri"/>
              </a:rPr>
              <a:t>v</a:t>
            </a:r>
            <a:r>
              <a:rPr lang="bg-BG" sz="3150" dirty="0">
                <a:ea typeface="+mn-lt"/>
                <a:cs typeface="+mn-lt"/>
              </a:rPr>
              <a:t> и </a:t>
            </a:r>
            <a:r>
              <a:rPr lang="bg-BG" sz="3150" b="1" dirty="0">
                <a:solidFill>
                  <a:schemeClr val="tx2">
                    <a:lumMod val="75000"/>
                  </a:schemeClr>
                </a:solidFill>
                <a:latin typeface="Consolas"/>
                <a:cs typeface="Calibri"/>
              </a:rPr>
              <a:t>j</a:t>
            </a:r>
            <a:endParaRPr lang="bg-BG" sz="3150" dirty="0">
              <a:solidFill>
                <a:schemeClr val="tx2">
                  <a:lumMod val="75000"/>
                </a:schemeClr>
              </a:solidFill>
              <a:ea typeface="+mn-lt"/>
              <a:cs typeface="+mn-lt"/>
            </a:endParaRPr>
          </a:p>
          <a:p>
            <a:pPr marL="442912" lvl="1" indent="0">
              <a:buNone/>
            </a:pPr>
            <a:endParaRPr lang="bg-BG" sz="3000" b="1" noProof="1">
              <a:solidFill>
                <a:schemeClr val="bg1"/>
              </a:solidFill>
              <a:latin typeface="Consolas"/>
              <a:cs typeface="Consolas" panose="020B0609020204030204" pitchFamily="49" charset="0"/>
            </a:endParaRPr>
          </a:p>
          <a:p>
            <a:pPr marL="802957" lvl="1" indent="-360045">
              <a:spcBef>
                <a:spcPts val="3500"/>
              </a:spcBef>
              <a:buClr>
                <a:schemeClr val="tx1"/>
              </a:buClr>
            </a:pPr>
            <a:r>
              <a:rPr lang="bg-BG" sz="30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[^abc]</a:t>
            </a:r>
            <a:r>
              <a:rPr lang="bg-BG" sz="3000" noProof="1">
                <a:solidFill>
                  <a:schemeClr val="bg1"/>
                </a:solidFill>
              </a:rPr>
              <a:t> </a:t>
            </a:r>
            <a:r>
              <a:rPr lang="bg-BG" sz="3000" noProof="1"/>
              <a:t>– търси съвпадения, който са </a:t>
            </a:r>
            <a:r>
              <a:rPr lang="bg-BG" sz="3000" b="1" noProof="1">
                <a:solidFill>
                  <a:schemeClr val="bg1"/>
                </a:solidFill>
              </a:rPr>
              <a:t>различни от</a:t>
            </a:r>
            <a:r>
              <a:rPr lang="bg-BG" sz="3000" noProof="1"/>
              <a:t> 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a</a:t>
            </a:r>
            <a:r>
              <a:rPr lang="bg-BG" sz="3000" noProof="1"/>
              <a:t>,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b</a:t>
            </a:r>
            <a:r>
              <a:rPr lang="bg-BG" sz="3000" noProof="1"/>
              <a:t> и 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latin typeface="Consolas"/>
              </a:rPr>
              <a:t>c</a:t>
            </a:r>
            <a:endParaRPr lang="bg-BG" sz="3000" b="1" noProof="1">
              <a:solidFill>
                <a:schemeClr val="tx2">
                  <a:lumMod val="75000"/>
                </a:schemeClr>
              </a:solidFill>
              <a:latin typeface="Consolas"/>
              <a:cs typeface="Consolas" panose="020B0609020204030204" pitchFamily="49" charset="0"/>
            </a:endParaRPr>
          </a:p>
          <a:p>
            <a:pPr marL="360045" indent="-360045"/>
            <a:endParaRPr lang="bg-BG" sz="3350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F1C728D-1B4B-1C10-DC7C-07E0CBC1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>
                <a:cs typeface="Calibri"/>
              </a:rPr>
              <a:t>Какво са класови символи?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CABA9-5183-E679-16F0-399F8372C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656" y="3233377"/>
            <a:ext cx="327574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799" b="1" noProof="1">
                <a:latin typeface="Consolas" pitchFamily="49" charset="0"/>
              </a:rPr>
              <a:t>ode.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799" b="1" noProof="1">
                <a:latin typeface="Consolas" pitchFamily="49" charset="0"/>
              </a:rPr>
              <a:t>s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799" b="1" noProof="1">
                <a:latin typeface="Consolas" pitchFamily="49" charset="0"/>
              </a:rPr>
              <a:t>0.12.2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C8424-527E-A3AD-7557-BB5875C4D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656" y="5357843"/>
            <a:ext cx="169976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799" b="1" noProof="1">
                <a:latin typeface="Consolas" pitchFamily="49" charset="0"/>
              </a:rPr>
              <a:t>b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799" b="1" noProof="1">
                <a:latin typeface="Consolas" pitchFamily="49" charset="0"/>
              </a:rPr>
              <a:t>a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799" b="1" noProof="1">
                <a:latin typeface="Consolas" pitchFamily="49" charset="0"/>
              </a:rPr>
              <a:t>a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40CE92C-0F39-9701-6520-5216D78157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9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[A-Z]</a:t>
            </a:r>
            <a:r>
              <a:rPr lang="en-US" sz="3400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– търси</a:t>
            </a:r>
            <a:r>
              <a:rPr lang="bg-BG" sz="3400" noProof="1"/>
              <a:t> </a:t>
            </a:r>
            <a:r>
              <a:rPr lang="bg-BG" sz="3400" b="1" noProof="1">
                <a:solidFill>
                  <a:schemeClr val="bg1"/>
                </a:solidFill>
              </a:rPr>
              <a:t>главни букви </a:t>
            </a:r>
            <a:r>
              <a:rPr lang="bg-BG" sz="3400" noProof="1"/>
              <a:t>между </a:t>
            </a:r>
            <a:r>
              <a:rPr lang="en-US" sz="3400" b="1" noProof="1">
                <a:solidFill>
                  <a:schemeClr val="bg1"/>
                </a:solidFill>
              </a:rPr>
              <a:t>A</a:t>
            </a:r>
            <a:r>
              <a:rPr lang="en-US" sz="3400" noProof="1"/>
              <a:t> </a:t>
            </a:r>
            <a:r>
              <a:rPr lang="bg-BG" sz="3400" noProof="1"/>
              <a:t>и </a:t>
            </a:r>
            <a:r>
              <a:rPr lang="en-US" sz="3400" b="1" noProof="1">
                <a:solidFill>
                  <a:schemeClr val="bg1"/>
                </a:solidFill>
              </a:rPr>
              <a:t>Z</a:t>
            </a:r>
            <a:endParaRPr lang="bg-BG" sz="3400" b="1" noProof="1">
              <a:solidFill>
                <a:schemeClr val="bg1"/>
              </a:solidFill>
              <a:latin typeface="Consolas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endParaRPr lang="bg-BG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45" indent="-360045">
              <a:spcBef>
                <a:spcPts val="70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[</a:t>
            </a:r>
            <a:r>
              <a:rPr lang="bg-BG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0-9</a:t>
            </a:r>
            <a:r>
              <a:rPr lang="en-US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]</a:t>
            </a:r>
            <a:r>
              <a:rPr lang="en-US" sz="3400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– </a:t>
            </a:r>
            <a:r>
              <a:rPr lang="en-US" sz="3400" noProof="1">
                <a:ea typeface="+mn-lt"/>
                <a:cs typeface="+mn-lt"/>
              </a:rPr>
              <a:t>диапазон от знаци</a:t>
            </a:r>
            <a:r>
              <a:rPr lang="en-US" sz="3400" noProof="1"/>
              <a:t>: търси числа в</a:t>
            </a:r>
            <a:r>
              <a:rPr lang="en-US" sz="3400" noProof="1">
                <a:solidFill>
                  <a:srgbClr val="234465"/>
                </a:solidFill>
                <a:latin typeface="Calibri"/>
                <a:cs typeface="Calibri"/>
              </a:rPr>
              <a:t> обхвата от </a:t>
            </a:r>
            <a:r>
              <a:rPr lang="en-US" sz="3400" b="1" noProof="1">
                <a:solidFill>
                  <a:schemeClr val="bg1"/>
                </a:solidFill>
                <a:latin typeface="Consolas"/>
                <a:cs typeface="Calibri"/>
              </a:rPr>
              <a:t>0</a:t>
            </a:r>
            <a:r>
              <a:rPr lang="en-US" sz="3400" noProof="1"/>
              <a:t> до </a:t>
            </a:r>
            <a:r>
              <a:rPr lang="en-US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Класови символи –</a:t>
            </a:r>
            <a:r>
              <a:rPr lang="en-US" sz="3950" dirty="0"/>
              <a:t> </a:t>
            </a:r>
            <a:r>
              <a:rPr lang="bg-BG" sz="3950" dirty="0"/>
              <a:t>Примери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1444" y="2187651"/>
            <a:ext cx="1876657" cy="6488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799" b="1" noProof="1">
                <a:latin typeface="Consolas" pitchFamily="49" charset="0"/>
              </a:rPr>
              <a:t>ohn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 D</a:t>
            </a:r>
            <a:r>
              <a:rPr lang="en-US" sz="2799" b="1" noProof="1">
                <a:latin typeface="Consolas" pitchFamily="49" charset="0"/>
              </a:rPr>
              <a:t>oe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444" y="4371140"/>
            <a:ext cx="4266089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John is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799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5B9400C-F79A-03D3-C3E2-AE95069EBC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63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57C7BC6-2108-7961-FE63-4B676C5B4B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3424" y="1210661"/>
            <a:ext cx="10107261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Класови символи</a:t>
            </a:r>
            <a:r>
              <a:rPr lang="bg-BG" sz="3400" dirty="0">
                <a:ea typeface="+mn-lt"/>
                <a:cs typeface="+mn-lt"/>
              </a:rPr>
              <a:t>, които се използват за намиране на определени </a:t>
            </a: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групи от символи </a:t>
            </a:r>
            <a:r>
              <a:rPr lang="bg-BG" sz="3400" dirty="0">
                <a:ea typeface="+mn-lt"/>
                <a:cs typeface="+mn-lt"/>
              </a:rPr>
              <a:t>в текста</a:t>
            </a:r>
          </a:p>
          <a:p>
            <a:pPr marL="360045" indent="-360045">
              <a:buClr>
                <a:schemeClr val="tx1"/>
              </a:buClr>
            </a:pPr>
            <a:r>
              <a:rPr lang="bg-BG" sz="3400" dirty="0">
                <a:ea typeface="+mn-lt"/>
                <a:cs typeface="+mn-lt"/>
              </a:rPr>
              <a:t>Примери:</a:t>
            </a:r>
          </a:p>
          <a:p>
            <a:pPr marL="802957"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\w, \W</a:t>
            </a:r>
            <a:endParaRPr lang="bg-BG" sz="3150" dirty="0">
              <a:ea typeface="+mn-lt"/>
              <a:cs typeface="+mn-lt"/>
            </a:endParaRPr>
          </a:p>
          <a:p>
            <a:pPr marL="802957"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\s, \S</a:t>
            </a:r>
            <a:endParaRPr lang="bg-BG" sz="3150" dirty="0">
              <a:ea typeface="+mn-lt"/>
              <a:cs typeface="+mn-lt"/>
            </a:endParaRPr>
          </a:p>
          <a:p>
            <a:pPr marL="802957"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\d, \D</a:t>
            </a:r>
            <a:endParaRPr lang="bg-BG" sz="315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25099E6-2E05-50C8-3733-6A412D0E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Предефинирани класове</a:t>
            </a:r>
            <a:endParaRPr lang="bg-BG" sz="3950" b="0" dirty="0"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2FCC1BF-5031-3E58-E630-1D02CBEE81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5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3991</TotalTime>
  <Words>2163</Words>
  <Application>Microsoft Office PowerPoint</Application>
  <PresentationFormat>Widescreen</PresentationFormat>
  <Paragraphs>318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Регулярни изрази (RegEx)</vt:lpstr>
      <vt:lpstr>Съдържание</vt:lpstr>
      <vt:lpstr>Регулярни изрази</vt:lpstr>
      <vt:lpstr>Какво е регулярен израз?</vt:lpstr>
      <vt:lpstr> Класове </vt:lpstr>
      <vt:lpstr>Регулярни изрази – Примери</vt:lpstr>
      <vt:lpstr>Какво са класови символи?</vt:lpstr>
      <vt:lpstr>Класови символи – Примери</vt:lpstr>
      <vt:lpstr>Предефинирани класове</vt:lpstr>
      <vt:lpstr>Предефинирани класове – Примери</vt:lpstr>
      <vt:lpstr>Quantifier-и</vt:lpstr>
      <vt:lpstr>Какво е Quantifier?</vt:lpstr>
      <vt:lpstr>Quantifier-и – Примери</vt:lpstr>
      <vt:lpstr>Какво са групиращи класове?</vt:lpstr>
      <vt:lpstr>Групиращи класове</vt:lpstr>
      <vt:lpstr>Задача: Търсене на думи</vt:lpstr>
      <vt:lpstr>Задача: Дати</vt:lpstr>
      <vt:lpstr>Решение: Дати</vt:lpstr>
      <vt:lpstr>Задача: Валидация на имейл</vt:lpstr>
      <vt:lpstr>Решение: Валидация на имейл</vt:lpstr>
      <vt:lpstr>Определение и примери</vt:lpstr>
      <vt:lpstr>Какво е обратна референция?</vt:lpstr>
      <vt:lpstr>Обратни референции за търсене на предишна група</vt:lpstr>
      <vt:lpstr>Регекс в C#</vt:lpstr>
      <vt:lpstr>Регекс в C#</vt:lpstr>
      <vt:lpstr>Валидация на низ по шаблон</vt:lpstr>
      <vt:lpstr>Проверка за съвпадения (1)</vt:lpstr>
      <vt:lpstr>Проверка за съвпадения (2)</vt:lpstr>
      <vt:lpstr>Заместаване чрез регекс</vt:lpstr>
      <vt:lpstr>Разделяне чрез регекс</vt:lpstr>
      <vt:lpstr>Задача: Търсене на пълно име</vt:lpstr>
      <vt:lpstr>Решение: Търсене на пълно име</vt:lpstr>
      <vt:lpstr>Задача: Търсене на дата</vt:lpstr>
      <vt:lpstr>Решение: Търсене на дата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Регулярни изрази</dc:title>
  <dc:subject>Модул 2 - Структури от данни и алгоритми</dc:subject>
  <dc:creator>BG-IT-Edu</dc:creator>
  <cp:keywords>Software University; SoftUni; programming; coding; software development; education; training; course;C#</cp:keywords>
  <dc:description>Open Programming and IT Courseware for IT Teachers (BG-IT-Edu): https://github.com/BG-IT-Edu
With the kind support of SoftUni: https://softuni.bg</dc:description>
  <cp:lastModifiedBy>Ahmed Ahmed</cp:lastModifiedBy>
  <cp:revision>122</cp:revision>
  <dcterms:created xsi:type="dcterms:W3CDTF">2018-05-23T13:08:44Z</dcterms:created>
  <dcterms:modified xsi:type="dcterms:W3CDTF">2025-05-19T07:36:09Z</dcterms:modified>
  <cp:category>programming;computer programming;software development;web development</cp:category>
</cp:coreProperties>
</file>