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A7FF257-DF80-4DFE-9AF0-240A5D72F181}">
          <p14:sldIdLst>
            <p14:sldId id="402"/>
            <p14:sldId id="491"/>
          </p14:sldIdLst>
        </p14:section>
        <p14:section name="Регулярен израз" id="{8B3393B8-FE56-454A-92E7-017BD7E64CE4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11780D82-5E1C-4F00-A6CF-0F71EBE8F704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458553B7-D717-48FC-B1FB-879F784A364E}">
          <p14:sldIdLst>
            <p14:sldId id="535"/>
            <p14:sldId id="579"/>
            <p14:sldId id="479"/>
          </p14:sldIdLst>
        </p14:section>
        <p14:section name="Регулярни изрази в C#" id="{F843C36F-5A76-48F9-8AB7-1461D9A01F5D}">
          <p14:sldIdLst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7442C692-910E-496C-84A2-0C0F31F0E922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 autoAdjust="0"/>
    <p:restoredTop sz="95241" autoAdjust="0"/>
  </p:normalViewPr>
  <p:slideViewPr>
    <p:cSldViewPr showGuides="1">
      <p:cViewPr varScale="1">
        <p:scale>
          <a:sx n="104" d="100"/>
          <a:sy n="104" d="100"/>
        </p:scale>
        <p:origin x="138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5E662F-A928-7A39-5C18-9D4808A3F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0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587512-DFAB-A12E-3BB4-E6B42776B1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41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234AAE7-02FD-0E79-2711-E66953A42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25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5D132E-11DD-DFD9-951F-4E145FE37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167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B30228-A97C-A471-9EF6-ABF2C2683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10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516E436-01E7-1115-CF06-57231EF73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61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97A053-7891-44F3-D667-E2AB624D9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73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35ED3A-D7CA-94BE-3196-DBDE37B90D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3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2" y="580535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2169" y="542644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53618" y="5805231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51571" y="5338773"/>
            <a:ext cx="4751954" cy="549570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D9C92B-24AC-2E0F-7C85-C3F32043D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Същност, синтаксис, употреба</a:t>
            </a:r>
            <a:endParaRPr lang="en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Регулярни изрази </a:t>
            </a:r>
            <a:r>
              <a:rPr lang="en-US" sz="4750" dirty="0"/>
              <a:t>(RegEx)</a:t>
            </a:r>
            <a:endParaRPr lang="bg-BG" sz="4750" dirty="0"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6216169" y="2470588"/>
            <a:ext cx="5384526" cy="2764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54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текстови 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</a:t>
            </a:r>
            <a:r>
              <a:rPr lang="bg-BG" sz="3350" b="1" dirty="0">
                <a:solidFill>
                  <a:schemeClr val="bg1"/>
                </a:solidFill>
              </a:rPr>
              <a:t>нетекстови символ </a:t>
            </a:r>
            <a:r>
              <a:rPr lang="en-GB" sz="3350" dirty="0"/>
              <a:t>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цифри</a:t>
            </a:r>
            <a:r>
              <a:rPr lang="bg-BG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</a:t>
            </a:r>
            <a:r>
              <a:rPr lang="bg-BG" sz="3350" dirty="0"/>
              <a:t> са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не са </a:t>
            </a:r>
            <a:r>
              <a:rPr lang="bg-BG" sz="3350" b="1" dirty="0">
                <a:solidFill>
                  <a:schemeClr val="bg1"/>
                </a:solidFill>
              </a:rPr>
              <a:t>цифри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– </a:t>
            </a:r>
            <a:r>
              <a:rPr lang="bg-BG" sz="3950" dirty="0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C9EE245-84B8-F4A5-50E9-D3470878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3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1" y="1595612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5060F56-42C1-4CE6-E1FA-054C2C4696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D2407C-A1AA-9E05-A3EB-73A80F633F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Quantifier-</a:t>
            </a:r>
            <a:r>
              <a:rPr lang="bg-BG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13083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Символи, които показват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колко пъти </a:t>
            </a:r>
            <a:r>
              <a:rPr lang="bg-BG" sz="3350" dirty="0">
                <a:ea typeface="+mn-lt"/>
                <a:cs typeface="+mn-lt"/>
              </a:rPr>
              <a:t>един или повече символи трябва да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endParaRPr lang="en-US" sz="3350" dirty="0">
              <a:ea typeface="+mn-lt"/>
              <a:cs typeface="+mn-lt"/>
            </a:endParaRP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Примери: </a:t>
            </a:r>
            <a:endParaRPr lang="en-US" sz="33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*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+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?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en-US" sz="3150" dirty="0">
                <a:ea typeface="+mn-lt"/>
                <a:cs typeface="+mn-lt"/>
              </a:rPr>
              <a:t>{count}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72618F-4B0C-7053-9229-5A49D8BD6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</a:t>
            </a:r>
            <a:r>
              <a:rPr lang="bg-BG" sz="3350" noProof="1">
                <a:latin typeface="+mj-lt"/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ea typeface="+mn-lt"/>
                <a:cs typeface="+mn-lt"/>
              </a:rPr>
              <a:t>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n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–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70F5E3-5E14-9897-F1F8-25BE6CE7A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3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400" dirty="0">
                <a:cs typeface="Calibri"/>
              </a:rPr>
              <a:t> търсят група от символи</a:t>
            </a:r>
          </a:p>
          <a:p>
            <a:pPr marL="360045" indent="-360045"/>
            <a:r>
              <a:rPr lang="bg-BG" sz="3400" dirty="0">
                <a:ea typeface="+mn-lt"/>
                <a:cs typeface="+mn-lt"/>
              </a:rPr>
              <a:t>Използват се чрез кръглите скоби "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( )</a:t>
            </a:r>
            <a:r>
              <a:rPr lang="bg-BG" sz="3400" dirty="0">
                <a:ea typeface="+mn-lt"/>
                <a:cs typeface="+mn-lt"/>
              </a:rPr>
              <a:t>"</a:t>
            </a:r>
          </a:p>
          <a:p>
            <a:pPr lvl="1" indent="-360045"/>
            <a:r>
              <a:rPr lang="bg-BG" sz="3200" b="1" dirty="0">
                <a:ea typeface="+mn-lt"/>
                <a:cs typeface="+mn-lt"/>
              </a:rPr>
              <a:t>Пример</a:t>
            </a:r>
            <a:r>
              <a:rPr lang="bg-BG" sz="3200" dirty="0">
                <a:ea typeface="+mn-lt"/>
                <a:cs typeface="+mn-lt"/>
              </a:rPr>
              <a:t>: ако търсите текст, който започва и завършва със знаците 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200" dirty="0">
                <a:ea typeface="+mn-lt"/>
                <a:cs typeface="+mn-lt"/>
              </a:rPr>
              <a:t>, може да използвате групиращ клас: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C5AE7C-43DC-ACAE-07F8-0BE45CB4D4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име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&gt;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дефинира 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9" y="3329550"/>
            <a:ext cx="42883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0778" y="3329550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4689000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4904385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250735" y="341512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4990906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B9BF07E-F154-F8C5-1881-D208C503B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9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1556" y="1151716"/>
            <a:ext cx="1192373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</a:t>
            </a:r>
            <a:r>
              <a:rPr lang="en-US" sz="3600" b="1" dirty="0">
                <a:ea typeface="+mn-lt"/>
                <a:cs typeface="+mn-lt"/>
              </a:rPr>
              <a:t>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>
                <a:ea typeface="+mn-lt"/>
                <a:cs typeface="+mn-lt"/>
              </a:rPr>
              <a:t>от </a:t>
            </a:r>
            <a:r>
              <a:rPr lang="bg-BG" sz="3600" b="1" dirty="0">
                <a:ea typeface="+mn-lt"/>
                <a:cs typeface="+mn-lt"/>
              </a:rPr>
              <a:t>текстови символи</a:t>
            </a:r>
            <a:r>
              <a:rPr lang="en-US" sz="3600" dirty="0">
                <a:ea typeface="+mn-lt"/>
                <a:cs typeface="+mn-lt"/>
              </a:rPr>
              <a:t>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A024C5-C42E-E04A-5646-E2EE82AEB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  <a:r>
              <a:rPr lang="bg-BG" sz="3400" b="1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noProof="1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92A03F-BA63-EE4D-6F16-5A3EDC07A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5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0814"/>
              <a:gd name="adj2" fmla="val -8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главна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буква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цифра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" y="1603572"/>
            <a:ext cx="4176016" cy="1265688"/>
          </a:xfrm>
          <a:prstGeom prst="wedgeRoundRectCallout">
            <a:avLst>
              <a:gd name="adj1" fmla="val 65168"/>
              <a:gd name="adj2" fmla="val 86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нула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или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път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</a:t>
            </a:r>
            <a:r>
              <a:rPr lang="bg-BG" sz="3150" b="1" noProof="1">
                <a:solidFill>
                  <a:schemeClr val="bg2"/>
                </a:solidFill>
              </a:rPr>
              <a:t>цифри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56783"/>
              <a:gd name="adj2" fmla="val -66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2C736C-35DE-9394-8021-1D4A17FAA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r>
              <a:rPr lang="bg-BG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и </a:t>
            </a:r>
            <a:r>
              <a:rPr lang="bg-BG" sz="3150" b="1" dirty="0">
                <a:solidFill>
                  <a:schemeClr val="bg1"/>
                </a:solidFill>
              </a:rPr>
              <a:t>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48001" y="4607780"/>
            <a:ext cx="1777558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-60551" y="5705766"/>
            <a:ext cx="2105106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9185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346170" y="4607780"/>
            <a:ext cx="1932644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9185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358140" y="5704033"/>
            <a:ext cx="2122860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BB0D5-980C-FF57-0FA1-113EB8A11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Регулярни изрази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bg-BG" dirty="0"/>
              <a:t>Предефинирани класове</a:t>
            </a:r>
            <a:endParaRPr lang="bg-BG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Quantifier-и</a:t>
            </a:r>
            <a:r>
              <a:rPr lang="en-US" dirty="0"/>
              <a:t> и </a:t>
            </a:r>
            <a:r>
              <a:rPr lang="bg-BG" b="1" dirty="0">
                <a:solidFill>
                  <a:schemeClr val="bg1"/>
                </a:solidFill>
              </a:rPr>
              <a:t>групи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noProof="1">
                <a:solidFill>
                  <a:schemeClr val="bg1"/>
                </a:solidFill>
              </a:rPr>
              <a:t>͏</a:t>
            </a:r>
            <a:r>
              <a:rPr lang="en-US" b="1" noProof="1">
                <a:solidFill>
                  <a:schemeClr val="bg1"/>
                </a:solidFill>
              </a:rPr>
              <a:t>Обратни </a:t>
            </a:r>
            <a:r>
              <a:rPr lang="bg-BG" b="1" noProof="1">
                <a:solidFill>
                  <a:schemeClr val="bg1"/>
                </a:solidFill>
              </a:rPr>
              <a:t>референции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ea typeface="+mn-lt"/>
                <a:cs typeface="+mn-lt"/>
              </a:rPr>
              <a:t>Регулярни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изрази</a:t>
            </a:r>
            <a:r>
              <a:rPr lang="en-US" dirty="0"/>
              <a:t> в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83BEDE-5DF4-38DF-DE26-7643B45D1D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943A84-D4AF-A45E-146B-E059446C2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CDE342B-0175-92BE-7325-A40BDE8899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Обратни референции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AD5B9E-F7F0-A6E8-91D7-F1A6CD57D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Определение 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3812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214" y="121066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Търси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повторение на данни</a:t>
            </a:r>
            <a:r>
              <a:rPr lang="bg-BG" sz="3500" dirty="0">
                <a:ea typeface="+mn-lt"/>
                <a:cs typeface="+mn-lt"/>
              </a:rPr>
              <a:t>, които вече са събрани в регулярен израз</a:t>
            </a:r>
          </a:p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Използваме я чрез символа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500" dirty="0">
                <a:ea typeface="+mn-lt"/>
                <a:cs typeface="+mn-lt"/>
              </a:rPr>
              <a:t>заедно с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5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endParaRPr lang="bg-BG" sz="3500" dirty="0">
              <a:ea typeface="+mn-lt"/>
              <a:cs typeface="+mn-lt"/>
            </a:endParaRP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BD50-4195-60C6-FF59-D22110FA1BB1}"/>
              </a:ext>
            </a:extLst>
          </p:cNvPr>
          <p:cNvSpPr txBox="1">
            <a:spLocks/>
          </p:cNvSpPr>
          <p:nvPr/>
        </p:nvSpPr>
        <p:spPr>
          <a:xfrm>
            <a:off x="6671804" y="4140357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2E5421-9378-9A35-E9CD-B775CB3E1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2E8DA5-216C-AE46-867F-342433397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7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94FEFBF-A998-21BA-18E7-15639852A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3861CF2-8452-47EA-ED2C-CF6AA7F369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Регекс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09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7A887D1-6B64-F15F-ED5C-EFC4CF80A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1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CA6F99-6BAA-DA00-D85D-711AB3EAD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за съвпадения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2619000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8BE3B2-AF4A-B7C3-32FA-C570422C8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556" y="1196707"/>
            <a:ext cx="11784444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връща колекция от съвпадения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Проверка за съвпадения (2)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7E1C7C-076F-D973-83E0-F6B4677BD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0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стар текст, string нов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29037D-F970-BFFC-F042-1C2789D3E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1" y="16772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5639E52-6340-C5FC-AC2F-BF7406F209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примери и класове на символи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C01E09D-7E94-359F-711C-141C01BA8F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</a:p>
        </p:txBody>
      </p:sp>
    </p:spTree>
    <p:extLst>
      <p:ext uri="{BB962C8B-B14F-4D97-AF65-F5344CB8AC3E}">
        <p14:creationId xmlns:p14="http://schemas.microsoft.com/office/powerpoint/2010/main" val="38569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string[]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19951E-1049-207F-6B7F-42DEDE28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2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bg-BG" sz="3600" dirty="0"/>
              <a:t>Напишете регекс, който т</a:t>
            </a:r>
            <a:r>
              <a:rPr lang="en-US" sz="3600" dirty="0"/>
              <a:t>ърси всички </a:t>
            </a:r>
            <a:r>
              <a:rPr lang="bg-BG" sz="3600" b="1" dirty="0">
                <a:solidFill>
                  <a:schemeClr val="bg1"/>
                </a:solidFill>
              </a:rPr>
              <a:t>пълни</a:t>
            </a:r>
            <a:r>
              <a:rPr lang="en-US" sz="3600" b="1" dirty="0">
                <a:solidFill>
                  <a:schemeClr val="bg1"/>
                </a:solidFill>
              </a:rPr>
              <a:t> имена </a:t>
            </a:r>
            <a:r>
              <a:rPr lang="en-US" sz="3600" dirty="0"/>
              <a:t>(две думи, старти</a:t>
            </a:r>
            <a:r>
              <a:rPr lang="bg-BG" sz="3600" dirty="0"/>
              <a:t>ра</a:t>
            </a:r>
            <a:r>
              <a:rPr lang="en-US" sz="3600" dirty="0"/>
              <a:t>щ</a:t>
            </a:r>
            <a:r>
              <a:rPr lang="bg-BG" sz="3600" dirty="0"/>
              <a:t>и</a:t>
            </a:r>
            <a:r>
              <a:rPr lang="en-US" sz="3600" dirty="0"/>
              <a:t> с главни букви)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4DE473-94C8-24A1-C874-330E078DB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0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 с</a:t>
            </a:r>
            <a:r>
              <a:rPr lang="bg-BG" sz="1800" dirty="0">
                <a:ea typeface="+mn-lt"/>
                <a:cs typeface="+mn-lt"/>
              </a:rPr>
              <a:t>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BFABFD-469B-3E03-EFC3-ED566F30E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9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indent="-360045"/>
            <a:r>
              <a:rPr lang="en-US" sz="3600" noProof="1"/>
              <a:t>Намерете </a:t>
            </a:r>
            <a:r>
              <a:rPr lang="bg-BG" sz="3600" noProof="1"/>
              <a:t>в него </a:t>
            </a:r>
            <a:r>
              <a:rPr lang="en-US" sz="3600" noProof="1"/>
              <a:t>всички дати със следния формат</a:t>
            </a:r>
            <a:r>
              <a:rPr lang="en-US" sz="3600" dirty="0"/>
              <a:t> "</a:t>
            </a:r>
            <a:r>
              <a:rPr lang="en-GB" sz="3600" b="1" noProof="1">
                <a:solidFill>
                  <a:schemeClr val="bg1"/>
                </a:solidFill>
              </a:rPr>
              <a:t>dd{</a:t>
            </a:r>
            <a:r>
              <a:rPr lang="en-GB" sz="36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600" b="1" noProof="1">
                <a:solidFill>
                  <a:schemeClr val="bg1"/>
                </a:solidFill>
              </a:rPr>
              <a:t>}MMM</a:t>
            </a: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разделител}yyyy</a:t>
            </a:r>
            <a:r>
              <a:rPr lang="en-GB" sz="3600" b="1" dirty="0"/>
              <a:t>"</a:t>
            </a:r>
            <a:r>
              <a:rPr lang="en-US" sz="3600" dirty="0"/>
              <a:t> </a:t>
            </a:r>
          </a:p>
          <a:p>
            <a:pPr indent="-360045"/>
            <a:r>
              <a:rPr lang="bg-BG" sz="3600" dirty="0">
                <a:cs typeface="Calibri"/>
              </a:rPr>
              <a:t>Отпечатайте ги в следния формат: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28B0CF-E88D-20C9-6998-5C75477FC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</a:t>
            </a:r>
            <a:r>
              <a:rPr lang="en-GB" sz="4000" dirty="0"/>
              <a:t>: </a:t>
            </a:r>
            <a:r>
              <a:rPr lang="en-GB" sz="4000" dirty="0">
                <a:ea typeface="+mj-lt"/>
                <a:cs typeface="+mj-lt"/>
              </a:rPr>
              <a:t>Търсене на дата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FF24D-CB0E-CB03-F42E-7C40351F4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DAE11AC-7500-4F77-4C17-887FBE32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71859F-9441-9177-4C61-00C0F246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584" y="1196406"/>
            <a:ext cx="10235416" cy="55360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buClr>
                <a:schemeClr val="tx1"/>
              </a:buClr>
            </a:pPr>
            <a:r>
              <a:rPr lang="bg-BG" sz="3600" b="1" dirty="0" err="1">
                <a:solidFill>
                  <a:schemeClr val="bg1"/>
                </a:solidFill>
                <a:cs typeface="Calibri"/>
              </a:rPr>
              <a:t>Ш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аблон</a:t>
            </a:r>
            <a:r>
              <a:rPr lang="bg-BG" sz="3600" dirty="0">
                <a:cs typeface="Calibri"/>
              </a:rPr>
              <a:t>, по който можем да намираме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текст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който </a:t>
            </a:r>
            <a:r>
              <a:rPr lang="bg-BG" sz="3400" dirty="0">
                <a:solidFill>
                  <a:srgbClr val="234465"/>
                </a:solidFill>
              </a:rPr>
              <a:t>търси </a:t>
            </a:r>
            <a:r>
              <a:rPr lang="en-US" sz="3400" b="1" dirty="0">
                <a:solidFill>
                  <a:schemeClr val="bg1"/>
                </a:solidFill>
              </a:rPr>
              <a:t>последователност</a:t>
            </a:r>
            <a:r>
              <a:rPr lang="en-US" sz="3400" dirty="0">
                <a:solidFill>
                  <a:srgbClr val="234465"/>
                </a:solidFill>
              </a:rPr>
              <a:t> от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цифри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/>
              <a:t> </a:t>
            </a:r>
            <a:r>
              <a:rPr lang="bg-BG" sz="3400" dirty="0"/>
              <a:t>– </a:t>
            </a:r>
            <a:r>
              <a:rPr lang="bg-BG" sz="3400" dirty="0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който търси последователност от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главни</a:t>
            </a:r>
            <a:r>
              <a:rPr lang="bg-BG" sz="3400" dirty="0">
                <a:ea typeface="+mn-lt"/>
                <a:cs typeface="+mn-lt"/>
              </a:rPr>
              <a:t> 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малки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букви</a:t>
            </a:r>
            <a:endParaRPr lang="en-US" sz="3600" b="1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77A82B-1AC9-8824-91DA-52C50D99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C97079B-627F-C5DD-A2BF-E0AC4C7B1C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A860A01-A2C0-AE23-66FB-F5FB5D7F6C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 Класове </a:t>
            </a:r>
          </a:p>
        </p:txBody>
      </p:sp>
    </p:spTree>
    <p:extLst>
      <p:ext uri="{BB962C8B-B14F-4D97-AF65-F5344CB8AC3E}">
        <p14:creationId xmlns:p14="http://schemas.microsoft.com/office/powerpoint/2010/main" val="19074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Използваме </a:t>
            </a:r>
            <a:r>
              <a:rPr lang="bg-BG" sz="3350" dirty="0"/>
              <a:t>регулярните изрази</a:t>
            </a:r>
            <a:r>
              <a:rPr lang="en-US" sz="3350" dirty="0"/>
              <a:t>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r>
              <a:rPr lang="bg-BG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Регулярни изрази </a:t>
            </a:r>
            <a:r>
              <a:rPr lang="en-US" sz="3950" dirty="0"/>
              <a:t>– </a:t>
            </a:r>
            <a:r>
              <a:rPr lang="bg-BG" sz="3950" dirty="0"/>
              <a:t>Примери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8611" y="284437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868983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893589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9881" y="5918196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15FD99-189D-0EDE-BC8B-F8004F82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9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== специални знаци, които позволяват да се открият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множество символи</a:t>
            </a:r>
            <a:r>
              <a:rPr lang="bg-BG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spcBef>
                <a:spcPts val="2000"/>
              </a:spcBef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150" dirty="0">
                <a:ea typeface="+mn-lt"/>
                <a:cs typeface="+mn-lt"/>
              </a:rPr>
              <a:t> - търси съвпадения за</a:t>
            </a:r>
            <a:r>
              <a:rPr lang="bg-BG" sz="3150" dirty="0">
                <a:cs typeface="Calibri"/>
              </a:rPr>
              <a:t> символите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150" dirty="0">
                <a:ea typeface="+mn-lt"/>
                <a:cs typeface="+mn-lt"/>
              </a:rPr>
              <a:t>,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150" dirty="0">
                <a:ea typeface="+mn-lt"/>
                <a:cs typeface="+mn-lt"/>
              </a:rPr>
              <a:t> и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1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442912" lvl="1" indent="0">
              <a:buNone/>
            </a:pPr>
            <a:endParaRPr lang="bg-BG" sz="30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802957" lvl="1" indent="-360045">
              <a:spcBef>
                <a:spcPts val="3500"/>
              </a:spcBef>
              <a:buClr>
                <a:schemeClr val="tx1"/>
              </a:buClr>
            </a:pPr>
            <a:r>
              <a:rPr lang="bg-BG" sz="30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000" noProof="1">
                <a:solidFill>
                  <a:schemeClr val="bg1"/>
                </a:solidFill>
              </a:rPr>
              <a:t> </a:t>
            </a:r>
            <a:r>
              <a:rPr lang="bg-BG" sz="3000" noProof="1"/>
              <a:t>– търси съвпадения, който са </a:t>
            </a:r>
            <a:r>
              <a:rPr lang="bg-BG" sz="3000" b="1" noProof="1">
                <a:solidFill>
                  <a:schemeClr val="bg1"/>
                </a:solidFill>
              </a:rPr>
              <a:t>различни от</a:t>
            </a:r>
            <a:r>
              <a:rPr lang="bg-BG" sz="3000" noProof="1"/>
              <a:t>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000" noProof="1"/>
              <a:t>,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000" noProof="1"/>
              <a:t> и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cs typeface="Calibri"/>
              </a:rPr>
              <a:t>Какво са класови символи?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0CE92C-0F39-9701-6520-5216D7815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Класови символи –</a:t>
            </a:r>
            <a:r>
              <a:rPr lang="en-US" sz="3950" dirty="0"/>
              <a:t>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B9400C-F79A-03D3-C3E2-AE95069EB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6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424" y="1210661"/>
            <a:ext cx="1010726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400" dirty="0">
                <a:ea typeface="+mn-lt"/>
                <a:cs typeface="+mn-lt"/>
              </a:rPr>
              <a:t>, които се използват за намиране на определени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групи от символи </a:t>
            </a:r>
            <a:r>
              <a:rPr lang="bg-BG" sz="3400" dirty="0">
                <a:ea typeface="+mn-lt"/>
                <a:cs typeface="+mn-lt"/>
              </a:rPr>
              <a:t>в текста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Примери: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\w, \W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\s, \S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\d, \D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 класове</a:t>
            </a:r>
            <a:endParaRPr lang="bg-BG" sz="3950" b="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FCC1BF-5031-3E58-E630-1D02CBEE8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2163</Words>
  <Application>Microsoft Office PowerPoint</Application>
  <PresentationFormat>Widescreen</PresentationFormat>
  <Paragraphs>318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Регулярни изрази (RegEx)</vt:lpstr>
      <vt:lpstr>Съдържание</vt:lpstr>
      <vt:lpstr>Регулярни изрази</vt:lpstr>
      <vt:lpstr>Какво е регулярен израз?</vt:lpstr>
      <vt:lpstr> Класове </vt:lpstr>
      <vt:lpstr>Регулярни изрази – Примери</vt:lpstr>
      <vt:lpstr>Какво са класови символи?</vt:lpstr>
      <vt:lpstr>Класови символи – Примери</vt:lpstr>
      <vt:lpstr>Предефинирани класове</vt:lpstr>
      <vt:lpstr>Предефинирани класове – Примери</vt:lpstr>
      <vt:lpstr>Quantifier-и</vt:lpstr>
      <vt:lpstr>Какво е Quantifier?</vt:lpstr>
      <vt:lpstr>Quantifier-и –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Определение и примери</vt:lpstr>
      <vt:lpstr>Какво е обратна референция?</vt:lpstr>
      <vt:lpstr>Обратни референции за търсене на предишна група</vt:lpstr>
      <vt:lpstr>Регекс в C#</vt:lpstr>
      <vt:lpstr>Регекс в C#</vt:lpstr>
      <vt:lpstr>Валидация на низ по шаблон</vt:lpstr>
      <vt:lpstr>Проверка за съвпадения (1)</vt:lpstr>
      <vt:lpstr>Проверка за съвпадения (2)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Решение: Търсене на дата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subject>Модул 2 - Структури от данни и алгоритми</dc:subject>
  <dc:creator>BG-IT-Edu</dc:creator>
  <cp:keywords>Software University; SoftUni; programming; coding; software development; education; training; course;C#</cp:keywords>
  <dc:description>Open Programming and IT Courseware for IT Teachers (BG-IT-Edu): https://github.com/BG-IT-Edu
With the kind support of SoftUni: https://softuni.bg</dc:description>
  <cp:lastModifiedBy>Ahmed Ahmed</cp:lastModifiedBy>
  <cp:revision>121</cp:revision>
  <dcterms:created xsi:type="dcterms:W3CDTF">2018-05-23T13:08:44Z</dcterms:created>
  <dcterms:modified xsi:type="dcterms:W3CDTF">2025-05-14T06:50:04Z</dcterms:modified>
  <cp:category>programming;computer programming;software development;web development</cp:category>
</cp:coreProperties>
</file>