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7" r:id="rId16"/>
    <p:sldId id="299" r:id="rId17"/>
    <p:sldId id="300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2FBC02A-F806-4688-B712-2FFCF976177C}">
          <p14:sldIdLst>
            <p14:sldId id="256"/>
            <p14:sldId id="257"/>
            <p14:sldId id="258"/>
            <p14:sldId id="25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xib" id="{B20CF667-C4D9-47A1-A945-E186E92BF6AF}">
          <p14:sldIdLst>
            <p14:sldId id="298"/>
            <p14:sldId id="297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02475B-A460-2DE0-4269-A26622A6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172C280-3159-AEE8-F211-DA359202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A24109-828D-0BE4-1007-52BCFD0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C42A637-8D29-DB7E-54FE-43EEC6C6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A53C9C-D6F9-E8C4-D3A0-8309EF7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85950A-CC55-98C5-5816-17EEA6B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F46CF13-CAFE-FC5D-DAEA-0017F08F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B42B07-ABD0-B3CA-1E72-D2E4A4C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E47E73-664F-DA1D-69AB-158076C7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763C39-68B7-7207-625E-2FE11AE6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5B86671-3546-9471-95E7-94E4DE8A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7D53CB7-E49A-6CD2-994E-11F107B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5413D8-32A0-5D42-CECC-832BAF5C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0F38F0-412A-1EE9-5E87-B37AB92A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DA5536E-552B-BBCF-C6C4-B67E7E0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B0BB0-DC8B-DCCF-092F-608CA59D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BD37EC-0A22-BA76-0F99-3558190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FA0E290-2666-0839-D507-A0A6849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64117D-8EF7-AD6B-4D50-DF8C823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D2493-2012-C570-30C9-2107EAC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F3D0C9-AAFE-3C96-8B98-A1114109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3CFA31-0370-F427-DA1F-CA9F4756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695BE09-C2F8-4063-DD61-2F8AAFE5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E80E0-6284-187A-D1AE-68F2BA3D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915B6-2915-DF2D-31A9-78E6CA2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616553-C0CA-A946-9307-D85C9B4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A68FEB-B212-1B59-5B8E-5D52B55F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2A1975A-D265-FC95-5792-E1D99212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019D634-A42B-57C0-E0C5-51A5A90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B935B26-B1B0-6B99-BF71-3FCA751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9B3A77-E1F3-5E94-4FB2-77A8D5A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0F5E2E-3FB6-C5C9-58CF-3E6FD39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2094AC-8886-AE44-7C58-FE0ED9CA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2B16C8-210F-D1A3-82CC-45C99D02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E2ECEE7-084F-A09E-432B-777BFCD7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80276A6-D17B-F08A-8EC1-017E39E8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D39052E0-D35F-D108-E1AE-E973835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9461A76-B847-9A36-63FC-49B114B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178AC41-FC24-27EC-DD59-6E11412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8132A5-7C15-E928-975C-B37F17C2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7B8EADE-D2E5-0628-2629-9208FD4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067D1CE-4A52-5E62-B9FF-92981B6E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826E920-D99C-5A88-0FD7-2AAB5E7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2ACE154-89FB-50A2-AD25-920CEEA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BE15B38-09F6-8313-2230-749D703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D22F5F7-E269-0FDE-6BEE-BA63114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0D9991-EF19-9071-161F-15F50E9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65972-A0BD-C92D-12D7-611E167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4C5BA2C-FEAB-ED99-17E5-E34E1184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9C9ADB-10D8-7817-8E24-C07C932D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A67595-B380-A0EE-6D4C-D10F0D5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E9EE3C2-ACFC-C56E-ABCA-B1FE19B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6E098A-5E45-7506-D51F-636303A8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C826EE4-E7C6-FAFD-CD94-05B66781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AF403CE-7500-8770-75EC-DED219AB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A4C79F1-2859-944B-DD95-7465FE9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0664A3F-54EE-7776-D2AD-A84DDB25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B094FBF-83AC-83A4-3F21-506CDF5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548DDA4-7CF1-2D58-95C9-751DBE7E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06537A6-D3A6-9798-DE5C-DF3BA2A6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555895A-7E53-934E-2224-7AE6A7053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D116-73C5-4B5A-80E0-3C3E4F493EA3}" type="datetimeFigureOut">
              <a:rPr lang="en-GB" smtClean="0"/>
              <a:t>12/05/2024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F2CE82-0505-0711-EE6A-40D7F834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095A48-92E1-0222-C9A9-011117E3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Графи и дървета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 descr="Картина, която съдържа линия, диаграма, кръг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726D9434-E098-422A-022F-77BC26C8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328737"/>
            <a:ext cx="6829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1.4 Пътища и цикли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2191" y="183660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1.4. Графи – пътища и цикли.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4506626-3CF2-A393-1E4A-0CE9C0FCC2CB}"/>
              </a:ext>
            </a:extLst>
          </p:cNvPr>
          <p:cNvSpPr txBox="1"/>
          <p:nvPr/>
        </p:nvSpPr>
        <p:spPr>
          <a:xfrm>
            <a:off x="668189" y="830611"/>
            <a:ext cx="10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Дължина на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брой на ребрата в път</a:t>
            </a:r>
          </a:p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Тривиален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– път с дължина 0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70F46052-721D-CEDB-8DE5-96C345EB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22" y="1476942"/>
            <a:ext cx="9693215" cy="4693334"/>
          </a:xfrm>
          <a:prstGeom prst="rect">
            <a:avLst/>
          </a:prstGeom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C4E71D91-9AA8-D2A6-AE31-83F3A825FA7F}"/>
              </a:ext>
            </a:extLst>
          </p:cNvPr>
          <p:cNvSpPr txBox="1"/>
          <p:nvPr/>
        </p:nvSpPr>
        <p:spPr>
          <a:xfrm>
            <a:off x="808879" y="6348912"/>
            <a:ext cx="10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Прост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– </a:t>
            </a:r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няма повтарящ се връх (освен началния при цикличен път)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1.5 Теорема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958962" y="139337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1.5. Графи – теорема.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5D45AEB-DE4F-7B36-F84A-2DCD7ABE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914399"/>
            <a:ext cx="10251837" cy="3499533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457C1A1-AD8F-DB6A-C14C-640639B51589}"/>
              </a:ext>
            </a:extLst>
          </p:cNvPr>
          <p:cNvSpPr txBox="1"/>
          <p:nvPr/>
        </p:nvSpPr>
        <p:spPr>
          <a:xfrm>
            <a:off x="647728" y="4747546"/>
            <a:ext cx="6570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Теорема.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Ако два върха на граф са свързани с път, то съществува и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прост път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, който свързва тези два върха.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B476D15-A6D5-814F-0011-3465804A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22" y="4119372"/>
            <a:ext cx="3001077" cy="2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1.6 Представяне на графи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762824" y="2047419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1.6 Графи – представяне на графи.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575230E-BE77-6E57-25ED-C46CF47D120C}"/>
              </a:ext>
            </a:extLst>
          </p:cNvPr>
          <p:cNvSpPr txBox="1"/>
          <p:nvPr/>
        </p:nvSpPr>
        <p:spPr>
          <a:xfrm>
            <a:off x="668189" y="830611"/>
            <a:ext cx="10251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списък на ребрата</a:t>
            </a: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матрица на съседствата</a:t>
            </a: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списъци на съседите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5F36736-9A73-7863-9794-33361AF2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6" y="1321512"/>
            <a:ext cx="3228975" cy="247650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D6A3238-5F03-6CF7-1C67-9019DC1D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66" y="2417356"/>
            <a:ext cx="2238375" cy="2257425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9183E641-03B5-3783-D4E9-A0BBA5CA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66" y="5808314"/>
            <a:ext cx="3676650" cy="21907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D7839D9B-090A-5459-A35E-2121D2904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150" y="2702506"/>
            <a:ext cx="1963637" cy="17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3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1.7 Упражнения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144267" y="138449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1.6 Графи – упражнения.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393AC9-D425-2474-1B60-55AB9288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1000852"/>
            <a:ext cx="10539839" cy="1162055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7F77C59-19EB-DD2B-ECD8-0D1685C7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5" y="2466975"/>
            <a:ext cx="10446990" cy="11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2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Дървета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Картина 4" descr="Картина, която съдържа кръг, диаграма, цветност, линия&#10;&#10;Описанието е генерирано автоматично">
            <a:extLst>
              <a:ext uri="{FF2B5EF4-FFF2-40B4-BE49-F238E27FC236}">
                <a16:creationId xmlns:a16="http://schemas.microsoft.com/office/drawing/2014/main" id="{946B4E24-728B-4639-7832-4D6513B1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56" y="971125"/>
            <a:ext cx="3671888" cy="35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2.1. Дърво и кореново дърво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300827" y="1749575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2.1. Дърво и кореново дърво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D7DDE06-F16C-723E-E5DF-23CAE1509F22}"/>
              </a:ext>
            </a:extLst>
          </p:cNvPr>
          <p:cNvSpPr txBox="1"/>
          <p:nvPr/>
        </p:nvSpPr>
        <p:spPr>
          <a:xfrm>
            <a:off x="668189" y="830611"/>
            <a:ext cx="10999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Гора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–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граф без цикли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Дърво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свързан граф без цикли –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T(V, E)</a:t>
            </a: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Кореново дърво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– дърво с корен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T(V, E)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и корен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</a:p>
        </p:txBody>
      </p:sp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22FB0808-B1F6-5500-1A40-263884A75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20" y="2587095"/>
            <a:ext cx="3101873" cy="2688290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5E22B9D4-A9BA-923A-3686-B008E910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308" y="2861548"/>
            <a:ext cx="2724150" cy="2466975"/>
          </a:xfrm>
          <a:prstGeom prst="rect">
            <a:avLst/>
          </a:prstGeom>
        </p:spPr>
      </p:pic>
      <p:pic>
        <p:nvPicPr>
          <p:cNvPr id="23" name="Картина 22">
            <a:extLst>
              <a:ext uri="{FF2B5EF4-FFF2-40B4-BE49-F238E27FC236}">
                <a16:creationId xmlns:a16="http://schemas.microsoft.com/office/drawing/2014/main" id="{DBAF2FB8-7A45-6DD0-329C-385266A7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674" y="2861549"/>
            <a:ext cx="227303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5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2.2. Представяне на дърво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174190" y="1646649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2.2. Представяне на дърво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D7DDE06-F16C-723E-E5DF-23CAE1509F22}"/>
              </a:ext>
            </a:extLst>
          </p:cNvPr>
          <p:cNvSpPr txBox="1"/>
          <p:nvPr/>
        </p:nvSpPr>
        <p:spPr>
          <a:xfrm>
            <a:off x="668189" y="830611"/>
            <a:ext cx="10999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Списък на родителите</a:t>
            </a:r>
            <a:endParaRPr lang="en-GB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8563E4B-4F77-CDCB-B174-05D8C592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91" y="738552"/>
            <a:ext cx="2190750" cy="2409825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998970F-E182-EC67-3281-85F599AF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989" y="1849452"/>
            <a:ext cx="4829175" cy="809625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2AEB9E13-76D9-AA5C-5B26-5EF3A4568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51" y="3563073"/>
            <a:ext cx="1986190" cy="2071688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34C6BDC-E27B-FB79-88DB-91DF35C84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334" y="3793239"/>
            <a:ext cx="4743450" cy="723900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1F781B50-3BCC-001B-8E63-999A04AA874F}"/>
              </a:ext>
            </a:extLst>
          </p:cNvPr>
          <p:cNvSpPr txBox="1"/>
          <p:nvPr/>
        </p:nvSpPr>
        <p:spPr>
          <a:xfrm>
            <a:off x="685775" y="4598917"/>
            <a:ext cx="109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За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двоични дървета</a:t>
            </a:r>
          </a:p>
          <a:p>
            <a:pPr lvl="1"/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- Ляво дете – дясно дете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E1AEAEDA-91E3-E4E0-FF53-F0577DF19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334" y="5469503"/>
            <a:ext cx="6076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9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2.3 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Покриващо дърво на граф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16207" y="124895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2.3 </a:t>
            </a:r>
            <a:r>
              <a:rPr lang="bg-BG" dirty="0" err="1">
                <a:solidFill>
                  <a:schemeClr val="bg1"/>
                </a:solidFill>
                <a:latin typeface="Consolas" panose="020B0609020204030204" pitchFamily="49" charset="0"/>
              </a:rPr>
              <a:t>Покривъщо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дърво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881DA5FD-9154-AE67-9675-32AD0DEB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49" y="2729012"/>
            <a:ext cx="2867025" cy="3067050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8C1FD1B2-9190-C496-28B8-AFF9D021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56" y="1430926"/>
            <a:ext cx="2202365" cy="5156758"/>
          </a:xfrm>
          <a:prstGeom prst="rect">
            <a:avLst/>
          </a:prstGeom>
        </p:spPr>
      </p:pic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1E906353-0989-5E48-E2A4-F53E4B425D79}"/>
              </a:ext>
            </a:extLst>
          </p:cNvPr>
          <p:cNvSpPr txBox="1"/>
          <p:nvPr/>
        </p:nvSpPr>
        <p:spPr>
          <a:xfrm>
            <a:off x="668189" y="830611"/>
            <a:ext cx="10999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Теорема.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Граф е свързан тогава и само тогава, когато има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покриващо дърво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2.4 Упражнения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581303" y="95014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2.4.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Упражнения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C6D7C76-5692-1EF3-BF16-52915230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21" y="1025769"/>
            <a:ext cx="10635110" cy="1820424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F8A100C-6CD1-E38B-F7C0-B4B9987E2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22" y="3056453"/>
            <a:ext cx="10635110" cy="1648201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81771716-2F58-F9C8-3162-486E9661F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921" y="4914913"/>
            <a:ext cx="10635110" cy="14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9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Графи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Кратка история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Дефиниции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Пътища и цикли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Теорема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Представяне на графи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Упражнения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Дървета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Дърво и кореново дърво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Представяне на дърво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Покриващо дърво на граф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400">
                <a:solidFill>
                  <a:srgbClr val="0070C0"/>
                </a:solidFill>
                <a:latin typeface="Consolas" panose="020B0609020204030204" pitchFamily="49" charset="0"/>
              </a:rPr>
              <a:t>Упражнения</a:t>
            </a: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Графи - кратка история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 descr="Картина, която съдържа текст, рисунка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1BA8C3F2-2556-BE47-B017-DF1C1477C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02" y="658735"/>
            <a:ext cx="4474696" cy="44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1.1 Графи – кратка история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0942" y="155395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1.1. Графи – кратка история.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906486-0603-68BD-2AAF-1759C4A7D7A7}"/>
              </a:ext>
            </a:extLst>
          </p:cNvPr>
          <p:cNvSpPr txBox="1"/>
          <p:nvPr/>
        </p:nvSpPr>
        <p:spPr>
          <a:xfrm>
            <a:off x="1107825" y="844061"/>
            <a:ext cx="1107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Леонард Ойлер –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създателят на теория на графите (1736).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Картина 7" descr="Картина, която съдържа скица, Човешко лице, портрет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1C33F2AD-AB36-F2DB-B5FA-7A5FBA79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362671"/>
            <a:ext cx="2927839" cy="3765018"/>
          </a:xfrm>
          <a:prstGeom prst="rect">
            <a:avLst/>
          </a:prstGeom>
        </p:spPr>
      </p:pic>
      <p:pic>
        <p:nvPicPr>
          <p:cNvPr id="11" name="Картина 10" descr="Картина, която съдържа текст, рисунка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F8E7AEC8-46C5-F716-BD67-CCD0FD6E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92" y="1362672"/>
            <a:ext cx="6629400" cy="4545760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1CF391B1-35EF-0383-2C78-20CFE2D5DBD9}"/>
              </a:ext>
            </a:extLst>
          </p:cNvPr>
          <p:cNvSpPr txBox="1"/>
          <p:nvPr/>
        </p:nvSpPr>
        <p:spPr>
          <a:xfrm>
            <a:off x="4237892" y="5907034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Задачата за мостовете на Кьонигсберг </a:t>
            </a:r>
          </a:p>
          <a:p>
            <a:pPr lvl="1"/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(днешен Калининград в Руската федерация)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906486-0603-68BD-2AAF-1759C4A7D7A7}"/>
              </a:ext>
            </a:extLst>
          </p:cNvPr>
          <p:cNvSpPr txBox="1"/>
          <p:nvPr/>
        </p:nvSpPr>
        <p:spPr>
          <a:xfrm>
            <a:off x="1107825" y="844061"/>
            <a:ext cx="1107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Нека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G(V, E)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е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графова структура с две крайни множества: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V = {v1, v2, …,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vn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}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– върхове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(vertex)</a:t>
            </a: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 {e1, e2, …,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}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– ребра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edges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C27D6C3-C0B7-9CB9-1E64-3566302A8AC8}"/>
              </a:ext>
            </a:extLst>
          </p:cNvPr>
          <p:cNvSpPr txBox="1"/>
          <p:nvPr/>
        </p:nvSpPr>
        <p:spPr>
          <a:xfrm>
            <a:off x="1107825" y="2228671"/>
            <a:ext cx="1107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За всяко ребро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ek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Є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k = 1, 2, …, m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се съпоставя два от върховете на графа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vi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Є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vj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Є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1 &lt;=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j &lt;= n.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8FA7708-9091-08FB-84E9-1CD28E6F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92" y="3243949"/>
            <a:ext cx="2733675" cy="2305050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13ADAD89-3DAC-8EDE-4A63-F11CD1503B45}"/>
              </a:ext>
            </a:extLst>
          </p:cNvPr>
          <p:cNvSpPr txBox="1"/>
          <p:nvPr/>
        </p:nvSpPr>
        <p:spPr>
          <a:xfrm>
            <a:off x="4029802" y="3243949"/>
            <a:ext cx="5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Означение: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e1 = {v1, v2}</a:t>
            </a:r>
          </a:p>
        </p:txBody>
      </p:sp>
    </p:spTree>
    <p:extLst>
      <p:ext uri="{BB962C8B-B14F-4D97-AF65-F5344CB8AC3E}">
        <p14:creationId xmlns:p14="http://schemas.microsoft.com/office/powerpoint/2010/main" val="958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CCD8BCD-4F06-B706-78E4-936CCAEE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01992"/>
            <a:ext cx="5591907" cy="5543771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9A283A0F-715B-3C17-0CE8-C8871BE5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23" y="2457364"/>
            <a:ext cx="3267075" cy="4267200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D2650CED-0066-B989-AB24-78980EE14B59}"/>
              </a:ext>
            </a:extLst>
          </p:cNvPr>
          <p:cNvSpPr txBox="1"/>
          <p:nvPr/>
        </p:nvSpPr>
        <p:spPr>
          <a:xfrm>
            <a:off x="668189" y="830611"/>
            <a:ext cx="615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граф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7BC0A90-1787-25F5-36AA-C71DC7D1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76" y="1344106"/>
            <a:ext cx="4914900" cy="315277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3ADF230-1D77-2C64-6A74-A0F56586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60" y="1460635"/>
            <a:ext cx="4772025" cy="3057525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BE558D-1DCC-72F4-86E9-6DF563038B95}"/>
              </a:ext>
            </a:extLst>
          </p:cNvPr>
          <p:cNvSpPr txBox="1"/>
          <p:nvPr/>
        </p:nvSpPr>
        <p:spPr>
          <a:xfrm>
            <a:off x="668189" y="830611"/>
            <a:ext cx="10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Мултиграф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между два върха има повече от едно ребро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E72E97C7-C815-5079-495E-EA75D585D66E}"/>
              </a:ext>
            </a:extLst>
          </p:cNvPr>
          <p:cNvSpPr txBox="1"/>
          <p:nvPr/>
        </p:nvSpPr>
        <p:spPr>
          <a:xfrm>
            <a:off x="808880" y="4640769"/>
            <a:ext cx="5680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 граф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 мултиграф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 граф (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граф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 мултиграф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720A0BE0-A511-9504-C726-2A31391B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54" y="4753100"/>
            <a:ext cx="4724400" cy="1571625"/>
          </a:xfrm>
          <a:prstGeom prst="rect">
            <a:avLst/>
          </a:prstGeom>
        </p:spPr>
      </p:pic>
      <p:sp>
        <p:nvSpPr>
          <p:cNvPr id="20" name="Изнесено означение: линия 19">
            <a:extLst>
              <a:ext uri="{FF2B5EF4-FFF2-40B4-BE49-F238E27FC236}">
                <a16:creationId xmlns:a16="http://schemas.microsoft.com/office/drawing/2014/main" id="{66560688-A2DC-44B1-4CC7-F617A75A80BF}"/>
              </a:ext>
            </a:extLst>
          </p:cNvPr>
          <p:cNvSpPr/>
          <p:nvPr/>
        </p:nvSpPr>
        <p:spPr>
          <a:xfrm>
            <a:off x="1657533" y="5788467"/>
            <a:ext cx="4123593" cy="425091"/>
          </a:xfrm>
          <a:prstGeom prst="borderCallout1">
            <a:avLst>
              <a:gd name="adj1" fmla="val 51843"/>
              <a:gd name="adj2" fmla="val 100195"/>
              <a:gd name="adj3" fmla="val -52967"/>
              <a:gd name="adj4" fmla="val 12243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1.3 Примери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79526" y="130367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1.3. Графи –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C1F8001-AB94-439F-1F40-D506DB21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90" y="1047750"/>
            <a:ext cx="10493647" cy="56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1.4 Пътища и цикли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2191" y="183660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1.4. Графи – пътища и цикли.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9F370D2-B80B-BFB7-D668-0386DFE34E3F}"/>
              </a:ext>
            </a:extLst>
          </p:cNvPr>
          <p:cNvSpPr txBox="1"/>
          <p:nvPr/>
        </p:nvSpPr>
        <p:spPr>
          <a:xfrm>
            <a:off x="668189" y="830611"/>
            <a:ext cx="1025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Път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граф – редица от свързани върхове, като от връх на пътя не може веднага да се върнем на предхождащия го връх.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97689A3-3A6B-081B-C2E8-156EFE39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4" y="2076120"/>
            <a:ext cx="10026188" cy="3620807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F58662-588A-FCDC-C75B-6E935749AE53}"/>
              </a:ext>
            </a:extLst>
          </p:cNvPr>
          <p:cNvSpPr txBox="1"/>
          <p:nvPr/>
        </p:nvSpPr>
        <p:spPr>
          <a:xfrm>
            <a:off x="668189" y="5888615"/>
            <a:ext cx="10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Цикъл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граф – началото и краят на пътя съвпадат.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6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</TotalTime>
  <Words>469</Words>
  <Application>Microsoft Office PowerPoint</Application>
  <PresentationFormat>Широк екран</PresentationFormat>
  <Paragraphs>87</Paragraphs>
  <Slides>18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64</cp:revision>
  <dcterms:created xsi:type="dcterms:W3CDTF">2023-11-01T15:09:05Z</dcterms:created>
  <dcterms:modified xsi:type="dcterms:W3CDTF">2024-05-12T18:24:48Z</dcterms:modified>
</cp:coreProperties>
</file>