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627" r:id="rId2"/>
    <p:sldId id="619" r:id="rId3"/>
    <p:sldId id="592" r:id="rId4"/>
    <p:sldId id="433" r:id="rId5"/>
    <p:sldId id="483" r:id="rId6"/>
    <p:sldId id="631" r:id="rId7"/>
    <p:sldId id="632" r:id="rId8"/>
    <p:sldId id="633" r:id="rId9"/>
    <p:sldId id="634" r:id="rId10"/>
    <p:sldId id="635" r:id="rId11"/>
    <p:sldId id="636" r:id="rId12"/>
    <p:sldId id="673" r:id="rId13"/>
    <p:sldId id="653" r:id="rId14"/>
    <p:sldId id="654" r:id="rId15"/>
    <p:sldId id="655" r:id="rId16"/>
    <p:sldId id="656" r:id="rId17"/>
    <p:sldId id="657" r:id="rId18"/>
    <p:sldId id="658" r:id="rId19"/>
    <p:sldId id="659" r:id="rId20"/>
    <p:sldId id="664" r:id="rId21"/>
    <p:sldId id="665" r:id="rId22"/>
    <p:sldId id="688" r:id="rId23"/>
    <p:sldId id="666" r:id="rId24"/>
    <p:sldId id="667" r:id="rId25"/>
    <p:sldId id="668" r:id="rId26"/>
    <p:sldId id="669" r:id="rId27"/>
    <p:sldId id="670" r:id="rId28"/>
    <p:sldId id="671" r:id="rId29"/>
    <p:sldId id="672" r:id="rId30"/>
    <p:sldId id="674" r:id="rId31"/>
    <p:sldId id="681" r:id="rId32"/>
    <p:sldId id="682" r:id="rId33"/>
    <p:sldId id="683" r:id="rId34"/>
    <p:sldId id="684" r:id="rId35"/>
    <p:sldId id="685" r:id="rId36"/>
    <p:sldId id="686" r:id="rId37"/>
    <p:sldId id="687" r:id="rId38"/>
    <p:sldId id="580" r:id="rId39"/>
    <p:sldId id="504" r:id="rId40"/>
    <p:sldId id="5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9DE48FA-AA57-4B81-BF31-972BEE3A577B}">
          <p14:sldIdLst>
            <p14:sldId id="627"/>
            <p14:sldId id="619"/>
          </p14:sldIdLst>
        </p14:section>
        <p14:section name="По-сложни For-цикли" id="{D72330DD-8C63-4BAC-A135-E03425229385}">
          <p14:sldIdLst>
            <p14:sldId id="592"/>
            <p14:sldId id="433"/>
            <p14:sldId id="483"/>
            <p14:sldId id="631"/>
            <p14:sldId id="632"/>
            <p14:sldId id="633"/>
            <p14:sldId id="634"/>
            <p14:sldId id="635"/>
            <p14:sldId id="636"/>
          </p14:sldIdLst>
        </p14:section>
        <p14:section name="По-сложни While-цикли" id="{256ABDFA-8E03-4BF1-BDC7-7560B735F2C6}">
          <p14:sldIdLst>
            <p14:sldId id="673"/>
            <p14:sldId id="653"/>
            <p14:sldId id="654"/>
            <p14:sldId id="655"/>
            <p14:sldId id="656"/>
            <p14:sldId id="657"/>
            <p14:sldId id="658"/>
            <p14:sldId id="659"/>
            <p14:sldId id="664"/>
            <p14:sldId id="665"/>
            <p14:sldId id="688"/>
            <p14:sldId id="666"/>
            <p14:sldId id="667"/>
            <p14:sldId id="668"/>
            <p14:sldId id="669"/>
            <p14:sldId id="670"/>
            <p14:sldId id="671"/>
            <p14:sldId id="672"/>
          </p14:sldIdLst>
        </p14:section>
        <p14:section name="По-сложни вложени цикли" id="{81E18F87-130C-418D-8DAB-52682B44611A}">
          <p14:sldIdLst>
            <p14:sldId id="674"/>
            <p14:sldId id="681"/>
            <p14:sldId id="682"/>
            <p14:sldId id="683"/>
            <p14:sldId id="684"/>
            <p14:sldId id="685"/>
            <p14:sldId id="686"/>
            <p14:sldId id="687"/>
          </p14:sldIdLst>
        </p14:section>
        <p14:section name="Обобщение" id="{1C09A3FA-987B-4C38-BE67-E0F0BA7B7E9B}">
          <p14:sldIdLst>
            <p14:sldId id="580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4" autoAdjust="0"/>
    <p:restoredTop sz="95215" autoAdjust="0"/>
  </p:normalViewPr>
  <p:slideViewPr>
    <p:cSldViewPr showGuides="1">
      <p:cViewPr varScale="1">
        <p:scale>
          <a:sx n="105" d="100"/>
          <a:sy n="105" d="100"/>
        </p:scale>
        <p:origin x="834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16.10.2024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592FD0-F4B1-0B28-F215-677630344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01340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95B9DB7-5B5D-6D4D-C757-3E329FE3A7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64243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5864FC-36D7-E579-84A4-C15C9C8913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19052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E262A8C-3CE6-3EB8-AF3E-FE4DC12D77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50971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8774071-8809-643C-1151-B54AD7056B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90022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B3A21F1-DE65-4AC5-0836-D4554DA327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1022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9CAC6365-9767-4CE1-BB2A-841EF18165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97477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885803EF-4C33-50A0-BCAD-E10B1C330E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77472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9D44F662-E26D-E291-B475-62DEBFD3CA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01570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4E24E51-008C-4B00-7EDE-349761C162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28193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8BF9389-DD6B-0E21-8A89-CBE8DF673C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92958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E744500-C041-CA8F-5B2E-5AE0617575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81392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D182C8D-D7B1-DB10-2682-DFC049E908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90390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9CBCBC32-239A-3B0A-0CC2-EDD6E1DDFC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33933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99#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9#3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9#4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judge.softuni.org/Contests/Practice/Index/3899#5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9#6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9#7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9#8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9#0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99#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29764"/>
            <a:ext cx="5248260" cy="374236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"ООП"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767871"/>
          </a:xfrm>
        </p:spPr>
        <p:txBody>
          <a:bodyPr>
            <a:normAutofit/>
          </a:bodyPr>
          <a:lstStyle/>
          <a:p>
            <a:r>
              <a:rPr lang="en-US" dirty="0"/>
              <a:t>For-</a:t>
            </a:r>
            <a:r>
              <a:rPr lang="bg-BG" dirty="0"/>
              <a:t>цикъл, </a:t>
            </a:r>
            <a:r>
              <a:rPr lang="en-US" dirty="0"/>
              <a:t>While-</a:t>
            </a:r>
            <a:r>
              <a:rPr lang="bg-BG" dirty="0"/>
              <a:t>цикъл, вложени цикли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По-сложни цикли</a:t>
            </a:r>
            <a:endParaRPr lang="en-US" dirty="0"/>
          </a:p>
        </p:txBody>
      </p:sp>
      <p:pic>
        <p:nvPicPr>
          <p:cNvPr id="8" name="Picture 7" descr="A green and blue rectangular sign with white text&#10;&#10;Description automatically generated">
            <a:extLst>
              <a:ext uri="{FF2B5EF4-FFF2-40B4-BE49-F238E27FC236}">
                <a16:creationId xmlns:a16="http://schemas.microsoft.com/office/drawing/2014/main" id="{75312D09-226E-6C55-27BB-461591B9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1" y="2980813"/>
            <a:ext cx="1956689" cy="98818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526DDAC8-152C-86E2-027C-59BF6CC5D1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86000" y="2537593"/>
            <a:ext cx="2884920" cy="288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99" dirty="0"/>
              <a:t>Примерен вход и изход:</a:t>
            </a:r>
            <a:endParaRPr lang="en-US" sz="35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Задача: Четна / нечетна сума </a:t>
            </a:r>
            <a:r>
              <a:rPr lang="en-US" noProof="1"/>
              <a:t>(2) 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8502" y="2800453"/>
            <a:ext cx="761134" cy="242827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92108" y="3310128"/>
            <a:ext cx="1773004" cy="10642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577664" y="3741137"/>
            <a:ext cx="456681" cy="338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488153" y="2799000"/>
            <a:ext cx="742382" cy="2430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18769" y="3414282"/>
            <a:ext cx="1715642" cy="10642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394185" y="3741137"/>
            <a:ext cx="456681" cy="338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352694" y="3038685"/>
            <a:ext cx="742382" cy="189832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786000" y="3310128"/>
            <a:ext cx="1715642" cy="10642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212322" y="3741135"/>
            <a:ext cx="456681" cy="3383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1697063-302C-EB20-4474-2B4CA476E5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310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Решение: Четна / нечетна сума</a:t>
            </a: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2086412" y="1266026"/>
            <a:ext cx="8019176" cy="504329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i = 1; i &lt;= n; i++)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element = int.Parse(Console.ReadLine());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(i % 2 == 0) evenSum += element; 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else oddSum += element;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O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тпечатайте сумата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/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разликата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B0E7FE-48B0-4411-A9A1-C18543082400}"/>
              </a:ext>
            </a:extLst>
          </p:cNvPr>
          <p:cNvSpPr/>
          <p:nvPr/>
        </p:nvSpPr>
        <p:spPr>
          <a:xfrm>
            <a:off x="1163452" y="6391952"/>
            <a:ext cx="9865096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https://judge.softuni.org/Contests/Practice/Index/3899#2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09B1556-5955-FFBC-F4B8-6CE9417E18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691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/>
          <p:cNvSpPr txBox="1"/>
          <p:nvPr/>
        </p:nvSpPr>
        <p:spPr>
          <a:xfrm>
            <a:off x="4788758" y="2057760"/>
            <a:ext cx="2614486" cy="1273387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598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598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62DA023A-FBDB-966E-12D4-704B9C866F7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По-сложни </a:t>
            </a:r>
            <a:r>
              <a:rPr lang="en-US"/>
              <a:t>While-</a:t>
            </a:r>
            <a:r>
              <a:rPr lang="bg-BG"/>
              <a:t>цикли</a:t>
            </a:r>
          </a:p>
        </p:txBody>
      </p:sp>
    </p:spTree>
    <p:extLst>
      <p:ext uri="{BB962C8B-B14F-4D97-AF65-F5344CB8AC3E}">
        <p14:creationId xmlns:p14="http://schemas.microsoft.com/office/powerpoint/2010/main" val="1105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399" dirty="0"/>
              <a:t>Напишете програма, която: </a:t>
            </a:r>
          </a:p>
          <a:p>
            <a:pPr lvl="1"/>
            <a:r>
              <a:rPr lang="bg-BG" sz="3199" dirty="0"/>
              <a:t>Прочита цяло число </a:t>
            </a:r>
            <a:r>
              <a:rPr lang="en-US" sz="3199" b="1" dirty="0">
                <a:solidFill>
                  <a:schemeClr val="bg1"/>
                </a:solidFill>
              </a:rPr>
              <a:t>n</a:t>
            </a:r>
            <a:endParaRPr lang="bg-BG" sz="3199" b="1" dirty="0">
              <a:solidFill>
                <a:schemeClr val="bg1"/>
              </a:solidFill>
            </a:endParaRPr>
          </a:p>
          <a:p>
            <a:pPr lvl="1"/>
            <a:r>
              <a:rPr lang="bg-BG" sz="3199" dirty="0"/>
              <a:t>Отпечатва всички числа </a:t>
            </a:r>
            <a:r>
              <a:rPr lang="en-US" sz="3199" dirty="0">
                <a:solidFill>
                  <a:schemeClr val="bg1"/>
                </a:solidFill>
              </a:rPr>
              <a:t>≤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199" dirty="0"/>
              <a:t> от редицата:</a:t>
            </a:r>
            <a:r>
              <a:rPr lang="en-US" sz="3199" dirty="0"/>
              <a:t> 1, 3, 7, 15, 31, …</a:t>
            </a:r>
          </a:p>
          <a:p>
            <a:pPr lvl="1"/>
            <a:r>
              <a:rPr lang="bg-BG" sz="3199" dirty="0"/>
              <a:t>Всяко следващо число </a:t>
            </a:r>
            <a:r>
              <a:rPr lang="en-US" sz="3199" dirty="0"/>
              <a:t>e </a:t>
            </a:r>
            <a:r>
              <a:rPr lang="bg-BG" sz="3199" dirty="0"/>
              <a:t>равно на </a:t>
            </a:r>
            <a:r>
              <a:rPr lang="bg-BG" sz="3199" b="1" dirty="0"/>
              <a:t>предишното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en-US" sz="3199" dirty="0">
                <a:solidFill>
                  <a:schemeClr val="bg1"/>
                </a:solidFill>
              </a:rPr>
              <a:t> </a:t>
            </a:r>
            <a:r>
              <a:rPr lang="bg-BG" sz="3199" dirty="0"/>
              <a:t>*</a:t>
            </a:r>
            <a:r>
              <a:rPr lang="en-US" sz="3199" dirty="0"/>
              <a:t> </a:t>
            </a:r>
            <a:r>
              <a:rPr lang="bg-BG" sz="3199" dirty="0"/>
              <a:t> 2 + 1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Редица числа 2K+1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225376" y="4419000"/>
            <a:ext cx="9741251" cy="6061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199" b="1" noProof="1">
                <a:latin typeface="+mj-lt"/>
                <a:cs typeface="Consolas" pitchFamily="49" charset="0"/>
              </a:rPr>
              <a:t>,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03039CE-FB07-B9A9-E7C3-8BA3FE788D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253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4496218" y="1765255"/>
            <a:ext cx="2447288" cy="45708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k = 1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09323" y="1416696"/>
            <a:ext cx="4761" cy="3248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18847" y="2237428"/>
            <a:ext cx="9523" cy="380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496218" y="2618329"/>
            <a:ext cx="2447287" cy="1254817"/>
          </a:xfrm>
          <a:prstGeom prst="diamond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k &lt;=</a:t>
            </a:r>
            <a:r>
              <a:rPr lang="bg-BG" sz="2399" dirty="0">
                <a:solidFill>
                  <a:srgbClr val="FFFFFF"/>
                </a:solidFill>
              </a:rPr>
              <a:t> </a:t>
            </a:r>
            <a:r>
              <a:rPr lang="en-GB" sz="2399" dirty="0">
                <a:solidFill>
                  <a:srgbClr val="FFFFFF"/>
                </a:solidFill>
              </a:rPr>
              <a:t>n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714085" y="3888238"/>
            <a:ext cx="9523" cy="380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496217" y="4284231"/>
            <a:ext cx="2447289" cy="6805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Print k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699801" y="4979914"/>
            <a:ext cx="9523" cy="380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496219" y="3245739"/>
            <a:ext cx="12697" cy="2445670"/>
          </a:xfrm>
          <a:prstGeom prst="bentConnector3">
            <a:avLst>
              <a:gd name="adj1" fmla="val 37572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508914" y="836001"/>
            <a:ext cx="2434590" cy="580695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Read input</a:t>
            </a:r>
            <a:endParaRPr lang="en-US" sz="2399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496218" y="5363689"/>
            <a:ext cx="2447287" cy="65543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399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sz="2399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399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sz="2399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sz="2399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8EA80-7B10-4552-97A2-AACEC0482F42}"/>
              </a:ext>
            </a:extLst>
          </p:cNvPr>
          <p:cNvSpPr txBox="1"/>
          <p:nvPr/>
        </p:nvSpPr>
        <p:spPr>
          <a:xfrm>
            <a:off x="6781622" y="2773564"/>
            <a:ext cx="776128" cy="539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6943504" y="3247881"/>
            <a:ext cx="8284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AF30D3D-9BFC-424A-BC1C-DCA4880910ED}"/>
              </a:ext>
            </a:extLst>
          </p:cNvPr>
          <p:cNvSpPr/>
          <p:nvPr/>
        </p:nvSpPr>
        <p:spPr bwMode="auto">
          <a:xfrm>
            <a:off x="7782028" y="2955390"/>
            <a:ext cx="2434590" cy="580695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End loop</a:t>
            </a:r>
            <a:endParaRPr lang="en-US" sz="2399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42009-B203-48FA-8914-66BBB7F723A0}"/>
              </a:ext>
            </a:extLst>
          </p:cNvPr>
          <p:cNvSpPr txBox="1"/>
          <p:nvPr/>
        </p:nvSpPr>
        <p:spPr>
          <a:xfrm>
            <a:off x="5699802" y="3696844"/>
            <a:ext cx="729845" cy="539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259AA51-E9CA-F430-5BDB-A6306FDDA5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2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Решение: Редица числа 2K+1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63227" y="1839662"/>
            <a:ext cx="8189367" cy="36462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latin typeface="Consolas" pitchFamily="49" charset="0"/>
                <a:cs typeface="Consolas" pitchFamily="49" charset="0"/>
              </a:rPr>
              <a:t>int k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(k &lt;= n)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9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latin typeface="Consolas" pitchFamily="49" charset="0"/>
                <a:cs typeface="Consolas" pitchFamily="49" charset="0"/>
              </a:rPr>
              <a:t>   Console.WriteLine(k);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latin typeface="Consolas" pitchFamily="49" charset="0"/>
                <a:cs typeface="Consolas" pitchFamily="49" charset="0"/>
              </a:rPr>
              <a:t>   k =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k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+ 1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10379" y="2619001"/>
            <a:ext cx="3880621" cy="1028600"/>
          </a:xfrm>
          <a:prstGeom prst="wedgeRoundRectCallout">
            <a:avLst>
              <a:gd name="adj1" fmla="val -61199"/>
              <a:gd name="adj2" fmla="val -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 докато е в сила условието </a:t>
            </a:r>
            <a:r>
              <a:rPr lang="en-US" sz="28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k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≤ n</a:t>
            </a:r>
            <a:endParaRPr lang="bg-BG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AE58806E-0D81-4AA7-AC90-FD8CB0667A44}"/>
              </a:ext>
            </a:extLst>
          </p:cNvPr>
          <p:cNvSpPr/>
          <p:nvPr/>
        </p:nvSpPr>
        <p:spPr>
          <a:xfrm>
            <a:off x="507350" y="6291613"/>
            <a:ext cx="1117730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</a:t>
            </a:r>
            <a:r>
              <a:rPr lang="en-US" sz="2000" dirty="0"/>
              <a:t> </a:t>
            </a:r>
            <a:r>
              <a:rPr lang="bg-BG" sz="2000" dirty="0"/>
              <a:t>си в </a:t>
            </a:r>
            <a:r>
              <a:rPr lang="en-US" sz="2000" dirty="0"/>
              <a:t>Judge: </a:t>
            </a:r>
            <a:r>
              <a:rPr lang="en-US" sz="2000" dirty="0">
                <a:hlinkClick r:id="rId2"/>
              </a:rPr>
              <a:t>https://judge.softuni.org/Contests/Practice/Index/3899#3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5F13542-B399-A3BE-2893-0179D0A077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230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E7A0E2-063B-4028-B498-A6630D734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</a:t>
            </a:r>
            <a:r>
              <a:rPr lang="en-US" dirty="0"/>
              <a:t> </a:t>
            </a:r>
            <a:r>
              <a:rPr lang="en-US" sz="3499" b="1" dirty="0">
                <a:solidFill>
                  <a:schemeClr val="bg1"/>
                </a:solidFill>
              </a:rPr>
              <a:t>n</a:t>
            </a:r>
            <a:r>
              <a:rPr lang="en-US" dirty="0"/>
              <a:t> –</a:t>
            </a:r>
            <a:r>
              <a:rPr lang="bg-BG" dirty="0"/>
              <a:t> на</a:t>
            </a:r>
            <a:r>
              <a:rPr lang="en-US" dirty="0"/>
              <a:t> </a:t>
            </a:r>
            <a:r>
              <a:rPr lang="bg-BG" dirty="0"/>
              <a:t>брой числа, които представляват вноски по банкова сметка</a:t>
            </a:r>
            <a:r>
              <a:rPr lang="en-US" dirty="0"/>
              <a:t> </a:t>
            </a:r>
            <a:r>
              <a:rPr lang="bg-BG" dirty="0"/>
              <a:t>до получаване на командата </a:t>
            </a:r>
            <a:r>
              <a:rPr lang="en-US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NoMoreMoney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dirty="0"/>
              <a:t>При всяка вноска принтира:</a:t>
            </a:r>
            <a:r>
              <a:rPr lang="en-US" dirty="0"/>
              <a:t> "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{</a:t>
            </a:r>
            <a:r>
              <a:rPr lang="bg-BG" sz="3200" b="1" dirty="0">
                <a:solidFill>
                  <a:schemeClr val="bg1"/>
                </a:solidFill>
              </a:rPr>
              <a:t>сумата</a:t>
            </a:r>
            <a:r>
              <a:rPr lang="en-US" sz="3200" b="1" dirty="0">
                <a:solidFill>
                  <a:schemeClr val="bg1"/>
                </a:solidFill>
              </a:rPr>
              <a:t>}</a:t>
            </a:r>
            <a:r>
              <a:rPr lang="bg-BG" sz="3200" dirty="0"/>
              <a:t>"</a:t>
            </a:r>
            <a:endParaRPr lang="en-US" sz="3200" dirty="0"/>
          </a:p>
          <a:p>
            <a:pPr lvl="1"/>
            <a:r>
              <a:rPr lang="bg-BG" dirty="0"/>
              <a:t>Ако се въведе отрицателно число да се изпише</a:t>
            </a:r>
            <a:r>
              <a:rPr lang="en-US" dirty="0"/>
              <a:t> "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/>
              <a:t>"</a:t>
            </a:r>
            <a:r>
              <a:rPr lang="bg-BG" dirty="0"/>
              <a:t> и програмата да приключи </a:t>
            </a:r>
          </a:p>
          <a:p>
            <a:pPr lvl="1"/>
            <a:r>
              <a:rPr lang="bg-BG" dirty="0"/>
              <a:t>Накрая на програмата трябва да се изпише:</a:t>
            </a:r>
            <a:r>
              <a:rPr lang="en-US" dirty="0"/>
              <a:t> </a:t>
            </a:r>
            <a:r>
              <a:rPr lang="bg-BG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3200" b="1" dirty="0">
                <a:solidFill>
                  <a:schemeClr val="bg1"/>
                </a:solidFill>
              </a:rPr>
              <a:t>{</a:t>
            </a:r>
            <a:r>
              <a:rPr lang="bg-BG" sz="3200" b="1" dirty="0">
                <a:solidFill>
                  <a:schemeClr val="bg1"/>
                </a:solidFill>
              </a:rPr>
              <a:t>общата сума в сметката</a:t>
            </a:r>
            <a:r>
              <a:rPr lang="en-US" sz="3200" b="1" dirty="0">
                <a:solidFill>
                  <a:schemeClr val="bg1"/>
                </a:solidFill>
              </a:rPr>
              <a:t>}</a:t>
            </a:r>
            <a:r>
              <a:rPr lang="bg-BG" dirty="0"/>
              <a:t>"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Задача: Баланс на сметка </a:t>
            </a:r>
            <a:r>
              <a:rPr lang="en-US" dirty="0"/>
              <a:t>(1)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7074292-F39F-3503-D14A-92A346B793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020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99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Задача: Баланс на сметка (</a:t>
            </a:r>
            <a:r>
              <a:rPr lang="en-US" dirty="0"/>
              <a:t>2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A8B79259-3B63-49B6-A704-8109E8DBD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492" y="2214317"/>
            <a:ext cx="2197539" cy="162810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5.51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100</a:t>
            </a:r>
          </a:p>
          <a:p>
            <a:r>
              <a:rPr lang="en-US" sz="2599" b="1" noProof="1">
                <a:latin typeface="Consolas" pitchFamily="49" charset="0"/>
                <a:cs typeface="Consolas" pitchFamily="49" charset="0"/>
              </a:rPr>
              <a:t>NoMoreMoney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668EA615-DE0A-44FE-82DC-AC72608D0C87}"/>
              </a:ext>
            </a:extLst>
          </p:cNvPr>
          <p:cNvSpPr/>
          <p:nvPr/>
        </p:nvSpPr>
        <p:spPr>
          <a:xfrm>
            <a:off x="4414593" y="2852093"/>
            <a:ext cx="462346" cy="352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A9EB1710-CB09-4E16-A0E2-3A486A399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501" y="2218834"/>
            <a:ext cx="4035748" cy="162810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7E56437E-F6DA-4DAD-9626-50C6DF1D5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81" y="4378688"/>
            <a:ext cx="1317749" cy="14880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120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-150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1">
            <a:extLst>
              <a:ext uri="{FF2B5EF4-FFF2-40B4-BE49-F238E27FC236}">
                <a16:creationId xmlns:a16="http://schemas.microsoft.com/office/drawing/2014/main" id="{E7993178-F2DA-42D4-A38D-A48F4CDD11E4}"/>
              </a:ext>
            </a:extLst>
          </p:cNvPr>
          <p:cNvSpPr/>
          <p:nvPr/>
        </p:nvSpPr>
        <p:spPr>
          <a:xfrm>
            <a:off x="4414593" y="4946451"/>
            <a:ext cx="462346" cy="352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D24F7F13-11D1-44B5-A78B-519442D0F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501" y="4308674"/>
            <a:ext cx="4035748" cy="162810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120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D6E8A0B-1345-C083-C330-56DF4419A0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248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 bwMode="auto">
          <a:xfrm>
            <a:off x="4746000" y="369000"/>
            <a:ext cx="2302345" cy="533261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Read input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5894863" y="902261"/>
            <a:ext cx="2308" cy="327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839118" y="1229576"/>
            <a:ext cx="2111488" cy="76180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balance = 0.0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5916000" y="2012869"/>
            <a:ext cx="0" cy="3106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BF9A62-63F5-9FF4-D118-9A75AA5A5ED6}"/>
              </a:ext>
            </a:extLst>
          </p:cNvPr>
          <p:cNvGrpSpPr/>
          <p:nvPr/>
        </p:nvGrpSpPr>
        <p:grpSpPr>
          <a:xfrm>
            <a:off x="4460133" y="2334187"/>
            <a:ext cx="3007673" cy="1451705"/>
            <a:chOff x="4460133" y="2334187"/>
            <a:chExt cx="3007673" cy="1451705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555459" y="2334187"/>
              <a:ext cx="2714836" cy="1451705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460133" y="2530452"/>
              <a:ext cx="3007673" cy="8307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input !=</a:t>
              </a:r>
              <a:r>
                <a:rPr lang="bg-BG" sz="2399" dirty="0">
                  <a:solidFill>
                    <a:srgbClr val="FFFFFF"/>
                  </a:solidFill>
                </a:rPr>
                <a:t> </a:t>
              </a:r>
              <a:br>
                <a:rPr lang="bg-BG" sz="2399" dirty="0">
                  <a:solidFill>
                    <a:srgbClr val="FFFFFF"/>
                  </a:solidFill>
                </a:rPr>
              </a:br>
              <a:r>
                <a:rPr lang="bg-BG" sz="2399" dirty="0">
                  <a:solidFill>
                    <a:srgbClr val="FFFFFF"/>
                  </a:solidFill>
                </a:rPr>
                <a:t>"</a:t>
              </a: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  <a:cs typeface="Consolas" pitchFamily="49" charset="0"/>
                </a:rPr>
                <a:t>NoMoreMoney</a:t>
              </a:r>
              <a:r>
                <a:rPr lang="bg-BG" sz="2399" noProof="1">
                  <a:solidFill>
                    <a:schemeClr val="bg2"/>
                  </a:solidFill>
                  <a:latin typeface="Consolas" pitchFamily="49" charset="0"/>
                  <a:cs typeface="Consolas" pitchFamily="49" charset="0"/>
                </a:rPr>
                <a:t>"</a:t>
              </a:r>
              <a:endParaRPr lang="en-US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19" name="Straight Arrow Connector 18"/>
          <p:cNvCxnSpPr>
            <a:cxnSpLocks/>
          </p:cNvCxnSpPr>
          <p:nvPr/>
        </p:nvCxnSpPr>
        <p:spPr>
          <a:xfrm flipH="1">
            <a:off x="5908987" y="3824259"/>
            <a:ext cx="3890" cy="3247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endCxn id="92" idx="2"/>
          </p:cNvCxnSpPr>
          <p:nvPr/>
        </p:nvCxnSpPr>
        <p:spPr>
          <a:xfrm>
            <a:off x="7291280" y="3076753"/>
            <a:ext cx="92332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5897" y="3592481"/>
            <a:ext cx="891741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1999" dirty="0"/>
          </a:p>
        </p:txBody>
      </p:sp>
      <p:sp>
        <p:nvSpPr>
          <p:cNvPr id="23" name="TextBox 22"/>
          <p:cNvSpPr txBox="1"/>
          <p:nvPr/>
        </p:nvSpPr>
        <p:spPr>
          <a:xfrm>
            <a:off x="7270296" y="2634901"/>
            <a:ext cx="776128" cy="539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43043" y="4138379"/>
            <a:ext cx="2555881" cy="685621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50639" y="3850896"/>
              <a:ext cx="23029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Read amount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5916000" y="4824000"/>
            <a:ext cx="15962" cy="47406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791000" y="5298062"/>
            <a:ext cx="2251159" cy="1280938"/>
            <a:chOff x="4607359" y="4738528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607359" y="4738528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62226" y="5074420"/>
              <a:ext cx="1930972" cy="398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amount &lt; 0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64784" y="5200437"/>
            <a:ext cx="761802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cxnSp>
        <p:nvCxnSpPr>
          <p:cNvPr id="63" name="Straight Arrow Connector 62"/>
          <p:cNvCxnSpPr>
            <a:cxnSpLocks/>
            <a:stCxn id="33" idx="1"/>
            <a:endCxn id="46" idx="3"/>
          </p:cNvCxnSpPr>
          <p:nvPr/>
        </p:nvCxnSpPr>
        <p:spPr>
          <a:xfrm flipH="1">
            <a:off x="4213626" y="5938531"/>
            <a:ext cx="577374" cy="26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91700" y="5223183"/>
            <a:ext cx="725358" cy="5074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799" dirty="0"/>
              <a:t>false</a:t>
            </a:r>
            <a:endParaRPr lang="en-US" sz="1799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51930" y="5544000"/>
            <a:ext cx="2344070" cy="794420"/>
            <a:chOff x="1833070" y="4091944"/>
            <a:chExt cx="2344681" cy="1218603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4"/>
              <a:ext cx="2179888" cy="1218603"/>
              <a:chOff x="1843231" y="3930890"/>
              <a:chExt cx="2274661" cy="1447973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0"/>
                <a:ext cx="2274661" cy="1447973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937679" y="4537629"/>
                <a:ext cx="2019135" cy="841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399" dirty="0">
                    <a:solidFill>
                      <a:srgbClr val="FFFFFF"/>
                    </a:solidFill>
                  </a:rPr>
                  <a:t>print message</a:t>
                </a:r>
                <a:endParaRPr lang="en-US" sz="2399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833070" y="4119503"/>
              <a:ext cx="2344681" cy="707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increase balance,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</p:cNvCxnSpPr>
          <p:nvPr/>
        </p:nvCxnSpPr>
        <p:spPr>
          <a:xfrm rot="5400000" flipH="1" flipV="1">
            <a:off x="2524210" y="3676510"/>
            <a:ext cx="2467247" cy="1267734"/>
          </a:xfrm>
          <a:prstGeom prst="bentConnector3">
            <a:avLst>
              <a:gd name="adj1" fmla="val 9964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7963892" y="2733942"/>
            <a:ext cx="2507077" cy="685621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33327" y="2586335"/>
              <a:ext cx="1761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Print output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100" name="Elbow Connector 99"/>
          <p:cNvCxnSpPr>
            <a:cxnSpLocks/>
            <a:stCxn id="33" idx="3"/>
            <a:endCxn id="92" idx="4"/>
          </p:cNvCxnSpPr>
          <p:nvPr/>
        </p:nvCxnSpPr>
        <p:spPr>
          <a:xfrm flipV="1">
            <a:off x="7042159" y="3419563"/>
            <a:ext cx="2175272" cy="251896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">
            <a:extLst>
              <a:ext uri="{FF2B5EF4-FFF2-40B4-BE49-F238E27FC236}">
                <a16:creationId xmlns:a16="http://schemas.microsoft.com/office/drawing/2014/main" id="{76BA8964-1053-A92A-6BBA-0D2EDB0740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98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Баланс на сметка</a:t>
            </a:r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26877" y="1179000"/>
            <a:ext cx="10338247" cy="5031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double balance = 0.0;</a:t>
            </a:r>
          </a:p>
          <a:p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(input != "NoMoreMoney")</a:t>
            </a:r>
          </a:p>
          <a:p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double amount = double.Parse(input);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(amount &lt; 0) { </a:t>
            </a:r>
            <a:br>
              <a:rPr lang="en-US" sz="2399" b="1" noProof="1"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Отпечатайте изхода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и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излезте от цикъла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b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balance += amount;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Console.WriteLine($"Increase: {amount:F2}");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input = Console.ReadLine();</a:t>
            </a:r>
          </a:p>
          <a:p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Console.WriteLine($"Total: {balance:F2}");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4C46A0B-A3C7-4086-885A-B5F24B991BF8}"/>
              </a:ext>
            </a:extLst>
          </p:cNvPr>
          <p:cNvSpPr/>
          <p:nvPr/>
        </p:nvSpPr>
        <p:spPr>
          <a:xfrm>
            <a:off x="88180" y="6357140"/>
            <a:ext cx="12015640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</a:t>
            </a:r>
            <a:r>
              <a:rPr lang="en-US" sz="2000" dirty="0"/>
              <a:t> </a:t>
            </a:r>
            <a:r>
              <a:rPr lang="bg-BG" sz="2000" dirty="0"/>
              <a:t>си в </a:t>
            </a:r>
            <a:r>
              <a:rPr lang="en-US" sz="2000" dirty="0"/>
              <a:t>Judge: </a:t>
            </a:r>
            <a:r>
              <a:rPr lang="en-US" sz="2000" dirty="0">
                <a:hlinkClick r:id="rId2"/>
              </a:rPr>
              <a:t>https://judge.softuni.org/Contests/Practice/Index/3899#4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C2127FF-07C4-A7FF-5997-48D1CB5736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861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449000"/>
            <a:ext cx="10506210" cy="5075910"/>
          </a:xfrm>
        </p:spPr>
        <p:txBody>
          <a:bodyPr>
            <a:normAutofit/>
          </a:bodyPr>
          <a:lstStyle/>
          <a:p>
            <a:r>
              <a:rPr lang="bg-BG" sz="3399" dirty="0">
                <a:cs typeface="Consolas" panose="020B0609020204030204" pitchFamily="49" charset="0"/>
              </a:rPr>
              <a:t>По-сложни </a:t>
            </a:r>
            <a:r>
              <a:rPr lang="en-US" sz="3399" b="1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3399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bg-BG" sz="3399" b="1" dirty="0"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  <a:endParaRPr lang="en-US" sz="3399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399" dirty="0">
                <a:cs typeface="Consolas" panose="020B0609020204030204" pitchFamily="49" charset="0"/>
              </a:rPr>
              <a:t>По-сложни </a:t>
            </a:r>
            <a:r>
              <a:rPr lang="en-US" sz="3399" b="1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sz="3399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bg-BG" sz="3399" b="1" dirty="0"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По-сложни </a:t>
            </a:r>
            <a:r>
              <a:rPr lang="bg-BG" sz="3399" b="1" dirty="0">
                <a:latin typeface="Calibri" panose="020F0502020204030204" pitchFamily="34" charset="0"/>
                <a:cs typeface="Calibri" panose="020F0502020204030204" pitchFamily="34" charset="0"/>
              </a:rPr>
              <a:t>вложени цикли</a:t>
            </a:r>
          </a:p>
          <a:p>
            <a:pPr lvl="1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Прекъсване на вложени цикли с </a:t>
            </a:r>
            <a:r>
              <a:rPr lang="bg-BG" sz="3199" b="1" dirty="0">
                <a:latin typeface="Calibri" panose="020F0502020204030204" pitchFamily="34" charset="0"/>
                <a:cs typeface="Calibri" panose="020F0502020204030204" pitchFamily="34" charset="0"/>
              </a:rPr>
              <a:t>двоен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8C9921D-7BB8-A839-C376-93828EB0A6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9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99" dirty="0"/>
              <a:t>Оператор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sz="3199" dirty="0">
                <a:solidFill>
                  <a:schemeClr val="bg1"/>
                </a:solidFill>
              </a:rPr>
              <a:t> </a:t>
            </a:r>
            <a:r>
              <a:rPr lang="en-US" sz="3199" dirty="0"/>
              <a:t>– </a:t>
            </a:r>
            <a:r>
              <a:rPr lang="bg-BG" sz="3199" dirty="0"/>
              <a:t>преминава към следващата итерация на цикъла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Продължаване на цикъла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71000" y="1899000"/>
            <a:ext cx="4803315" cy="449236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int i = 0;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nn-NO" sz="2599" dirty="0"/>
              <a:t> </a:t>
            </a:r>
            <a:r>
              <a:rPr lang="nn-NO" sz="2599" b="1" dirty="0">
                <a:latin typeface="Consolas" pitchFamily="49" charset="0"/>
                <a:cs typeface="Consolas" pitchFamily="49" charset="0"/>
              </a:rPr>
              <a:t>(i &lt; 10)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5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nn-NO" sz="2599" b="1" dirty="0">
                <a:latin typeface="Consolas" pitchFamily="49" charset="0"/>
                <a:cs typeface="Consolas" pitchFamily="49" charset="0"/>
              </a:rPr>
              <a:t>if (i % 2 == 0)</a:t>
            </a:r>
          </a:p>
          <a:p>
            <a:r>
              <a:rPr lang="nn-NO" sz="2599" b="1" dirty="0">
                <a:latin typeface="Consolas" pitchFamily="49" charset="0"/>
                <a:cs typeface="Consolas" pitchFamily="49" charset="0"/>
              </a:rPr>
              <a:t>  {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599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nn-NO" sz="2599" b="1" dirty="0">
                <a:latin typeface="Consolas" pitchFamily="49" charset="0"/>
                <a:cs typeface="Consolas" pitchFamily="49" charset="0"/>
              </a:rPr>
              <a:t>i++;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continue;</a:t>
            </a:r>
          </a:p>
          <a:p>
            <a:r>
              <a:rPr lang="nn-NO" sz="2599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599" b="1" noProof="1">
                <a:latin typeface="Consolas" pitchFamily="49" charset="0"/>
                <a:cs typeface="Consolas" pitchFamily="49" charset="0"/>
              </a:rPr>
              <a:t>  Console.WriteLine(i);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r>
              <a:rPr lang="bg-BG" sz="25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nn-NO" sz="2599" b="1" dirty="0">
                <a:latin typeface="Consolas" pitchFamily="49" charset="0"/>
                <a:cs typeface="Consolas" pitchFamily="49" charset="0"/>
              </a:rPr>
              <a:t>i++;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r>
              <a:rPr lang="nn-NO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363893" y="3934080"/>
            <a:ext cx="561828" cy="422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1ADCF0BF-03F0-4FA0-B563-435B6E444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01" y="2659646"/>
            <a:ext cx="2399716" cy="29710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95796DE9-5F59-E51C-B985-E20BA44A42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163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0" y="1229038"/>
            <a:ext cx="12059467" cy="5426462"/>
          </a:xfrm>
        </p:spPr>
        <p:txBody>
          <a:bodyPr>
            <a:normAutofit/>
          </a:bodyPr>
          <a:lstStyle/>
          <a:p>
            <a:pPr latinLnBrk="0"/>
            <a:r>
              <a:rPr lang="bg-BG" sz="3499" dirty="0"/>
              <a:t>Напишете програма, която: </a:t>
            </a:r>
          </a:p>
          <a:p>
            <a:pPr lvl="1" latinLnBrk="0"/>
            <a:r>
              <a:rPr lang="bg-BG" sz="3299" dirty="0"/>
              <a:t>Изчислява </a:t>
            </a:r>
            <a:r>
              <a:rPr lang="bg-BG" sz="3299" b="1" dirty="0">
                <a:solidFill>
                  <a:schemeClr val="bg1"/>
                </a:solidFill>
              </a:rPr>
              <a:t>средната оценка </a:t>
            </a:r>
            <a:r>
              <a:rPr lang="bg-BG" sz="3299" dirty="0"/>
              <a:t>на ученик от цялото му обучение</a:t>
            </a:r>
          </a:p>
          <a:p>
            <a:pPr lvl="1" latinLnBrk="0"/>
            <a:r>
              <a:rPr lang="bg-BG" sz="3299" dirty="0"/>
              <a:t>Ако годишната му оценка е</a:t>
            </a:r>
            <a:r>
              <a:rPr lang="en-US" sz="3299" dirty="0"/>
              <a:t>:</a:t>
            </a:r>
          </a:p>
          <a:p>
            <a:pPr lvl="2" latinLnBrk="0"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999" b="1" dirty="0">
                <a:solidFill>
                  <a:schemeClr val="bg1"/>
                </a:solidFill>
              </a:rPr>
              <a:t> 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4.00</a:t>
            </a:r>
            <a:r>
              <a:rPr lang="bg-BG" sz="2999" dirty="0"/>
              <a:t>,</a:t>
            </a:r>
            <a:r>
              <a:rPr lang="en-US" sz="2999" dirty="0"/>
              <a:t> </a:t>
            </a:r>
            <a:r>
              <a:rPr lang="bg-BG" sz="2999" dirty="0"/>
              <a:t>ученикът преминава в следващия клас</a:t>
            </a:r>
          </a:p>
          <a:p>
            <a:pPr lvl="2" latinLnBrk="0"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bg-BG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4.00</a:t>
            </a:r>
            <a:r>
              <a:rPr lang="bg-BG" sz="2999" dirty="0"/>
              <a:t>, той ще повтори класа</a:t>
            </a:r>
          </a:p>
          <a:p>
            <a:pPr lvl="1" latinLnBrk="0"/>
            <a:endParaRPr lang="en-US" sz="23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Завършване (1) 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38E7611-4476-27D1-92D7-490D0978D9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3870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1556" y="1377538"/>
            <a:ext cx="12059467" cy="5426462"/>
          </a:xfrm>
        </p:spPr>
        <p:txBody>
          <a:bodyPr>
            <a:normAutofit/>
          </a:bodyPr>
          <a:lstStyle/>
          <a:p>
            <a:pPr lvl="1"/>
            <a:r>
              <a:rPr lang="bg-BG" sz="3299" dirty="0"/>
              <a:t>Ако бъде скъсан повече от един път, той бива изключен и програмата приключва. Отпечатва се името и в кой клас е изключен:</a:t>
            </a:r>
          </a:p>
          <a:p>
            <a:pPr marL="895217" lvl="2" indent="0">
              <a:buNone/>
            </a:pPr>
            <a:r>
              <a:rPr lang="bg-BG" sz="2900" dirty="0"/>
              <a:t>"</a:t>
            </a:r>
            <a:r>
              <a:rPr lang="bg-BG" sz="2900" dirty="0">
                <a:solidFill>
                  <a:schemeClr val="bg1"/>
                </a:solidFill>
              </a:rPr>
              <a:t>{име на ученика} </a:t>
            </a:r>
            <a:r>
              <a:rPr lang="en-US" sz="2900" b="1" dirty="0">
                <a:solidFill>
                  <a:schemeClr val="bg1"/>
                </a:solidFill>
              </a:rPr>
              <a:t>has been excluded at </a:t>
            </a:r>
            <a:r>
              <a:rPr lang="en-US" sz="2900" dirty="0">
                <a:solidFill>
                  <a:schemeClr val="bg1"/>
                </a:solidFill>
              </a:rPr>
              <a:t>{</a:t>
            </a:r>
            <a:r>
              <a:rPr lang="bg-BG" sz="2900" dirty="0">
                <a:solidFill>
                  <a:schemeClr val="bg1"/>
                </a:solidFill>
              </a:rPr>
              <a:t>класа, в който е бил изключен} </a:t>
            </a:r>
            <a:r>
              <a:rPr lang="en-US" sz="2900" b="1" dirty="0">
                <a:solidFill>
                  <a:schemeClr val="bg1"/>
                </a:solidFill>
              </a:rPr>
              <a:t>grade</a:t>
            </a:r>
            <a:r>
              <a:rPr lang="en-US" sz="2900" dirty="0"/>
              <a:t>"</a:t>
            </a:r>
          </a:p>
          <a:p>
            <a:pPr lvl="1"/>
            <a:r>
              <a:rPr lang="bg-BG" sz="3299" dirty="0"/>
              <a:t>При </a:t>
            </a:r>
            <a:r>
              <a:rPr lang="bg-BG" sz="3299" b="1" dirty="0">
                <a:solidFill>
                  <a:schemeClr val="bg1"/>
                </a:solidFill>
              </a:rPr>
              <a:t>завършване</a:t>
            </a:r>
            <a:r>
              <a:rPr lang="bg-BG" sz="3299" dirty="0"/>
              <a:t> да се отпечата</a:t>
            </a:r>
            <a:r>
              <a:rPr lang="bg-BG" sz="2799" dirty="0"/>
              <a:t>:</a:t>
            </a:r>
          </a:p>
          <a:p>
            <a:pPr marL="830212" lvl="2" indent="0">
              <a:buNone/>
            </a:pPr>
            <a:r>
              <a:rPr lang="bg-BG" sz="2900" dirty="0"/>
              <a:t>"</a:t>
            </a:r>
            <a:r>
              <a:rPr lang="en-US" sz="2900" dirty="0">
                <a:solidFill>
                  <a:schemeClr val="bg1"/>
                </a:solidFill>
              </a:rPr>
              <a:t>{</a:t>
            </a:r>
            <a:r>
              <a:rPr lang="bg-BG" sz="2900" dirty="0">
                <a:solidFill>
                  <a:schemeClr val="bg1"/>
                </a:solidFill>
              </a:rPr>
              <a:t>име на ученика</a:t>
            </a:r>
            <a:r>
              <a:rPr lang="en-US" sz="2900" dirty="0">
                <a:solidFill>
                  <a:schemeClr val="bg1"/>
                </a:solidFill>
              </a:rPr>
              <a:t>} </a:t>
            </a:r>
            <a:r>
              <a:rPr lang="en-US" sz="29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290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9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2900" b="1" dirty="0">
                <a:solidFill>
                  <a:schemeClr val="bg1"/>
                </a:solidFill>
              </a:rPr>
              <a:t> </a:t>
            </a:r>
            <a:r>
              <a:rPr lang="en-US" sz="29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900" b="1" dirty="0">
                <a:solidFill>
                  <a:schemeClr val="bg1"/>
                </a:solidFill>
              </a:rPr>
              <a:t>: </a:t>
            </a:r>
            <a:r>
              <a:rPr lang="en-US" sz="2900" dirty="0">
                <a:solidFill>
                  <a:schemeClr val="bg1"/>
                </a:solidFill>
              </a:rPr>
              <a:t>{</a:t>
            </a:r>
            <a:r>
              <a:rPr lang="bg-BG" sz="2900" dirty="0">
                <a:solidFill>
                  <a:schemeClr val="bg1"/>
                </a:solidFill>
              </a:rPr>
              <a:t>средната оценка от цялото обучение</a:t>
            </a:r>
            <a:r>
              <a:rPr lang="en-US" sz="2900" dirty="0">
                <a:solidFill>
                  <a:schemeClr val="bg1"/>
                </a:solidFill>
              </a:rPr>
              <a:t>}</a:t>
            </a:r>
            <a:r>
              <a:rPr lang="bg-BG" sz="2900" dirty="0"/>
              <a:t>"</a:t>
            </a:r>
          </a:p>
          <a:p>
            <a:pPr lvl="1" latinLnBrk="0"/>
            <a:endParaRPr lang="en-US" sz="23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Завършване (2) 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412F33A-E007-5F97-C109-208A8E39A3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71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Завършване (3)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60256" y="1524496"/>
            <a:ext cx="1142702" cy="47993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399" b="1" dirty="0"/>
              <a:t>Gosho</a:t>
            </a:r>
          </a:p>
          <a:p>
            <a:r>
              <a:rPr lang="en-US" sz="2399" b="1" dirty="0"/>
              <a:t>5</a:t>
            </a:r>
          </a:p>
          <a:p>
            <a:r>
              <a:rPr lang="en-US" sz="2399" b="1" dirty="0"/>
              <a:t>5.5</a:t>
            </a:r>
          </a:p>
          <a:p>
            <a:r>
              <a:rPr lang="en-US" sz="2399" b="1" dirty="0"/>
              <a:t>6</a:t>
            </a:r>
          </a:p>
          <a:p>
            <a:r>
              <a:rPr lang="en-US" sz="2399" b="1" dirty="0"/>
              <a:t>5.43</a:t>
            </a:r>
          </a:p>
          <a:p>
            <a:r>
              <a:rPr lang="en-US" sz="2399" b="1" dirty="0"/>
              <a:t>5.5</a:t>
            </a:r>
          </a:p>
          <a:p>
            <a:r>
              <a:rPr lang="en-US" sz="2399" b="1" dirty="0"/>
              <a:t>6</a:t>
            </a:r>
          </a:p>
          <a:p>
            <a:r>
              <a:rPr lang="en-US" sz="2399" b="1" dirty="0"/>
              <a:t>5.55</a:t>
            </a:r>
          </a:p>
          <a:p>
            <a:r>
              <a:rPr lang="en-US" sz="2399" b="1" dirty="0"/>
              <a:t>5</a:t>
            </a:r>
          </a:p>
          <a:p>
            <a:r>
              <a:rPr lang="en-US" sz="2399" b="1" dirty="0"/>
              <a:t>6</a:t>
            </a:r>
          </a:p>
          <a:p>
            <a:r>
              <a:rPr lang="en-US" sz="2399" b="1" dirty="0"/>
              <a:t>6</a:t>
            </a:r>
          </a:p>
          <a:p>
            <a:r>
              <a:rPr lang="en-US" sz="2399" b="1" dirty="0"/>
              <a:t>5.43</a:t>
            </a:r>
          </a:p>
          <a:p>
            <a:r>
              <a:rPr lang="en-US" sz="2399" b="1" dirty="0"/>
              <a:t>5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5903" y="3771809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25929" y="3431413"/>
            <a:ext cx="3580467" cy="99409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Gosho graduated. Average grade: 5.53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9950" y="1982309"/>
            <a:ext cx="1142702" cy="3883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Mimi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583102" y="3771808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30633" y="3431413"/>
            <a:ext cx="3580467" cy="99409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Mimi has been excluded at 8 grade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BCEBD9A-3130-3550-7F30-B0ABBDE009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97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en-US" dirty="0"/>
              <a:t>Завършване 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86000" y="1212606"/>
            <a:ext cx="10778442" cy="516872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int grades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double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int excluded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(grades &lt;= 12)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double grade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if (grade &lt; 4.00)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Инкрементирайте </a:t>
            </a: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excluded count </a:t>
            </a: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и прекъснете цикъла,</a:t>
            </a:r>
            <a:b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ако стойността е повече от 1</a:t>
            </a:r>
            <a:endParaRPr lang="en-US" sz="21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continue;</a:t>
            </a: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}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TODO: </a:t>
            </a: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оценката към сумата и увеличете броя на оценките</a:t>
            </a:r>
            <a:endParaRPr lang="en-US" sz="2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double average = sum / 12; </a:t>
            </a: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Отпечатайте изхода</a:t>
            </a:r>
          </a:p>
        </p:txBody>
      </p:sp>
      <p:pic>
        <p:nvPicPr>
          <p:cNvPr id="10" name="Picture 2" descr="C:\Users\HP\Desktop\Graduation-Transparent-Background-PNG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6684" y="956907"/>
            <a:ext cx="2503316" cy="230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D90A5ECE-915A-48F0-9755-6BD9DCE1D6E6}"/>
              </a:ext>
            </a:extLst>
          </p:cNvPr>
          <p:cNvSpPr/>
          <p:nvPr/>
        </p:nvSpPr>
        <p:spPr>
          <a:xfrm>
            <a:off x="800455" y="6437037"/>
            <a:ext cx="10242824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4"/>
              </a:rPr>
              <a:t>https://judge.softuni.org/Contests/Practice/Index/3899#5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E067381-AA40-39F8-31A5-F9016D7E9C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1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399" dirty="0"/>
              <a:t>Напишете програма, която:</a:t>
            </a:r>
          </a:p>
          <a:p>
            <a:pPr lvl="1" latinLnBrk="0">
              <a:lnSpc>
                <a:spcPct val="100000"/>
              </a:lnSpc>
            </a:pPr>
            <a:r>
              <a:rPr lang="bg-BG" sz="3199" dirty="0"/>
              <a:t>Прочита </a:t>
            </a:r>
            <a:r>
              <a:rPr lang="bg-BG" sz="3199" dirty="0">
                <a:latin typeface="+mj-lt"/>
              </a:rPr>
              <a:t>3 цели </a:t>
            </a:r>
            <a:r>
              <a:rPr lang="bg-BG" sz="3199" dirty="0"/>
              <a:t>числа – </a:t>
            </a:r>
            <a:r>
              <a:rPr lang="bg-BG" sz="3199" dirty="0">
                <a:latin typeface="+mj-lt"/>
              </a:rPr>
              <a:t>широчина, дължина, височина</a:t>
            </a:r>
            <a:endParaRPr lang="en-US" sz="3199" dirty="0">
              <a:latin typeface="+mj-lt"/>
            </a:endParaRPr>
          </a:p>
          <a:p>
            <a:pPr lvl="1" latinLnBrk="0">
              <a:lnSpc>
                <a:spcPct val="100000"/>
              </a:lnSpc>
            </a:pPr>
            <a:r>
              <a:rPr lang="bg-BG" sz="3199" dirty="0">
                <a:latin typeface="+mj-lt"/>
              </a:rPr>
              <a:t>Прочита брой кашони до получаване на команда </a:t>
            </a:r>
            <a:r>
              <a:rPr lang="en-US" sz="3199" dirty="0">
                <a:latin typeface="+mj-lt"/>
              </a:rPr>
              <a:t>"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199" dirty="0">
                <a:latin typeface="+mj-lt"/>
              </a:rPr>
              <a:t>"</a:t>
            </a:r>
          </a:p>
          <a:p>
            <a:pPr lvl="1" latinLnBrk="0">
              <a:lnSpc>
                <a:spcPct val="100000"/>
              </a:lnSpc>
            </a:pPr>
            <a:r>
              <a:rPr lang="bg-BG" sz="3199" dirty="0">
                <a:latin typeface="+mj-lt"/>
              </a:rPr>
              <a:t>Изчислява дали кашоните могат да се преместят в помещение с прочетените размери</a:t>
            </a:r>
          </a:p>
          <a:p>
            <a:pPr lvl="2" latinLnBrk="0">
              <a:lnSpc>
                <a:spcPct val="100000"/>
              </a:lnSpc>
            </a:pPr>
            <a:r>
              <a:rPr lang="bg-BG" sz="2999" dirty="0">
                <a:latin typeface="+mj-lt"/>
              </a:rPr>
              <a:t>1 кашон е с размери 1м </a:t>
            </a:r>
            <a:r>
              <a:rPr lang="en-US" sz="2999" dirty="0">
                <a:latin typeface="+mj-lt"/>
              </a:rPr>
              <a:t>x 1</a:t>
            </a:r>
            <a:r>
              <a:rPr lang="bg-BG" sz="2999" dirty="0">
                <a:latin typeface="+mj-lt"/>
              </a:rPr>
              <a:t>м </a:t>
            </a:r>
            <a:r>
              <a:rPr lang="en-US" sz="2999" dirty="0">
                <a:latin typeface="+mj-lt"/>
              </a:rPr>
              <a:t>x 1</a:t>
            </a:r>
            <a:r>
              <a:rPr lang="bg-BG" sz="2999" dirty="0">
                <a:latin typeface="+mj-lt"/>
              </a:rPr>
              <a:t>м</a:t>
            </a:r>
            <a:endParaRPr lang="en-US" sz="2999" dirty="0">
              <a:latin typeface="+mj-lt"/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Преместване (1)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F75710F-89F0-4A42-9673-C250EDCE24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035" y="5104963"/>
            <a:ext cx="1244812" cy="1036928"/>
          </a:xfrm>
          <a:prstGeom prst="rect">
            <a:avLst/>
          </a:prstGeom>
        </p:spPr>
      </p:pic>
      <p:sp>
        <p:nvSpPr>
          <p:cNvPr id="12" name="Arrow: Right 3">
            <a:extLst>
              <a:ext uri="{FF2B5EF4-FFF2-40B4-BE49-F238E27FC236}">
                <a16:creationId xmlns:a16="http://schemas.microsoft.com/office/drawing/2014/main" id="{979A6226-32F2-4398-B35A-37181C25E8EE}"/>
              </a:ext>
            </a:extLst>
          </p:cNvPr>
          <p:cNvSpPr/>
          <p:nvPr/>
        </p:nvSpPr>
        <p:spPr>
          <a:xfrm>
            <a:off x="9524108" y="5360082"/>
            <a:ext cx="417935" cy="278145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0CFC57CE-87AB-45BC-93D6-1EDFCAE3F9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866" y="5665910"/>
            <a:ext cx="682917" cy="568871"/>
          </a:xfrm>
          <a:prstGeom prst="rect">
            <a:avLst/>
          </a:prstGeom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6835477F-E4F7-4C24-9EE5-1CCC36E0A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279" y="4635314"/>
            <a:ext cx="1599783" cy="1599783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0538B5F1-1D14-1039-9D53-E7512AFDED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327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399" dirty="0">
                <a:latin typeface="+mj-lt"/>
              </a:rPr>
              <a:t>Ако помещението 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не може </a:t>
            </a:r>
            <a:r>
              <a:rPr lang="bg-BG" sz="3399" dirty="0">
                <a:latin typeface="+mj-lt"/>
              </a:rPr>
              <a:t>да събере кашоните, трябва да се принтира:</a:t>
            </a:r>
          </a:p>
          <a:p>
            <a:pPr lvl="1" latinLnBrk="0">
              <a:lnSpc>
                <a:spcPct val="100000"/>
              </a:lnSpc>
            </a:pPr>
            <a:r>
              <a:rPr lang="en-GB" sz="2999" b="1" dirty="0">
                <a:latin typeface="Consolas" panose="020B0609020204030204" pitchFamily="49" charset="0"/>
              </a:rPr>
              <a:t>"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No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free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space!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You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need</a:t>
            </a:r>
            <a:r>
              <a:rPr lang="bg-BG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999" b="1" dirty="0">
                <a:solidFill>
                  <a:schemeClr val="bg1"/>
                </a:solidFill>
              </a:rPr>
              <a:t>{брой недостигащи куб.метри}</a:t>
            </a:r>
            <a:r>
              <a:rPr lang="bg-BG" sz="2999" b="1" dirty="0">
                <a:solidFill>
                  <a:schemeClr val="bg1"/>
                </a:solidFill>
                <a:latin typeface="+mj-lt"/>
              </a:rPr>
              <a:t> </a:t>
            </a:r>
            <a:br>
              <a:rPr lang="en-US" sz="2999" b="1" dirty="0">
                <a:solidFill>
                  <a:schemeClr val="bg1"/>
                </a:solidFill>
                <a:latin typeface="+mj-lt"/>
              </a:rPr>
            </a:b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Cubic meters</a:t>
            </a:r>
            <a:r>
              <a:rPr lang="en-US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bg-BG" sz="3399" b="1" dirty="0">
                <a:latin typeface="+mj-lt"/>
              </a:rPr>
              <a:t>"</a:t>
            </a:r>
            <a:endParaRPr lang="en-US" sz="3399" b="1" dirty="0">
              <a:latin typeface="+mj-lt"/>
            </a:endParaRPr>
          </a:p>
          <a:p>
            <a:pPr latinLnBrk="0">
              <a:lnSpc>
                <a:spcPct val="100000"/>
              </a:lnSpc>
            </a:pPr>
            <a:r>
              <a:rPr lang="bg-BG" sz="3399" dirty="0">
                <a:latin typeface="+mj-lt"/>
              </a:rPr>
              <a:t>При получаване на </a:t>
            </a:r>
            <a:r>
              <a:rPr lang="bg-BG" sz="3399" dirty="0">
                <a:latin typeface="Consolas" panose="020B0609020204030204" pitchFamily="49" charset="0"/>
              </a:rPr>
              <a:t>команда</a:t>
            </a:r>
            <a:r>
              <a:rPr lang="bg-BG" sz="3399" dirty="0">
                <a:latin typeface="+mj-lt"/>
              </a:rPr>
              <a:t> </a:t>
            </a:r>
            <a:r>
              <a:rPr lang="en-US" sz="3399" dirty="0">
                <a:latin typeface="Consolas" panose="020B0609020204030204" pitchFamily="49" charset="0"/>
              </a:rPr>
              <a:t>"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399" dirty="0">
                <a:latin typeface="+mj-lt"/>
              </a:rPr>
              <a:t>" </a:t>
            </a:r>
            <a:r>
              <a:rPr lang="bg-BG" sz="3399" dirty="0">
                <a:latin typeface="+mj-lt"/>
              </a:rPr>
              <a:t>и налично свободно място</a:t>
            </a:r>
            <a:r>
              <a:rPr lang="en-US" sz="3399" dirty="0">
                <a:latin typeface="+mj-lt"/>
              </a:rPr>
              <a:t>:</a:t>
            </a:r>
          </a:p>
          <a:p>
            <a:pPr lvl="1" latinLnBrk="0">
              <a:lnSpc>
                <a:spcPct val="100000"/>
              </a:lnSpc>
            </a:pPr>
            <a:r>
              <a:rPr lang="bg-BG" sz="3399" b="1" dirty="0">
                <a:latin typeface="+mj-lt"/>
              </a:rPr>
              <a:t>"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bg-BG" sz="2999" b="1" dirty="0">
                <a:solidFill>
                  <a:schemeClr val="bg1"/>
                </a:solidFill>
              </a:rPr>
              <a:t>брой свободни куб. метри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Cubic</a:t>
            </a:r>
            <a:r>
              <a:rPr lang="en-US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meters</a:t>
            </a:r>
            <a:r>
              <a:rPr lang="en-US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bg-BG" sz="3399" b="1" dirty="0">
                <a:latin typeface="+mj-lt"/>
              </a:rPr>
              <a:t>"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Преместване (2)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6156AB8-1B4A-E894-4EFB-73058AD26E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296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3A1A0-A705-48E1-9418-284B6D287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Преместване (3)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56D95-AC3D-4EF0-A3D9-028C415C5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530" y="5250908"/>
            <a:ext cx="9120598" cy="534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No more free space! You need 1 Cubic meters more.</a:t>
            </a:r>
            <a:endParaRPr lang="bg-BG" sz="25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6433050-499A-458F-9B82-458BF531C0A7}"/>
              </a:ext>
            </a:extLst>
          </p:cNvPr>
          <p:cNvSpPr/>
          <p:nvPr/>
        </p:nvSpPr>
        <p:spPr>
          <a:xfrm>
            <a:off x="1849918" y="5401843"/>
            <a:ext cx="318962" cy="23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162215-D464-44AC-9013-B90EC82E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72" y="4733661"/>
            <a:ext cx="955636" cy="16923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599" b="1" dirty="0"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BBAFD7-C028-4F08-8054-574B35A01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530" y="2927797"/>
            <a:ext cx="4156365" cy="534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b="1" dirty="0">
                <a:latin typeface="Consolas" panose="020B0609020204030204" pitchFamily="49" charset="0"/>
              </a:rPr>
              <a:t>10 Cubic meters left.</a:t>
            </a:r>
            <a:endParaRPr lang="bg-BG" sz="25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F0F4AA-F03F-444A-962D-3CFAC195D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72" y="2041314"/>
            <a:ext cx="955636" cy="249234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599" b="1" dirty="0">
                <a:latin typeface="Consolas" panose="020B0609020204030204" pitchFamily="49" charset="0"/>
              </a:rPr>
              <a:t>10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1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2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4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6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Done</a:t>
            </a:r>
            <a:endParaRPr lang="en-US" sz="2599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07F386-04E0-4EA5-90A9-AC26E09C1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373" y="1764092"/>
            <a:ext cx="2781323" cy="278132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450AB32-E377-486A-838F-DAB927B1DA6C}"/>
              </a:ext>
            </a:extLst>
          </p:cNvPr>
          <p:cNvSpPr/>
          <p:nvPr/>
        </p:nvSpPr>
        <p:spPr>
          <a:xfrm>
            <a:off x="1854038" y="3078732"/>
            <a:ext cx="318962" cy="23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4103D6D-D77C-3553-8A42-183CF67404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375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Преместване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66032" y="1560173"/>
            <a:ext cx="8383756" cy="45243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width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Прочетете дължината и височината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volume = width * length * 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bool hasVolume = true;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command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(!(command ==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Done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int box = int.Parse(command);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volume -= box;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…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0002E75-8C98-B288-00AD-F5BD7A0D04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165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Преместване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35865" y="1282148"/>
            <a:ext cx="9320271" cy="50026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…</a:t>
            </a:r>
            <a:br>
              <a:rPr lang="en-US" sz="2399" b="1" noProof="1"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latin typeface="Consolas" pitchFamily="49" charset="0"/>
                <a:cs typeface="Consolas" pitchFamily="49" charset="0"/>
              </a:rPr>
              <a:t>    if (volume &lt; 0) 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hasVolume = false;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command = Console.ReadLine();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3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sz="2399" b="1" noProof="1"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latin typeface="Consolas" pitchFamily="49" charset="0"/>
                <a:cs typeface="Consolas" pitchFamily="49" charset="0"/>
              </a:rPr>
              <a:t>if (hasVolume)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Console.WriteLine("{0} Cubic meters left.", volume);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Console.WriteLine("No more free space! You need {0}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Cubic meters more.", Math.Abs(volume));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5C9DC259-CBC8-4207-9729-613902E42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929" y="3783474"/>
            <a:ext cx="3408687" cy="990342"/>
          </a:xfrm>
          <a:prstGeom prst="wedgeRoundRectCallout">
            <a:avLst>
              <a:gd name="adj1" fmla="val -55629"/>
              <a:gd name="adj2" fmla="val -463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Прочитаме отново командата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4B1F8A1-EDA0-4AF8-9822-25AD73075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817" y="2752072"/>
            <a:ext cx="3231183" cy="601823"/>
          </a:xfrm>
          <a:prstGeom prst="wedgeRoundRectCallout">
            <a:avLst>
              <a:gd name="adj1" fmla="val -58598"/>
              <a:gd name="adj2" fmla="val -219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Цикълът прекъсва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F0A42C8-7EAB-4FDE-AE77-AC4E6EC65F1F}"/>
              </a:ext>
            </a:extLst>
          </p:cNvPr>
          <p:cNvSpPr/>
          <p:nvPr/>
        </p:nvSpPr>
        <p:spPr>
          <a:xfrm>
            <a:off x="1055441" y="6436145"/>
            <a:ext cx="10009111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https://judge.softuni.org/Contests/Practice/Index/3899#6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E6842C6-E859-31E9-0FB7-5A0682249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834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69C9EF-9884-CAD4-94D7-C55EC071D8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66" y="1524499"/>
            <a:ext cx="2762271" cy="2294825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172A7EC5-D399-0036-CAD1-41E8D2087D7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По-сложни </a:t>
            </a:r>
            <a:r>
              <a:rPr lang="en-US"/>
              <a:t>For-</a:t>
            </a:r>
            <a:r>
              <a:rPr lang="bg-BG"/>
              <a:t>цикли</a:t>
            </a:r>
          </a:p>
        </p:txBody>
      </p:sp>
    </p:spTree>
    <p:extLst>
      <p:ext uri="{BB962C8B-B14F-4D97-AF65-F5344CB8AC3E}">
        <p14:creationId xmlns:p14="http://schemas.microsoft.com/office/powerpoint/2010/main" val="1811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953298" y="1143595"/>
            <a:ext cx="2457520" cy="287976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E0B910D3-BB37-5960-9C93-786DB741B2C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По-сложни вложени цикли</a:t>
            </a:r>
          </a:p>
        </p:txBody>
      </p:sp>
    </p:spTree>
    <p:extLst>
      <p:ext uri="{BB962C8B-B14F-4D97-AF65-F5344CB8AC3E}">
        <p14:creationId xmlns:p14="http://schemas.microsoft.com/office/powerpoint/2010/main" val="39908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прекъсване на вложени цикли използваме булев</a:t>
            </a:r>
            <a:r>
              <a:rPr lang="en-US" dirty="0"/>
              <a:t> </a:t>
            </a:r>
            <a:r>
              <a:rPr lang="bg-BG" dirty="0"/>
              <a:t>флаг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50679" y="2034000"/>
            <a:ext cx="7297937" cy="439992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exitFlag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for (int row = 0; row &lt; n; row++) {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for (int col = 0; col &lt; n;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if (condition)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exitFlag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exitFlag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000" y="3609000"/>
            <a:ext cx="2867617" cy="1403060"/>
          </a:xfrm>
          <a:prstGeom prst="wedgeRoundRectCallout">
            <a:avLst>
              <a:gd name="adj1" fmla="val 65187"/>
              <a:gd name="adj2" fmla="val 49708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Външният цикъл ще се прекъсне</a:t>
            </a:r>
            <a:r>
              <a:rPr lang="en-US" sz="2399" b="1" dirty="0">
                <a:solidFill>
                  <a:schemeClr val="bg2"/>
                </a:solidFill>
              </a:rPr>
              <a:t> </a:t>
            </a:r>
            <a:r>
              <a:rPr lang="bg-BG" sz="2399" b="1" dirty="0">
                <a:solidFill>
                  <a:schemeClr val="bg2"/>
                </a:solidFill>
              </a:rPr>
              <a:t>ако флагът</a:t>
            </a:r>
            <a:r>
              <a:rPr lang="en-US" sz="2399" b="1" dirty="0">
                <a:solidFill>
                  <a:schemeClr val="bg2"/>
                </a:solidFill>
              </a:rPr>
              <a:t> </a:t>
            </a:r>
            <a:r>
              <a:rPr lang="bg-BG" sz="2399" b="1" dirty="0">
                <a:solidFill>
                  <a:schemeClr val="bg2"/>
                </a:solidFill>
              </a:rPr>
              <a:t>е </a:t>
            </a:r>
            <a:r>
              <a:rPr lang="en-US" sz="2399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bg-BG" sz="2399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67FE305-149C-5FB0-0BCB-4942E949AF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030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 проверява </a:t>
            </a:r>
            <a:r>
              <a:rPr lang="bg-BG" sz="3599" b="1" dirty="0">
                <a:solidFill>
                  <a:schemeClr val="bg1"/>
                </a:solidFill>
              </a:rPr>
              <a:t>всички възможни </a:t>
            </a:r>
            <a:br>
              <a:rPr lang="bg-BG" sz="3599" dirty="0">
                <a:solidFill>
                  <a:schemeClr val="bg1"/>
                </a:solidFill>
              </a:rPr>
            </a:br>
            <a:r>
              <a:rPr lang="bg-BG" sz="3599" b="1" dirty="0">
                <a:solidFill>
                  <a:schemeClr val="bg1"/>
                </a:solidFill>
              </a:rPr>
              <a:t>комбинации</a:t>
            </a:r>
            <a:r>
              <a:rPr lang="bg-BG" sz="3599" dirty="0"/>
              <a:t> от двойка числа в даден интервал</a:t>
            </a:r>
            <a:endParaRPr lang="en-US" sz="3599" dirty="0"/>
          </a:p>
          <a:p>
            <a:pPr lvl="1"/>
            <a:r>
              <a:rPr lang="bg-BG" sz="3199" dirty="0"/>
              <a:t>Ако се намери комбинация, чийто </a:t>
            </a:r>
            <a:r>
              <a:rPr lang="bg-BG" sz="3199" b="1" dirty="0">
                <a:solidFill>
                  <a:schemeClr val="bg1"/>
                </a:solidFill>
              </a:rPr>
              <a:t>сбор</a:t>
            </a:r>
            <a:r>
              <a:rPr lang="bg-BG" sz="3199" dirty="0"/>
              <a:t> от числата е </a:t>
            </a:r>
            <a:r>
              <a:rPr lang="bg-BG" sz="3199" b="1" dirty="0">
                <a:solidFill>
                  <a:schemeClr val="bg1"/>
                </a:solidFill>
              </a:rPr>
              <a:t>равен</a:t>
            </a:r>
            <a:r>
              <a:rPr lang="bg-BG" sz="3199" dirty="0"/>
              <a:t> на </a:t>
            </a:r>
            <a:br>
              <a:rPr lang="bg-BG" sz="3199" dirty="0"/>
            </a:br>
            <a:r>
              <a:rPr lang="bg-BG" sz="3199" dirty="0"/>
              <a:t>дадено </a:t>
            </a:r>
            <a:r>
              <a:rPr lang="bg-BG" sz="3199" b="1" dirty="0">
                <a:solidFill>
                  <a:schemeClr val="bg1"/>
                </a:solidFill>
              </a:rPr>
              <a:t>магическо число </a:t>
            </a:r>
            <a:r>
              <a:rPr lang="bg-BG" sz="3199" dirty="0"/>
              <a:t>на изхода се </a:t>
            </a:r>
            <a:r>
              <a:rPr lang="bg-BG" sz="3199" b="1" dirty="0">
                <a:solidFill>
                  <a:schemeClr val="bg1"/>
                </a:solidFill>
              </a:rPr>
              <a:t>отпечатва съобщение</a:t>
            </a:r>
            <a:endParaRPr lang="en-US" sz="3199" b="1" dirty="0">
              <a:solidFill>
                <a:schemeClr val="bg1"/>
              </a:solidFill>
            </a:endParaRPr>
          </a:p>
          <a:p>
            <a:pPr lvl="2"/>
            <a:r>
              <a:rPr lang="bg-BG" sz="3199" dirty="0"/>
              <a:t>Програмата</a:t>
            </a:r>
            <a:r>
              <a:rPr lang="bg-BG" sz="3199" b="1" dirty="0">
                <a:solidFill>
                  <a:schemeClr val="bg1"/>
                </a:solidFill>
              </a:rPr>
              <a:t> приключва изпълнение</a:t>
            </a:r>
          </a:p>
          <a:p>
            <a:pPr lvl="1"/>
            <a:r>
              <a:rPr lang="bg-BG" sz="3199" dirty="0"/>
              <a:t>Ако </a:t>
            </a:r>
            <a:r>
              <a:rPr lang="bg-BG" sz="3199" b="1" dirty="0">
                <a:solidFill>
                  <a:schemeClr val="bg1"/>
                </a:solidFill>
              </a:rPr>
              <a:t>не се намери </a:t>
            </a:r>
            <a:r>
              <a:rPr lang="bg-BG" sz="3199" dirty="0"/>
              <a:t>нито една комбинация</a:t>
            </a:r>
            <a:r>
              <a:rPr lang="en-US" sz="3199" dirty="0"/>
              <a:t>,</a:t>
            </a:r>
            <a:r>
              <a:rPr lang="bg-BG" sz="3199" dirty="0"/>
              <a:t> се отпечатва </a:t>
            </a:r>
            <a:r>
              <a:rPr lang="bg-BG" sz="3199" b="1" dirty="0">
                <a:solidFill>
                  <a:schemeClr val="bg1"/>
                </a:solidFill>
              </a:rPr>
              <a:t>съобщение</a:t>
            </a:r>
            <a:r>
              <a:rPr lang="bg-BG" sz="3199" dirty="0"/>
              <a:t>, че не е намерено</a:t>
            </a:r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Сума от две числа </a:t>
            </a:r>
            <a:r>
              <a:rPr lang="en-US" dirty="0"/>
              <a:t>(1) 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E03D1EC-5FDD-0F1E-596A-394C7EFE3F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741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Сума от две числа </a:t>
            </a:r>
            <a:r>
              <a:rPr lang="en-US" dirty="0"/>
              <a:t>(2) </a:t>
            </a:r>
            <a:endParaRPr lang="bg-BG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415675" y="2349141"/>
            <a:ext cx="580621" cy="138995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dirty="0">
                <a:latin typeface="Consolas" pitchFamily="49" charset="0"/>
              </a:rPr>
              <a:t>1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dirty="0">
                <a:latin typeface="Consolas" pitchFamily="49" charset="0"/>
              </a:rPr>
              <a:t>10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dirty="0">
                <a:latin typeface="Consolas" pitchFamily="49" charset="0"/>
              </a:rPr>
              <a:t>5</a:t>
            </a:r>
            <a:endParaRPr lang="en-US" sz="2399" b="1" dirty="0">
              <a:latin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3224835" y="5056038"/>
            <a:ext cx="358663" cy="289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865825" y="4939293"/>
            <a:ext cx="5910502" cy="5037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</a:rPr>
              <a:t>4 combinations - neither equals 20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415675" y="4496227"/>
            <a:ext cx="580621" cy="138995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dirty="0">
                <a:latin typeface="Consolas" pitchFamily="49" charset="0"/>
              </a:rPr>
              <a:t>23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24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20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8" name="Стрелка надясно 10"/>
          <p:cNvSpPr/>
          <p:nvPr/>
        </p:nvSpPr>
        <p:spPr>
          <a:xfrm>
            <a:off x="3224835" y="2900112"/>
            <a:ext cx="376601" cy="289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3865827" y="2783367"/>
            <a:ext cx="5910500" cy="5037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</a:rPr>
              <a:t>Combination N:4 (1 + 4 = 5)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7A07586-7D77-9C3C-E404-AF08698591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323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Решение: Сума от две числа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7351" y="1296084"/>
            <a:ext cx="11177301" cy="49675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int startingNumber = int.Parse(Console.ReadLine());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int finalNumber = int.Parse(Console.ReadLine());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int magicNumber = int.Parse(Console.ReadLine());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int combinations = 0;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= false;</a:t>
            </a:r>
            <a:endParaRPr lang="bg-BG" sz="2200" b="1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for (int i = startingNumber; i &lt;= finalNumber; i++)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for (int j = startingNumber; j &lt;= finalNumber; j++)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combinations++;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if (i + j == magicNumber) 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    Console.WriteLine($"Combination N:{combinations} ({i} + {j} 		   = {magicNumber})");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= true;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break;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bg-BG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Довършете логиката</a:t>
            </a:r>
            <a:endParaRPr lang="en-US" sz="22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131743" y="5257196"/>
            <a:ext cx="2268024" cy="60944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dirty="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3827" y="5041464"/>
            <a:ext cx="3199567" cy="1047477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1999" b="1" dirty="0">
                <a:solidFill>
                  <a:schemeClr val="bg2"/>
                </a:solidFill>
              </a:rPr>
              <a:t>Ако намерим комбинация, </a:t>
            </a:r>
            <a:r>
              <a:rPr lang="bg-BG" sz="1999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прекъсваме</a:t>
            </a:r>
            <a:r>
              <a:rPr lang="bg-BG" sz="1999" b="1" dirty="0">
                <a:solidFill>
                  <a:schemeClr val="bg2"/>
                </a:solidFill>
              </a:rPr>
              <a:t> вътрешния цикъл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73D53FA9-6A42-4DCE-9DC1-F37411EBF0A4}"/>
              </a:ext>
            </a:extLst>
          </p:cNvPr>
          <p:cNvSpPr/>
          <p:nvPr/>
        </p:nvSpPr>
        <p:spPr>
          <a:xfrm>
            <a:off x="507351" y="6376223"/>
            <a:ext cx="1117730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 си в </a:t>
            </a:r>
            <a:r>
              <a:rPr lang="en-US" sz="2000" dirty="0"/>
              <a:t>Judge: </a:t>
            </a:r>
            <a:r>
              <a:rPr lang="en-US" sz="2000" dirty="0">
                <a:hlinkClick r:id="rId2"/>
              </a:rPr>
              <a:t>https://judge.softuni.org/Contests/Practice/Index/3899#7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8F7DA63-2568-5A54-8D4B-515C1AD9E5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813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99" dirty="0"/>
              <a:t>Напишете програма, която извежда номерата на </a:t>
            </a:r>
            <a:r>
              <a:rPr lang="bg-BG" sz="3199" b="1" dirty="0">
                <a:solidFill>
                  <a:schemeClr val="bg1"/>
                </a:solidFill>
              </a:rPr>
              <a:t>стаите в една сграда</a:t>
            </a:r>
            <a:r>
              <a:rPr lang="bg-BG" sz="3199" dirty="0"/>
              <a:t> (в низходящ ред)</a:t>
            </a:r>
            <a:endParaRPr lang="en-US" sz="3199" dirty="0"/>
          </a:p>
          <a:p>
            <a:pPr lvl="1"/>
            <a:r>
              <a:rPr lang="bg-BG" sz="2999" dirty="0"/>
              <a:t>На всеки </a:t>
            </a:r>
            <a:r>
              <a:rPr lang="bg-BG" sz="2999" b="1" dirty="0">
                <a:solidFill>
                  <a:schemeClr val="bg1"/>
                </a:solidFill>
              </a:rPr>
              <a:t>четен</a:t>
            </a:r>
            <a:r>
              <a:rPr lang="en-US" sz="2999" dirty="0"/>
              <a:t> </a:t>
            </a:r>
            <a:r>
              <a:rPr lang="bg-BG" sz="2999" dirty="0"/>
              <a:t>етаж има само </a:t>
            </a:r>
            <a:r>
              <a:rPr lang="bg-BG" sz="2999" b="1" dirty="0">
                <a:solidFill>
                  <a:schemeClr val="bg1"/>
                </a:solidFill>
              </a:rPr>
              <a:t>офиси</a:t>
            </a:r>
          </a:p>
          <a:p>
            <a:pPr lvl="1"/>
            <a:r>
              <a:rPr lang="bg-BG" sz="2999" dirty="0"/>
              <a:t>На всеки </a:t>
            </a:r>
            <a:r>
              <a:rPr lang="bg-BG" sz="2999" b="1" dirty="0">
                <a:solidFill>
                  <a:schemeClr val="bg1"/>
                </a:solidFill>
              </a:rPr>
              <a:t>нечетен</a:t>
            </a:r>
            <a:r>
              <a:rPr lang="bg-BG" sz="2999" dirty="0"/>
              <a:t> етаж има само </a:t>
            </a:r>
            <a:r>
              <a:rPr lang="bg-BG" sz="2999" b="1" dirty="0">
                <a:solidFill>
                  <a:schemeClr val="bg1"/>
                </a:solidFill>
              </a:rPr>
              <a:t>апартаменти</a:t>
            </a:r>
          </a:p>
          <a:p>
            <a:r>
              <a:rPr lang="bg-BG" sz="3199" dirty="0"/>
              <a:t>Етажите се означават по следния начин</a:t>
            </a:r>
            <a:r>
              <a:rPr lang="en-US" sz="3199" dirty="0"/>
              <a:t>:</a:t>
            </a:r>
            <a:endParaRPr lang="bg-BG" sz="3199" dirty="0"/>
          </a:p>
          <a:p>
            <a:pPr lvl="1"/>
            <a:r>
              <a:rPr lang="bg-BG" sz="2999" dirty="0"/>
              <a:t>Апартаменти: </a:t>
            </a:r>
            <a:r>
              <a:rPr lang="en-US" sz="2999" dirty="0"/>
              <a:t>"</a:t>
            </a:r>
            <a:r>
              <a:rPr lang="bg-BG" sz="2999" b="1" dirty="0">
                <a:solidFill>
                  <a:schemeClr val="bg1"/>
                </a:solidFill>
              </a:rPr>
              <a:t>А</a:t>
            </a:r>
            <a:r>
              <a:rPr lang="en-US" sz="2999" dirty="0"/>
              <a:t>{</a:t>
            </a:r>
            <a:r>
              <a:rPr lang="bg-BG" sz="2999" dirty="0"/>
              <a:t>номер на </a:t>
            </a:r>
            <a:r>
              <a:rPr lang="bg-BG" sz="2999" b="1" dirty="0">
                <a:solidFill>
                  <a:schemeClr val="bg1"/>
                </a:solidFill>
              </a:rPr>
              <a:t>етажа</a:t>
            </a:r>
            <a:r>
              <a:rPr lang="en-US" sz="2999" dirty="0"/>
              <a:t>}{</a:t>
            </a:r>
            <a:r>
              <a:rPr lang="bg-BG" sz="2999" dirty="0"/>
              <a:t>номер на </a:t>
            </a:r>
            <a:r>
              <a:rPr lang="bg-BG" sz="2999" b="1" dirty="0">
                <a:solidFill>
                  <a:schemeClr val="bg1"/>
                </a:solidFill>
              </a:rPr>
              <a:t>апартамента</a:t>
            </a:r>
            <a:r>
              <a:rPr lang="en-US" sz="2999" dirty="0"/>
              <a:t>}"</a:t>
            </a:r>
            <a:endParaRPr lang="bg-BG" sz="2999" dirty="0"/>
          </a:p>
          <a:p>
            <a:pPr lvl="1"/>
            <a:r>
              <a:rPr lang="bg-BG" sz="2999" dirty="0"/>
              <a:t>Офиси: </a:t>
            </a:r>
            <a:r>
              <a:rPr lang="en-US" sz="2999" dirty="0"/>
              <a:t>"</a:t>
            </a:r>
            <a:r>
              <a:rPr lang="bg-BG" sz="2999" b="1" dirty="0">
                <a:solidFill>
                  <a:schemeClr val="bg1"/>
                </a:solidFill>
              </a:rPr>
              <a:t>О</a:t>
            </a:r>
            <a:r>
              <a:rPr lang="en-US" sz="2999" dirty="0"/>
              <a:t>{</a:t>
            </a:r>
            <a:r>
              <a:rPr lang="bg-BG" sz="2999" dirty="0"/>
              <a:t>номер на </a:t>
            </a:r>
            <a:r>
              <a:rPr lang="bg-BG" sz="2999" b="1" dirty="0">
                <a:solidFill>
                  <a:schemeClr val="bg1"/>
                </a:solidFill>
              </a:rPr>
              <a:t>етажа</a:t>
            </a:r>
            <a:r>
              <a:rPr lang="en-US" sz="2999" dirty="0"/>
              <a:t>}{</a:t>
            </a:r>
            <a:r>
              <a:rPr lang="bg-BG" sz="2999" dirty="0"/>
              <a:t>номер на </a:t>
            </a:r>
            <a:r>
              <a:rPr lang="bg-BG" sz="2999" b="1" dirty="0">
                <a:solidFill>
                  <a:schemeClr val="bg1"/>
                </a:solidFill>
              </a:rPr>
              <a:t>офиса</a:t>
            </a:r>
            <a:r>
              <a:rPr lang="en-US" sz="2999" dirty="0"/>
              <a:t>}"</a:t>
            </a:r>
            <a:endParaRPr lang="bg-BG" sz="2999" dirty="0"/>
          </a:p>
          <a:p>
            <a:pPr lvl="1"/>
            <a:r>
              <a:rPr lang="bg-BG" sz="2999" dirty="0"/>
              <a:t>Номерата им винаги започват с </a:t>
            </a:r>
            <a:r>
              <a:rPr lang="bg-BG" sz="2999" b="1" dirty="0">
                <a:solidFill>
                  <a:schemeClr val="bg1"/>
                </a:solidFill>
              </a:rPr>
              <a:t>0</a:t>
            </a:r>
          </a:p>
          <a:p>
            <a:endParaRPr lang="bg-BG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Сграда </a:t>
            </a:r>
            <a:r>
              <a:rPr lang="en-US" dirty="0"/>
              <a:t>(1) </a:t>
            </a:r>
            <a:endParaRPr lang="bg-BG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817" y="3002243"/>
            <a:ext cx="2316597" cy="350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FC4F8A95-2BBE-5DB9-8E12-D28F7AB9D6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771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799" dirty="0"/>
              <a:t>На последният етаж винаги има големи апартаменти</a:t>
            </a:r>
          </a:p>
          <a:p>
            <a:pPr lvl="1"/>
            <a:r>
              <a:rPr lang="bg-BG" sz="2599" dirty="0"/>
              <a:t>Те се означават с </a:t>
            </a:r>
            <a:r>
              <a:rPr lang="en-US" sz="2599" dirty="0"/>
              <a:t>'</a:t>
            </a:r>
            <a:r>
              <a:rPr lang="en-US" sz="2599" b="1" dirty="0">
                <a:solidFill>
                  <a:schemeClr val="bg1"/>
                </a:solidFill>
              </a:rPr>
              <a:t>L</a:t>
            </a:r>
            <a:r>
              <a:rPr lang="en-US" sz="2599" dirty="0"/>
              <a:t>', </a:t>
            </a:r>
            <a:r>
              <a:rPr lang="bg-BG" sz="2599" dirty="0"/>
              <a:t>вместо с '</a:t>
            </a:r>
            <a:r>
              <a:rPr lang="bg-BG" sz="2599" b="1" dirty="0">
                <a:solidFill>
                  <a:schemeClr val="bg1"/>
                </a:solidFill>
              </a:rPr>
              <a:t>А</a:t>
            </a:r>
            <a:r>
              <a:rPr lang="bg-BG" sz="2599" dirty="0"/>
              <a:t>'</a:t>
            </a:r>
          </a:p>
          <a:p>
            <a:r>
              <a:rPr lang="bg-BG" sz="2799" dirty="0"/>
              <a:t>Ако има само един етаж, то има само </a:t>
            </a:r>
            <a:r>
              <a:rPr lang="bg-BG" sz="2799" b="1" dirty="0">
                <a:solidFill>
                  <a:schemeClr val="bg1"/>
                </a:solidFill>
              </a:rPr>
              <a:t>големи апартаменти</a:t>
            </a:r>
            <a:endParaRPr lang="en-US" sz="2799" b="1" dirty="0">
              <a:solidFill>
                <a:schemeClr val="bg1"/>
              </a:solidFill>
            </a:endParaRPr>
          </a:p>
          <a:p>
            <a:r>
              <a:rPr lang="bg-BG" sz="2799" dirty="0"/>
              <a:t>Входът се състои от </a:t>
            </a:r>
            <a:r>
              <a:rPr lang="bg-BG" sz="2799" b="1" dirty="0">
                <a:solidFill>
                  <a:schemeClr val="bg1"/>
                </a:solidFill>
              </a:rPr>
              <a:t>броя на етажите </a:t>
            </a:r>
            <a:r>
              <a:rPr lang="bg-BG" sz="2799" dirty="0"/>
              <a:t>и </a:t>
            </a:r>
            <a:r>
              <a:rPr lang="bg-BG" sz="2799" b="1" dirty="0">
                <a:solidFill>
                  <a:schemeClr val="bg1"/>
                </a:solidFill>
              </a:rPr>
              <a:t>броя на стаите </a:t>
            </a:r>
            <a:r>
              <a:rPr lang="bg-BG" sz="2799" dirty="0"/>
              <a:t>на един </a:t>
            </a:r>
            <a:r>
              <a:rPr lang="bg-BG" sz="2799" b="1" dirty="0">
                <a:solidFill>
                  <a:schemeClr val="bg1"/>
                </a:solidFill>
              </a:rPr>
              <a:t>етаж</a:t>
            </a:r>
            <a:endParaRPr lang="en-US" sz="2799" b="1" dirty="0">
              <a:solidFill>
                <a:schemeClr val="bg1"/>
              </a:solidFill>
            </a:endParaRPr>
          </a:p>
          <a:p>
            <a:r>
              <a:rPr lang="bg-BG" sz="2799" dirty="0"/>
              <a:t>Примерен вход и изход:</a:t>
            </a:r>
          </a:p>
          <a:p>
            <a:endParaRPr lang="bg-BG" sz="2799" dirty="0"/>
          </a:p>
          <a:p>
            <a:endParaRPr lang="bg-BG" sz="27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Сграда </a:t>
            </a:r>
            <a:r>
              <a:rPr lang="en-US" dirty="0"/>
              <a:t>(2) </a:t>
            </a:r>
            <a:endParaRPr lang="bg-BG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95401" y="4848394"/>
            <a:ext cx="679487" cy="95385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7482730" y="5242396"/>
            <a:ext cx="35866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074765" y="4476494"/>
            <a:ext cx="3351926" cy="156914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L40 L41 L42 L43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A30 A31 A32 A33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O20 O21 O22 O23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A10 A11 A12 A13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637084" y="4149081"/>
            <a:ext cx="5529625" cy="2307555"/>
            <a:chOff x="2850034" y="4300647"/>
            <a:chExt cx="5515680" cy="2308156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703219" y="5000140"/>
              <a:ext cx="662495" cy="95409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799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50034" y="5392505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58470" y="4300647"/>
              <a:ext cx="3352799" cy="230815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399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1237B790-E376-0DC1-1162-C2F26E7E8F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039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Решение: Сграда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72831" y="1398429"/>
            <a:ext cx="7790063" cy="48919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 floors =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en-US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399" b="1" dirty="0">
                <a:latin typeface="Consolas" pitchFamily="49" charset="0"/>
                <a:cs typeface="Consolas" pitchFamily="49" charset="0"/>
              </a:rPr>
              <a:t>int rooms =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399" b="1" dirty="0">
                <a:latin typeface="Consolas" pitchFamily="49" charset="0"/>
                <a:cs typeface="Consolas" pitchFamily="49" charset="0"/>
              </a:rPr>
              <a:t>for (int i = </a:t>
            </a: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; i &gt;= 1; i--) 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for (int j = 0; j &lt; </a:t>
            </a: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; j++)</a:t>
            </a:r>
            <a:r>
              <a:rPr lang="bg-BG" sz="2399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if (i == floors) 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3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399" b="1" noProof="1"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sz="2399" b="1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"L{i}{j} ");</a:t>
            </a:r>
            <a:r>
              <a:rPr lang="bg-BG" sz="2399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399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bg-BG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Отпечатайте в зависимост от</a:t>
            </a:r>
            <a:br>
              <a:rPr lang="bg-BG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номера на етажа</a:t>
            </a:r>
            <a:endParaRPr lang="en-US" sz="23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3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9" b="1" noProof="1">
                <a:latin typeface="Consolas" pitchFamily="49" charset="0"/>
                <a:cs typeface="Consolas" pitchFamily="49" charset="0"/>
              </a:rPr>
              <a:t>Console.WriteLine();</a:t>
            </a:r>
            <a:endParaRPr lang="en-US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753732" y="2829082"/>
            <a:ext cx="7296587" cy="22854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83516" y="2169000"/>
            <a:ext cx="3162483" cy="1440000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Вложеният цикъл итерира през стаите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3B8D1E9-6714-4246-8B39-3AE584357A1C}"/>
              </a:ext>
            </a:extLst>
          </p:cNvPr>
          <p:cNvSpPr/>
          <p:nvPr/>
        </p:nvSpPr>
        <p:spPr>
          <a:xfrm>
            <a:off x="507349" y="6357140"/>
            <a:ext cx="1117730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 си в </a:t>
            </a:r>
            <a:r>
              <a:rPr lang="en-US" sz="2000" dirty="0"/>
              <a:t>Judge: </a:t>
            </a:r>
            <a:r>
              <a:rPr lang="en-US" sz="2000" dirty="0">
                <a:hlinkClick r:id="rId2"/>
              </a:rPr>
              <a:t>https://judge.softuni.org/Contests/Practice/Index/3899#8</a:t>
            </a:r>
            <a:endParaRPr lang="en-US" sz="2000" dirty="0">
              <a:solidFill>
                <a:prstClr val="white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5FF5999-A994-512B-73AF-EA1731585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794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79000"/>
            <a:ext cx="11818096" cy="552876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04342" y="1269000"/>
            <a:ext cx="11583316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940606" y="1543222"/>
            <a:ext cx="10798054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Работа с по-сложни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89494" lvl="1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Цикли с 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обратна стъпка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Работа с по-сложни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while-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</a:p>
          <a:p>
            <a:pPr marL="989494" lvl="1" indent="-456428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Четене на вход до маркер за край</a:t>
            </a:r>
            <a:endParaRPr lang="en-US" sz="3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Работа с по-сложни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вложени цикли</a:t>
            </a:r>
          </a:p>
          <a:p>
            <a:pPr marL="989494" lvl="1" indent="-456428" latinLnBrk="0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Прекъсване на вложени цикли с двоен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bg-BG" sz="3200" dirty="0">
                <a:solidFill>
                  <a:schemeClr val="bg2"/>
                </a:solidFill>
              </a:rPr>
              <a:t> + флаг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6428" indent="-456428" latinLnBrk="0">
              <a:lnSpc>
                <a:spcPct val="100000"/>
              </a:lnSpc>
            </a:pPr>
            <a:endParaRPr lang="bg-BG" sz="3600" dirty="0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65D89C8-226C-1A81-5B78-A612B380B6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661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40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199" dirty="0"/>
              <a:t>Прочита цяло число </a:t>
            </a:r>
            <a:r>
              <a:rPr lang="en-US" sz="3199" b="1" dirty="0">
                <a:solidFill>
                  <a:schemeClr val="bg1"/>
                </a:solidFill>
              </a:rPr>
              <a:t>n</a:t>
            </a:r>
          </a:p>
          <a:p>
            <a:pPr lvl="1"/>
            <a:r>
              <a:rPr lang="bg-BG" sz="3199" dirty="0"/>
              <a:t>Отпечатва четните степени на </a:t>
            </a:r>
            <a:r>
              <a:rPr lang="bg-BG" sz="3199" b="1" dirty="0"/>
              <a:t>2</a:t>
            </a:r>
            <a:r>
              <a:rPr lang="bg-BG" sz="3199" dirty="0"/>
              <a:t> до </a:t>
            </a:r>
            <a:r>
              <a:rPr lang="en-US" sz="3199" b="1" dirty="0"/>
              <a:t>2</a:t>
            </a:r>
            <a:r>
              <a:rPr lang="en-US" sz="3199" b="1" baseline="30000" dirty="0">
                <a:solidFill>
                  <a:schemeClr val="bg1"/>
                </a:solidFill>
              </a:rPr>
              <a:t>n</a:t>
            </a:r>
            <a:r>
              <a:rPr lang="bg-BG" sz="3199" dirty="0"/>
              <a:t>: 2</a:t>
            </a:r>
            <a:r>
              <a:rPr lang="bg-BG" sz="3199" baseline="30000" dirty="0"/>
              <a:t>0</a:t>
            </a:r>
            <a:r>
              <a:rPr lang="bg-BG" sz="3199" dirty="0"/>
              <a:t>, 2</a:t>
            </a:r>
            <a:r>
              <a:rPr lang="bg-BG" sz="3199" baseline="30000" dirty="0"/>
              <a:t>2</a:t>
            </a:r>
            <a:r>
              <a:rPr lang="bg-BG" sz="3199" dirty="0"/>
              <a:t>, 2</a:t>
            </a:r>
            <a:r>
              <a:rPr lang="bg-BG" sz="3199" baseline="30000" dirty="0"/>
              <a:t>4</a:t>
            </a:r>
            <a:r>
              <a:rPr lang="bg-BG" sz="3199" dirty="0"/>
              <a:t>, 2</a:t>
            </a:r>
            <a:r>
              <a:rPr lang="en-US" sz="3199" baseline="30000" dirty="0"/>
              <a:t>6</a:t>
            </a:r>
            <a:r>
              <a:rPr lang="bg-BG" sz="3199" dirty="0"/>
              <a:t>,</a:t>
            </a:r>
            <a:r>
              <a:rPr lang="bg-BG" sz="3199" baseline="30000" dirty="0"/>
              <a:t> </a:t>
            </a:r>
            <a:r>
              <a:rPr lang="bg-BG" sz="3199" dirty="0"/>
              <a:t>2</a:t>
            </a:r>
            <a:r>
              <a:rPr lang="bg-BG" sz="3199" baseline="30000" dirty="0"/>
              <a:t>8</a:t>
            </a:r>
            <a:r>
              <a:rPr lang="bg-BG" sz="3199" dirty="0"/>
              <a:t>, …, </a:t>
            </a:r>
            <a:r>
              <a:rPr lang="bg-BG" sz="3199" b="1" dirty="0"/>
              <a:t>2</a:t>
            </a:r>
            <a:r>
              <a:rPr lang="en-US" sz="3199" b="1" baseline="30000" dirty="0"/>
              <a:t>n</a:t>
            </a:r>
            <a:endParaRPr lang="bg-BG" sz="3199" b="1" dirty="0"/>
          </a:p>
          <a:p>
            <a:r>
              <a:rPr lang="bg-BG" sz="3599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Четни степени на 2</a:t>
            </a:r>
            <a:r>
              <a:rPr lang="en-US" dirty="0"/>
              <a:t>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4291" y="4190803"/>
            <a:ext cx="685621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2738" y="4358895"/>
            <a:ext cx="32662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602187" y="4190802"/>
            <a:ext cx="4342269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1, 4, 16, …, 1024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4291" y="5400071"/>
            <a:ext cx="685621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2738" y="5568163"/>
            <a:ext cx="32662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602187" y="5400070"/>
            <a:ext cx="3841383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1, 4, 16,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64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D581CE2-EFEA-81EB-81D6-28DD0D4036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320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8" grpId="0" animBg="1"/>
      <p:bldP spid="9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F75AC48A-A2BA-0219-FB08-D2F141E4BB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835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29049" y="1674000"/>
            <a:ext cx="9333900" cy="41858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int 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for (int i = 0; i &lt;= n; i += 2)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Console.WriteLine(num);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num = num * 2 * 2;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6861000" y="2968864"/>
            <a:ext cx="1388405" cy="45708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Четни степени на 2</a:t>
            </a:r>
            <a:r>
              <a:rPr lang="en-US" dirty="0"/>
              <a:t>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3765" y="3400353"/>
            <a:ext cx="2133044" cy="942811"/>
          </a:xfrm>
          <a:prstGeom prst="wedgeRoundRectCallout">
            <a:avLst>
              <a:gd name="adj1" fmla="val -70708"/>
              <a:gd name="adj2" fmla="val -4935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Ползваме стъпка 2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2EB3D24B-93FF-4053-8311-23A82731B5D6}"/>
              </a:ext>
            </a:extLst>
          </p:cNvPr>
          <p:cNvSpPr/>
          <p:nvPr/>
        </p:nvSpPr>
        <p:spPr>
          <a:xfrm>
            <a:off x="943219" y="6218175"/>
            <a:ext cx="10305559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https://judge.softuni.org/Contests/Practice/Index/3899#0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51C218E-698F-1724-AE8F-889313109B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265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599" dirty="0"/>
              <a:t>Напишете програма, която:</a:t>
            </a:r>
          </a:p>
          <a:p>
            <a:pPr lvl="1" latinLnBrk="0">
              <a:lnSpc>
                <a:spcPct val="100000"/>
              </a:lnSpc>
            </a:pPr>
            <a:r>
              <a:rPr lang="bg-BG" sz="3599" dirty="0"/>
              <a:t>Прочита цяло число </a:t>
            </a:r>
            <a:r>
              <a:rPr lang="en-US" sz="3599" b="1" dirty="0">
                <a:solidFill>
                  <a:schemeClr val="bg1"/>
                </a:solidFill>
              </a:rPr>
              <a:t>n</a:t>
            </a:r>
            <a:r>
              <a:rPr lang="en-US" sz="3599" dirty="0"/>
              <a:t> </a:t>
            </a:r>
            <a:r>
              <a:rPr lang="bg-BG" sz="3599" dirty="0"/>
              <a:t>от потребителя</a:t>
            </a:r>
          </a:p>
          <a:p>
            <a:pPr lvl="1" latinLnBrk="0">
              <a:lnSpc>
                <a:spcPct val="100000"/>
              </a:lnSpc>
            </a:pPr>
            <a:r>
              <a:rPr lang="bg-BG" sz="3599" dirty="0"/>
              <a:t>Прочита последователно </a:t>
            </a:r>
            <a:r>
              <a:rPr lang="en-US" sz="3599" b="1" dirty="0">
                <a:solidFill>
                  <a:schemeClr val="bg1"/>
                </a:solidFill>
              </a:rPr>
              <a:t>2*n</a:t>
            </a:r>
            <a:r>
              <a:rPr lang="en-US" sz="3599" dirty="0"/>
              <a:t> </a:t>
            </a:r>
            <a:r>
              <a:rPr lang="bg-BG" sz="3599" dirty="0"/>
              <a:t>числа</a:t>
            </a:r>
          </a:p>
          <a:p>
            <a:pPr lvl="1" latinLnBrk="0">
              <a:lnSpc>
                <a:spcPct val="100000"/>
              </a:lnSpc>
            </a:pPr>
            <a:r>
              <a:rPr lang="bg-BG" sz="3599" dirty="0"/>
              <a:t>Проверява дали сумите на </a:t>
            </a:r>
            <a:r>
              <a:rPr lang="bg-BG" sz="3599" b="1" dirty="0">
                <a:solidFill>
                  <a:schemeClr val="bg1"/>
                </a:solidFill>
              </a:rPr>
              <a:t>левите</a:t>
            </a:r>
            <a:r>
              <a:rPr lang="bg-BG" sz="3599" b="1" dirty="0"/>
              <a:t> </a:t>
            </a:r>
            <a:r>
              <a:rPr lang="en-US" sz="3599" b="1" dirty="0"/>
              <a:t>n</a:t>
            </a:r>
            <a:r>
              <a:rPr lang="en-US" sz="3599" dirty="0"/>
              <a:t> </a:t>
            </a:r>
            <a:r>
              <a:rPr lang="bg-BG" sz="3599" dirty="0"/>
              <a:t>и </a:t>
            </a:r>
            <a:r>
              <a:rPr lang="bg-BG" sz="3599" b="1" dirty="0">
                <a:solidFill>
                  <a:schemeClr val="bg1"/>
                </a:solidFill>
              </a:rPr>
              <a:t>десните</a:t>
            </a:r>
            <a:r>
              <a:rPr lang="bg-BG" sz="3599" dirty="0"/>
              <a:t> </a:t>
            </a:r>
            <a:r>
              <a:rPr lang="en-US" sz="3599" b="1" dirty="0"/>
              <a:t>n</a:t>
            </a:r>
            <a:r>
              <a:rPr lang="en-US" sz="3599" dirty="0"/>
              <a:t> </a:t>
            </a:r>
            <a:r>
              <a:rPr lang="bg-BG" sz="3599" dirty="0"/>
              <a:t>числа са равни</a:t>
            </a:r>
          </a:p>
          <a:p>
            <a:pPr lvl="1" latinLnBrk="0">
              <a:lnSpc>
                <a:spcPct val="100000"/>
              </a:lnSpc>
            </a:pPr>
            <a:r>
              <a:rPr lang="bg-BG" sz="3599" dirty="0"/>
              <a:t>При равенство извежда "</a:t>
            </a:r>
            <a:r>
              <a:rPr lang="en-US" sz="3599" b="1" dirty="0">
                <a:solidFill>
                  <a:schemeClr val="bg1"/>
                </a:solidFill>
              </a:rPr>
              <a:t>Yes</a:t>
            </a:r>
            <a:r>
              <a:rPr lang="bg-BG" sz="3599" dirty="0"/>
              <a:t>"</a:t>
            </a:r>
            <a:r>
              <a:rPr lang="en-US" sz="3599" dirty="0"/>
              <a:t> </a:t>
            </a:r>
            <a:r>
              <a:rPr lang="bg-BG" sz="3599" dirty="0"/>
              <a:t>и сумата, в противен случай - </a:t>
            </a:r>
            <a:r>
              <a:rPr lang="en-US" sz="3599" dirty="0"/>
              <a:t>"</a:t>
            </a:r>
            <a:r>
              <a:rPr lang="en-US" sz="3599" b="1" dirty="0">
                <a:solidFill>
                  <a:schemeClr val="bg1"/>
                </a:solidFill>
              </a:rPr>
              <a:t>No</a:t>
            </a:r>
            <a:r>
              <a:rPr lang="en-US" sz="3599" dirty="0"/>
              <a:t>" </a:t>
            </a:r>
            <a:r>
              <a:rPr lang="bg-BG" sz="3599" dirty="0"/>
              <a:t>и</a:t>
            </a:r>
            <a:r>
              <a:rPr lang="en-US" sz="3599" dirty="0"/>
              <a:t> </a:t>
            </a:r>
            <a:r>
              <a:rPr lang="bg-BG" sz="3599" dirty="0"/>
              <a:t>разликата</a:t>
            </a:r>
            <a:r>
              <a:rPr lang="en-US" sz="3599" dirty="0"/>
              <a:t> (</a:t>
            </a:r>
            <a:r>
              <a:rPr lang="bg-BG" sz="3599" dirty="0"/>
              <a:t>изчислена като положително число</a:t>
            </a:r>
            <a:r>
              <a:rPr lang="en-US" sz="3599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Задача: </a:t>
            </a:r>
            <a:r>
              <a:rPr lang="ru-RU" noProof="1"/>
              <a:t>Лява и дясна сума </a:t>
            </a:r>
            <a:r>
              <a:rPr lang="en-US" noProof="1"/>
              <a:t>(1)</a:t>
            </a:r>
            <a:endParaRPr lang="bg-BG" noProof="1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3201C17-DE14-ED85-4F2B-AF7C0CD8A4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725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99" dirty="0"/>
              <a:t>Примерен вход и изход:</a:t>
            </a:r>
            <a:endParaRPr lang="en-US" sz="35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Задача: Лява и дясна сума </a:t>
            </a:r>
            <a:r>
              <a:rPr lang="en-US" noProof="1"/>
              <a:t>(2)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150016" y="3047760"/>
            <a:ext cx="761801" cy="222937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11615" y="4035581"/>
            <a:ext cx="2842196" cy="5315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134622" y="4149000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115482" y="3088096"/>
            <a:ext cx="851188" cy="2203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880199" y="4027447"/>
            <a:ext cx="2555126" cy="5315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8194894" y="4146858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2220564" y="3589114"/>
            <a:ext cx="594952" cy="80559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233438" y="4453723"/>
            <a:ext cx="594952" cy="80559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00" y="2664000"/>
            <a:ext cx="1450782" cy="925114"/>
          </a:xfrm>
          <a:prstGeom prst="wedgeRoundRectCallout">
            <a:avLst>
              <a:gd name="adj1" fmla="val 70444"/>
              <a:gd name="adj2" fmla="val 7011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65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sz="3000" b="1" dirty="0">
                <a:solidFill>
                  <a:srgbClr val="FFFFFF"/>
                </a:solidFill>
              </a:rPr>
              <a:t>Лява</a:t>
            </a:r>
          </a:p>
          <a:p>
            <a:pPr algn="ctr">
              <a:lnSpc>
                <a:spcPct val="65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sz="3000" b="1" dirty="0">
                <a:solidFill>
                  <a:srgbClr val="FFFFFF"/>
                </a:solidFill>
              </a:rPr>
              <a:t>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51" y="4849091"/>
            <a:ext cx="1596380" cy="886691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2600"/>
              </a:lnSpc>
            </a:pPr>
            <a:r>
              <a:rPr lang="bg-BG" sz="3000" b="1" dirty="0">
                <a:solidFill>
                  <a:srgbClr val="FFFFFF"/>
                </a:solidFill>
              </a:rPr>
              <a:t>Дясна</a:t>
            </a:r>
          </a:p>
          <a:p>
            <a:pPr algn="ctr">
              <a:lnSpc>
                <a:spcPts val="2600"/>
              </a:lnSpc>
            </a:pPr>
            <a:r>
              <a:rPr lang="bg-BG" sz="3000" b="1" dirty="0">
                <a:solidFill>
                  <a:srgbClr val="FFFFFF"/>
                </a:solidFill>
              </a:rPr>
              <a:t>сума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6F40E97-B645-A7EB-23C5-2622995DBC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377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Решение: Лява и дясна сума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21252" y="1317310"/>
            <a:ext cx="9349495" cy="49200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2499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leftSum = leftSum + int.Parse(Console.ReadLine());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П</a:t>
            </a:r>
            <a:r>
              <a:rPr lang="bg-BG" sz="24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рочетете и пресметнете </a:t>
            </a:r>
            <a:r>
              <a:rPr lang="en-US" sz="24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rightSum</a:t>
            </a:r>
            <a:endParaRPr lang="bg-BG" sz="24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if (leftSum == rightSum)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Console.WriteLine("Yes, sum = " + leftSum);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int diff = Math.Abs(rightSum - leftSum);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Console.WriteLine("No, diff = " + diff);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5966602-1A23-4407-9D6F-BDEF6E65F39F}"/>
              </a:ext>
            </a:extLst>
          </p:cNvPr>
          <p:cNvSpPr/>
          <p:nvPr/>
        </p:nvSpPr>
        <p:spPr>
          <a:xfrm>
            <a:off x="819212" y="6371227"/>
            <a:ext cx="10553574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https://judge.softuni.org/Contests/Practice/Index/3899#1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99529CD-E94C-34A5-2171-FB176BD569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6599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) </a:t>
            </a:r>
            <a:r>
              <a:rPr lang="bg-BG" dirty="0"/>
              <a:t>от потребителя</a:t>
            </a:r>
          </a:p>
          <a:p>
            <a:pPr lvl="1"/>
            <a:r>
              <a:rPr lang="bg-BG" dirty="0"/>
              <a:t>Прочита последователно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bg-BG" b="1" dirty="0">
                <a:solidFill>
                  <a:schemeClr val="bg1"/>
                </a:solidFill>
              </a:rPr>
              <a:t> на брой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числа</a:t>
            </a:r>
          </a:p>
          <a:p>
            <a:pPr lvl="1"/>
            <a:r>
              <a:rPr lang="bg-BG" dirty="0"/>
              <a:t>Проверява дали </a:t>
            </a:r>
            <a:r>
              <a:rPr lang="bg-BG" b="1" dirty="0">
                <a:solidFill>
                  <a:schemeClr val="bg1"/>
                </a:solidFill>
              </a:rPr>
              <a:t>сумата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на числата на четни позиции </a:t>
            </a:r>
            <a:r>
              <a:rPr lang="bg-BG" dirty="0"/>
              <a:t>е равна на </a:t>
            </a:r>
            <a:r>
              <a:rPr lang="bg-BG" b="1" dirty="0">
                <a:solidFill>
                  <a:schemeClr val="bg1"/>
                </a:solidFill>
              </a:rPr>
              <a:t>сумата на числата на нечетни позиции</a:t>
            </a:r>
          </a:p>
          <a:p>
            <a:pPr lvl="1"/>
            <a:r>
              <a:rPr lang="bg-BG" dirty="0"/>
              <a:t>При равенство печата "</a:t>
            </a:r>
            <a:r>
              <a:rPr lang="en-US" b="1" dirty="0">
                <a:solidFill>
                  <a:schemeClr val="bg1"/>
                </a:solidFill>
              </a:rPr>
              <a:t>Yes</a:t>
            </a:r>
            <a:r>
              <a:rPr lang="bg-BG" dirty="0"/>
              <a:t>" и </a:t>
            </a:r>
            <a:r>
              <a:rPr lang="bg-BG" b="1" dirty="0">
                <a:solidFill>
                  <a:schemeClr val="bg1"/>
                </a:solidFill>
              </a:rPr>
              <a:t>сумата</a:t>
            </a:r>
            <a:r>
              <a:rPr lang="bg-BG" dirty="0"/>
              <a:t>; иначе печата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"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разликата</a:t>
            </a:r>
            <a:r>
              <a:rPr lang="en-US" dirty="0"/>
              <a:t> (</a:t>
            </a:r>
            <a:r>
              <a:rPr lang="bg-BG" dirty="0"/>
              <a:t>положително число).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noProof="1"/>
              <a:t>Задача: Четна / нечетна сума </a:t>
            </a:r>
            <a:r>
              <a:rPr lang="en-US" noProof="1"/>
              <a:t>(1)</a:t>
            </a:r>
            <a:endParaRPr lang="bg-BG" noProof="1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0DAED77-9783-F0E9-0AB1-3DC241182D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93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3952</TotalTime>
  <Words>2741</Words>
  <Application>Microsoft Office PowerPoint</Application>
  <PresentationFormat>Widescreen</PresentationFormat>
  <Paragraphs>473</Paragraphs>
  <Slides>40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SoftUni</vt:lpstr>
      <vt:lpstr>По-сложни цикли</vt:lpstr>
      <vt:lpstr>Съдържание</vt:lpstr>
      <vt:lpstr>По-сложни For-цикли</vt:lpstr>
      <vt:lpstr>Задача: Четни степени на 2 </vt:lpstr>
      <vt:lpstr>Решение: Четни степени на 2 </vt:lpstr>
      <vt:lpstr>Задача: Лява и дясна сума (1)</vt:lpstr>
      <vt:lpstr>Задача: Лява и дясна сума (2)</vt:lpstr>
      <vt:lpstr>Решение: Лява и дясна сума</vt:lpstr>
      <vt:lpstr>Задача: Четна / нечетна сума (1)</vt:lpstr>
      <vt:lpstr>Задача: Четна / нечетна сума (2) </vt:lpstr>
      <vt:lpstr>Решение: Четна / нечетна сума</vt:lpstr>
      <vt:lpstr>По-сложни While-цикли</vt:lpstr>
      <vt:lpstr>Задача: Редица числа 2K+1</vt:lpstr>
      <vt:lpstr>PowerPoint Presentation</vt:lpstr>
      <vt:lpstr>Решение: Редица числа 2K+1</vt:lpstr>
      <vt:lpstr>Задача: Баланс на сметка (1)</vt:lpstr>
      <vt:lpstr>Задача: Баланс на сметка (2)</vt:lpstr>
      <vt:lpstr>PowerPoint Presentation</vt:lpstr>
      <vt:lpstr>Решение: Баланс на сметка</vt:lpstr>
      <vt:lpstr>Продължаване на цикъла</vt:lpstr>
      <vt:lpstr>Задача: Завършване (1) </vt:lpstr>
      <vt:lpstr>Задача: Завършване (2) </vt:lpstr>
      <vt:lpstr>Задача: Завършване (3)</vt:lpstr>
      <vt:lpstr>Решение: Завършване </vt:lpstr>
      <vt:lpstr>Задача: Преместване (1)</vt:lpstr>
      <vt:lpstr>Задача: Преместване (2)</vt:lpstr>
      <vt:lpstr>Задача: Преместване (3)</vt:lpstr>
      <vt:lpstr>Решение: Преместване (1)</vt:lpstr>
      <vt:lpstr>Решение: Преместване (2)</vt:lpstr>
      <vt:lpstr>По-сложни вложени цикли</vt:lpstr>
      <vt:lpstr>Прекъсване на вложени цикли</vt:lpstr>
      <vt:lpstr>Задача: Сума от две числа (1) </vt:lpstr>
      <vt:lpstr>Задача: Сума от две числа (2) </vt:lpstr>
      <vt:lpstr>Решение: Сума от две числа</vt:lpstr>
      <vt:lpstr>Задача: Сграда (1) </vt:lpstr>
      <vt:lpstr>Задача: Сграда (2) </vt:lpstr>
      <vt:lpstr>Решение: Сграда</vt:lpstr>
      <vt:lpstr>Какво научихме 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цикли</dc:title>
  <dc:subject>Модул 1 - ООП</dc:subject>
  <dc:creator>BG-IT-Edu</dc:creator>
  <cp:keywords>Sofware University; SoftUni; programming; coding; software development; education; training; course; курс; програмиране; кодене; кодиране; СофтУни</cp:keywords>
  <dc:description>Open Programming and IT Courseware for IT Teachers (BG-IT-Edu): https://github.com/BG-IT-Edu
With the kind support of SoftUni: https://softuni.bg</dc:description>
  <cp:lastModifiedBy>Ahmed Ahmed</cp:lastModifiedBy>
  <cp:revision>101</cp:revision>
  <dcterms:created xsi:type="dcterms:W3CDTF">2018-05-23T13:08:44Z</dcterms:created>
  <dcterms:modified xsi:type="dcterms:W3CDTF">2024-10-16T06:50:53Z</dcterms:modified>
  <cp:category>computer programming;programming;C#;програмиране;кодиране;11 клас</cp:category>
</cp:coreProperties>
</file>