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2FBC02A-F806-4688-B712-2FFCF976177C}">
          <p14:sldIdLst>
            <p14:sldId id="256"/>
            <p14:sldId id="257"/>
            <p14:sldId id="258"/>
            <p14:sldId id="259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xib" id="{B20CF667-C4D9-47A1-A945-E186E92BF6A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F02475B-A460-2DE0-4269-A26622A63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B172C280-3159-AEE8-F211-DA3592025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EA24109-828D-0BE4-1007-52BCFD03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C42A637-8D29-DB7E-54FE-43EEC6C6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8A53C9C-D6F9-E8C4-D3A0-8309EF72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5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85950A-CC55-98C5-5816-17EEA6BF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EF46CF13-CAFE-FC5D-DAEA-0017F08F3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1B42B07-ABD0-B3CA-1E72-D2E4A4C9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0E47E73-664F-DA1D-69AB-158076C7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9763C39-68B7-7207-625E-2FE11AE6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37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E5B86671-3546-9471-95E7-94E4DE8A2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E7D53CB7-E49A-6CD2-994E-11F107B2F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D5413D8-32A0-5D42-CECC-832BAF5C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10F38F0-412A-1EE9-5E87-B37AB92A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DA5536E-552B-BBCF-C6C4-B67E7E04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50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2B0BB0-DC8B-DCCF-092F-608CA59D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5BD37EC-0A22-BA76-0F99-3558190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3FA0E290-2666-0839-D507-A0A68490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A64117D-8EF7-AD6B-4D50-DF8C8239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9AD2493-2012-C570-30C9-2107EAC2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95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DF3D0C9-AAFE-3C96-8B98-A1114109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23CFA31-0370-F427-DA1F-CA9F4756D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6695BE09-C2F8-4063-DD61-2F8AAFE5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18E80E0-6284-187A-D1AE-68F2BA3D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06915B6-2915-DF2D-31A9-78E6CA22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06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8616553-C0CA-A946-9307-D85C9B4D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4A68FEB-B212-1B59-5B8E-5D52B55F5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B2A1975A-D265-FC95-5792-E1D99212D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019D634-A42B-57C0-E0C5-51A5A906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7B935B26-B1B0-6B99-BF71-3FCA751F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6A9B3A77-E1F3-5E94-4FB2-77A8D5A8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8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20F5E2E-3FB6-C5C9-58CF-3E6FD396A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E2094AC-8886-AE44-7C58-FE0ED9CA5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BE2B16C8-210F-D1A3-82CC-45C99D02D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8E2ECEE7-084F-A09E-432B-777BFCD78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80276A6-D17B-F08A-8EC1-017E39E8A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D39052E0-D35F-D108-E1AE-E9738353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C9461A76-B847-9A36-63FC-49B114BE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A178AC41-FC24-27EC-DD59-6E11412A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8132A5-7C15-E928-975C-B37F17C2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57B8EADE-D2E5-0628-2629-9208FD4B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9067D1CE-4A52-5E62-B9FF-92981B6E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1826E920-D99C-5A88-0FD7-2AAB5E70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36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E2ACE154-89FB-50A2-AD25-920CEEA1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0BE15B38-09F6-8313-2230-749D703F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FD22F5F7-E269-0FDE-6BEE-BA631149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25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0D9991-EF19-9071-161F-15F50E99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265972-A0BD-C92D-12D7-611E1679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44C5BA2C-FEAB-ED99-17E5-E34E11847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1A9C9ADB-10D8-7817-8E24-C07C932D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EA67595-B380-A0EE-6D4C-D10F0D51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E9EE3C2-ACFC-C56E-ABCA-B1FE19B0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52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6E098A-5E45-7506-D51F-636303A8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2C826EE4-E7C6-FAFD-CD94-05B667817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AF403CE-7500-8770-75EC-DED219AB3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0A4C79F1-2859-944B-DD95-7465FE9A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80664A3F-54EE-7776-D2AD-A84DDB25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9B094FBF-83AC-83A4-3F21-506CDF58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5548DDA4-7CF1-2D58-95C9-751DBE7E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06537A6-D3A6-9798-DE5C-DF3BA2A6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555895A-7E53-934E-2224-7AE6A7053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DD116-73C5-4B5A-80E0-3C3E4F493EA3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CF2CE82-0505-0711-EE6A-40D7F8349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1095A48-92E1-0222-C9A9-011117E33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09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BA5F3FE2-C35C-32A9-D71D-E1D817CB4A0D}"/>
              </a:ext>
            </a:extLst>
          </p:cNvPr>
          <p:cNvSpPr/>
          <p:nvPr/>
        </p:nvSpPr>
        <p:spPr>
          <a:xfrm>
            <a:off x="8791" y="2"/>
            <a:ext cx="12183209" cy="870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C85675A1-7B53-962B-5CD4-81C8C78A11AE}"/>
              </a:ext>
            </a:extLst>
          </p:cNvPr>
          <p:cNvSpPr txBox="1"/>
          <p:nvPr/>
        </p:nvSpPr>
        <p:spPr>
          <a:xfrm>
            <a:off x="3084634" y="90070"/>
            <a:ext cx="6022729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Графи и дървета</a:t>
            </a:r>
            <a:endParaRPr lang="en-GB" sz="4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Картина 2" descr="Картина, която съдържа линия, диаграма, кръг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726D9434-E098-422A-022F-77BC26C85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287" y="1328737"/>
            <a:ext cx="68294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9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1.4 Пътища и цикли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402191" y="1836604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1.4. Графи – пътища и цикли.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74506626-3CF2-A393-1E4A-0CE9C0FCC2CB}"/>
              </a:ext>
            </a:extLst>
          </p:cNvPr>
          <p:cNvSpPr txBox="1"/>
          <p:nvPr/>
        </p:nvSpPr>
        <p:spPr>
          <a:xfrm>
            <a:off x="668189" y="830611"/>
            <a:ext cx="10251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</a:rPr>
              <a:t>Дължина на път </a:t>
            </a:r>
            <a:r>
              <a:rPr lang="bg-BG" b="1" dirty="0">
                <a:solidFill>
                  <a:schemeClr val="accent1"/>
                </a:solidFill>
                <a:latin typeface="Consolas" panose="020B0609020204030204" pitchFamily="49" charset="0"/>
              </a:rPr>
              <a:t>- </a:t>
            </a:r>
            <a:r>
              <a:rPr lang="bg-BG" b="1" dirty="0">
                <a:solidFill>
                  <a:srgbClr val="0070C0"/>
                </a:solidFill>
                <a:latin typeface="Consolas" panose="020B0609020204030204" pitchFamily="49" charset="0"/>
              </a:rPr>
              <a:t>брой на ребрата в път</a:t>
            </a:r>
          </a:p>
          <a:p>
            <a:pPr marL="800100" lvl="1" indent="-342900">
              <a:buFontTx/>
              <a:buChar char="-"/>
            </a:pP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</a:rPr>
              <a:t>Тривиален път </a:t>
            </a:r>
            <a:r>
              <a:rPr lang="bg-BG" b="1" dirty="0">
                <a:solidFill>
                  <a:schemeClr val="accent1"/>
                </a:solidFill>
                <a:latin typeface="Consolas" panose="020B0609020204030204" pitchFamily="49" charset="0"/>
              </a:rPr>
              <a:t>– път с дължина 0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70F46052-721D-CEDB-8DE5-96C345EBA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22" y="1476942"/>
            <a:ext cx="9693215" cy="4693334"/>
          </a:xfrm>
          <a:prstGeom prst="rect">
            <a:avLst/>
          </a:prstGeom>
        </p:spPr>
      </p:pic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C4E71D91-9AA8-D2A6-AE31-83F3A825FA7F}"/>
              </a:ext>
            </a:extLst>
          </p:cNvPr>
          <p:cNvSpPr txBox="1"/>
          <p:nvPr/>
        </p:nvSpPr>
        <p:spPr>
          <a:xfrm>
            <a:off x="808879" y="6348912"/>
            <a:ext cx="10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bg-BG" b="1" dirty="0">
                <a:solidFill>
                  <a:schemeClr val="accent2"/>
                </a:solidFill>
                <a:latin typeface="Consolas" panose="020B0609020204030204" pitchFamily="49" charset="0"/>
              </a:rPr>
              <a:t>Прост път </a:t>
            </a:r>
            <a:r>
              <a:rPr lang="bg-BG" b="1" dirty="0">
                <a:solidFill>
                  <a:schemeClr val="accent1"/>
                </a:solidFill>
                <a:latin typeface="Consolas" panose="020B0609020204030204" pitchFamily="49" charset="0"/>
              </a:rPr>
              <a:t>– </a:t>
            </a:r>
            <a:r>
              <a:rPr lang="bg-BG" b="1" dirty="0">
                <a:solidFill>
                  <a:srgbClr val="0070C0"/>
                </a:solidFill>
                <a:latin typeface="Consolas" panose="020B0609020204030204" pitchFamily="49" charset="0"/>
              </a:rPr>
              <a:t>няма повтарящ се връх (освен началния при цикличен път)</a:t>
            </a:r>
            <a:endParaRPr lang="en-GB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4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1.5 Теорема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958962" y="1393374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1.5. Графи – теорема.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5D45AEB-DE4F-7B36-F84A-2DCD7ABEB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25" y="914399"/>
            <a:ext cx="10251837" cy="3499533"/>
          </a:xfrm>
          <a:prstGeom prst="rect">
            <a:avLst/>
          </a:prstGeo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D457C1A1-AD8F-DB6A-C14C-640639B51589}"/>
              </a:ext>
            </a:extLst>
          </p:cNvPr>
          <p:cNvSpPr txBox="1"/>
          <p:nvPr/>
        </p:nvSpPr>
        <p:spPr>
          <a:xfrm>
            <a:off x="647728" y="4747546"/>
            <a:ext cx="6570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-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Теорема.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Ако два върха на граф са свързани с път, то съществува и </a:t>
            </a:r>
            <a:r>
              <a:rPr lang="bg-BG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прост път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, който свързва тези два върха.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3B476D15-A6D5-814F-0011-3465804A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422" y="4119372"/>
            <a:ext cx="3001077" cy="249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7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5609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1.6 Представяне на графи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762824" y="2047419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1.6 Графи – представяне на графи.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4575230E-BE77-6E57-25ED-C46CF47D120C}"/>
              </a:ext>
            </a:extLst>
          </p:cNvPr>
          <p:cNvSpPr txBox="1"/>
          <p:nvPr/>
        </p:nvSpPr>
        <p:spPr>
          <a:xfrm>
            <a:off x="668189" y="830611"/>
            <a:ext cx="102518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списък на ребрата</a:t>
            </a:r>
          </a:p>
          <a:p>
            <a:pPr marL="800100" lvl="1" indent="-342900">
              <a:buFontTx/>
              <a:buChar char="-"/>
            </a:pP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матрица на съседствата</a:t>
            </a:r>
          </a:p>
          <a:p>
            <a:pPr marL="800100" lvl="1" indent="-342900">
              <a:buFontTx/>
              <a:buChar char="-"/>
            </a:pP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800100" lvl="1" indent="-342900">
              <a:buFontTx/>
              <a:buChar char="-"/>
            </a:pP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списъци на съседите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45F36736-9A73-7863-9794-33361AF2A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466" y="1321512"/>
            <a:ext cx="3228975" cy="247650"/>
          </a:xfrm>
          <a:prstGeom prst="rect">
            <a:avLst/>
          </a:prstGeom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1D6A3238-5F03-6CF7-1C67-9019DC1D6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466" y="2417356"/>
            <a:ext cx="2238375" cy="2257425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9183E641-03B5-3783-D4E9-A0BBA5CA4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466" y="5808314"/>
            <a:ext cx="3676650" cy="219075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D7839D9B-090A-5459-A35E-2121D2904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150" y="2702506"/>
            <a:ext cx="1963637" cy="171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34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3348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1.7 Упражнения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144267" y="1384496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1.6 Графи – упражнения.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5C393AC9-D425-2474-1B60-55AB9288C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25" y="1000852"/>
            <a:ext cx="10539839" cy="1162055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87F77C59-19EB-DD2B-ECD8-0D1685C77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25" y="2466975"/>
            <a:ext cx="10446990" cy="116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2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12183209" cy="87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6172999-6AD5-A95A-5179-501DB172745D}"/>
              </a:ext>
            </a:extLst>
          </p:cNvPr>
          <p:cNvSpPr txBox="1"/>
          <p:nvPr/>
        </p:nvSpPr>
        <p:spPr>
          <a:xfrm>
            <a:off x="334107" y="1384711"/>
            <a:ext cx="66645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Графи</a:t>
            </a:r>
          </a:p>
          <a:p>
            <a:pPr marL="971550" lvl="1" indent="-514350">
              <a:buFont typeface="+mj-lt"/>
              <a:buAutoNum type="arabicPeriod"/>
            </a:pP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Кратка история</a:t>
            </a:r>
          </a:p>
          <a:p>
            <a:pPr marL="971550" lvl="1" indent="-514350">
              <a:buFont typeface="+mj-lt"/>
              <a:buAutoNum type="arabicPeriod"/>
            </a:pP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Дефиниции</a:t>
            </a:r>
          </a:p>
          <a:p>
            <a:pPr marL="971550" lvl="1" indent="-514350">
              <a:buFont typeface="+mj-lt"/>
              <a:buAutoNum type="arabicPeriod"/>
            </a:pP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Примери</a:t>
            </a:r>
          </a:p>
          <a:p>
            <a:pPr marL="971550" lvl="1" indent="-514350">
              <a:buFont typeface="+mj-lt"/>
              <a:buAutoNum type="arabicPeriod"/>
            </a:pP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Пътища и цикли</a:t>
            </a:r>
          </a:p>
          <a:p>
            <a:pPr marL="971550" lvl="1" indent="-514350">
              <a:buFont typeface="+mj-lt"/>
              <a:buAutoNum type="arabicPeriod"/>
            </a:pP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Теорема</a:t>
            </a:r>
          </a:p>
          <a:p>
            <a:pPr marL="971550" lvl="1" indent="-514350">
              <a:buFont typeface="+mj-lt"/>
              <a:buAutoNum type="arabicPeriod"/>
            </a:pP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Представяне на графи</a:t>
            </a:r>
          </a:p>
          <a:p>
            <a:pPr marL="971550" lvl="1" indent="-514350">
              <a:buFont typeface="+mj-lt"/>
              <a:buAutoNum type="arabicPeriod"/>
            </a:pP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Упражнения</a:t>
            </a:r>
          </a:p>
        </p:txBody>
      </p:sp>
    </p:spTree>
    <p:extLst>
      <p:ext uri="{BB962C8B-B14F-4D97-AF65-F5344CB8AC3E}">
        <p14:creationId xmlns:p14="http://schemas.microsoft.com/office/powerpoint/2010/main" val="374143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175E865-0397-6998-2F36-8A4A62C9C43F}"/>
              </a:ext>
            </a:extLst>
          </p:cNvPr>
          <p:cNvSpPr txBox="1"/>
          <p:nvPr/>
        </p:nvSpPr>
        <p:spPr>
          <a:xfrm>
            <a:off x="2582008" y="5133431"/>
            <a:ext cx="721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Графи - кратка история</a:t>
            </a:r>
            <a:endParaRPr lang="en-GB" sz="36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Картина 2" descr="Картина, която съдържа текст, рисунка, карта&#10;&#10;Описанието е генерирано автоматично">
            <a:extLst>
              <a:ext uri="{FF2B5EF4-FFF2-40B4-BE49-F238E27FC236}">
                <a16:creationId xmlns:a16="http://schemas.microsoft.com/office/drawing/2014/main" id="{1BA8C3F2-2556-BE47-B017-DF1C1477C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902" y="658735"/>
            <a:ext cx="4474696" cy="447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6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6287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1.1 Графи – кратка история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400942" y="1553951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1.1. Графи – кратка история.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906486-0603-68BD-2AAF-1759C4A7D7A7}"/>
              </a:ext>
            </a:extLst>
          </p:cNvPr>
          <p:cNvSpPr txBox="1"/>
          <p:nvPr/>
        </p:nvSpPr>
        <p:spPr>
          <a:xfrm>
            <a:off x="1107825" y="844061"/>
            <a:ext cx="11075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Леонард Ойлер – </a:t>
            </a:r>
            <a:r>
              <a:rPr lang="bg-BG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създателят на теория на графите (1736).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Картина 7" descr="Картина, която съдържа скица, Човешко лице, портрет, мъж&#10;&#10;Описанието е генерирано автоматично">
            <a:extLst>
              <a:ext uri="{FF2B5EF4-FFF2-40B4-BE49-F238E27FC236}">
                <a16:creationId xmlns:a16="http://schemas.microsoft.com/office/drawing/2014/main" id="{1C33F2AD-AB36-F2DB-B5FA-7A5FBA79B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1362671"/>
            <a:ext cx="2927839" cy="3765018"/>
          </a:xfrm>
          <a:prstGeom prst="rect">
            <a:avLst/>
          </a:prstGeom>
        </p:spPr>
      </p:pic>
      <p:pic>
        <p:nvPicPr>
          <p:cNvPr id="11" name="Картина 10" descr="Картина, която съдържа текст, рисунка, карта&#10;&#10;Описанието е генерирано автоматично">
            <a:extLst>
              <a:ext uri="{FF2B5EF4-FFF2-40B4-BE49-F238E27FC236}">
                <a16:creationId xmlns:a16="http://schemas.microsoft.com/office/drawing/2014/main" id="{F8E7AEC8-46C5-F716-BD67-CCD0FD6E0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392" y="1362672"/>
            <a:ext cx="6629400" cy="4545760"/>
          </a:xfrm>
          <a:prstGeom prst="rect">
            <a:avLst/>
          </a:prstGeom>
        </p:spPr>
      </p:pic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1CF391B1-35EF-0383-2C78-20CFE2D5DBD9}"/>
              </a:ext>
            </a:extLst>
          </p:cNvPr>
          <p:cNvSpPr txBox="1"/>
          <p:nvPr/>
        </p:nvSpPr>
        <p:spPr>
          <a:xfrm>
            <a:off x="4237892" y="5907034"/>
            <a:ext cx="720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bg-BG" b="1" dirty="0">
                <a:solidFill>
                  <a:srgbClr val="0070C0"/>
                </a:solidFill>
                <a:latin typeface="Consolas" panose="020B0609020204030204" pitchFamily="49" charset="0"/>
              </a:rPr>
              <a:t>Задачата за мостовете на Кьонигсберг </a:t>
            </a:r>
          </a:p>
          <a:p>
            <a:pPr lvl="1"/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(днешен Калининград в Руската федерация)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1.2 Дефиниции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065139" y="1393374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1.2. Графи – дефиниции.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DE906486-0603-68BD-2AAF-1759C4A7D7A7}"/>
              </a:ext>
            </a:extLst>
          </p:cNvPr>
          <p:cNvSpPr txBox="1"/>
          <p:nvPr/>
        </p:nvSpPr>
        <p:spPr>
          <a:xfrm>
            <a:off x="1107825" y="844061"/>
            <a:ext cx="11075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Нека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G(V, E)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е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графова структура с две крайни множества: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</a:rPr>
              <a:t>V = {v1, v2, …,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vn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</a:rPr>
              <a:t>}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– върхове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(vertex)</a:t>
            </a:r>
            <a:endParaRPr lang="bg-BG" sz="2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Е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= {e1, e2, …,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em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</a:rPr>
              <a:t>}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– ребра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edges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6C27D6C3-C0B7-9CB9-1E64-3566302A8AC8}"/>
              </a:ext>
            </a:extLst>
          </p:cNvPr>
          <p:cNvSpPr txBox="1"/>
          <p:nvPr/>
        </p:nvSpPr>
        <p:spPr>
          <a:xfrm>
            <a:off x="1107825" y="2228671"/>
            <a:ext cx="11075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За всяко ребро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ek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Є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E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, k = 1, 2, …, m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се съпоставя два от върховете на графа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vi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Є </a:t>
            </a:r>
            <a:r>
              <a:rPr lang="en-GB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и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vj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Є </a:t>
            </a:r>
            <a:r>
              <a:rPr lang="en-GB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, 1 &lt;=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, j &lt;= n.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38FA7708-9091-08FB-84E9-1CD28E6F6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92" y="3243949"/>
            <a:ext cx="2733675" cy="2305050"/>
          </a:xfrm>
          <a:prstGeom prst="rect">
            <a:avLst/>
          </a:prstGeom>
        </p:spPr>
      </p:pic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13ADAD89-3DAC-8EDE-4A63-F11CD1503B45}"/>
              </a:ext>
            </a:extLst>
          </p:cNvPr>
          <p:cNvSpPr txBox="1"/>
          <p:nvPr/>
        </p:nvSpPr>
        <p:spPr>
          <a:xfrm>
            <a:off x="4029802" y="3243949"/>
            <a:ext cx="5729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Означение: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e1 = {v1, v2}</a:t>
            </a:r>
          </a:p>
        </p:txBody>
      </p:sp>
    </p:spTree>
    <p:extLst>
      <p:ext uri="{BB962C8B-B14F-4D97-AF65-F5344CB8AC3E}">
        <p14:creationId xmlns:p14="http://schemas.microsoft.com/office/powerpoint/2010/main" val="9581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1.2 Дефиниции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065139" y="1393374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1.2. Графи – дефиниции.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9CCD8BCD-4F06-B706-78E4-936CCAEE6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801992"/>
            <a:ext cx="5591907" cy="5543771"/>
          </a:xfrm>
          <a:prstGeom prst="rect">
            <a:avLst/>
          </a:prstGeom>
        </p:spPr>
      </p:pic>
      <p:pic>
        <p:nvPicPr>
          <p:cNvPr id="17" name="Картина 16">
            <a:extLst>
              <a:ext uri="{FF2B5EF4-FFF2-40B4-BE49-F238E27FC236}">
                <a16:creationId xmlns:a16="http://schemas.microsoft.com/office/drawing/2014/main" id="{9A283A0F-715B-3C17-0CE8-C8871BE5B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323" y="2457364"/>
            <a:ext cx="3267075" cy="4267200"/>
          </a:xfrm>
          <a:prstGeom prst="rect">
            <a:avLst/>
          </a:prstGeom>
        </p:spPr>
      </p:pic>
      <p:sp>
        <p:nvSpPr>
          <p:cNvPr id="18" name="Текстово поле 17">
            <a:extLst>
              <a:ext uri="{FF2B5EF4-FFF2-40B4-BE49-F238E27FC236}">
                <a16:creationId xmlns:a16="http://schemas.microsoft.com/office/drawing/2014/main" id="{D2650CED-0066-B989-AB24-78980EE14B59}"/>
              </a:ext>
            </a:extLst>
          </p:cNvPr>
          <p:cNvSpPr txBox="1"/>
          <p:nvPr/>
        </p:nvSpPr>
        <p:spPr>
          <a:xfrm>
            <a:off x="668189" y="830611"/>
            <a:ext cx="6154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-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Ориентиран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и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неориентиран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граф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1.2 Дефиниции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065139" y="1393374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1.2. Графи – дефиниции.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7BC0A90-1787-25F5-36AA-C71DC7D1C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376" y="1344106"/>
            <a:ext cx="4914900" cy="3152775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83ADF230-1D77-2C64-6A74-A0F56586E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460" y="1460635"/>
            <a:ext cx="4772025" cy="3057525"/>
          </a:xfrm>
          <a:prstGeom prst="rect">
            <a:avLst/>
          </a:prstGeom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6BE558D-1DCC-72F4-86E9-6DF563038B95}"/>
              </a:ext>
            </a:extLst>
          </p:cNvPr>
          <p:cNvSpPr txBox="1"/>
          <p:nvPr/>
        </p:nvSpPr>
        <p:spPr>
          <a:xfrm>
            <a:off x="668189" y="830611"/>
            <a:ext cx="10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- 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Мултиграф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– между два върха има повече от едно ребро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E72E97C7-C815-5079-495E-EA75D585D66E}"/>
              </a:ext>
            </a:extLst>
          </p:cNvPr>
          <p:cNvSpPr txBox="1"/>
          <p:nvPr/>
        </p:nvSpPr>
        <p:spPr>
          <a:xfrm>
            <a:off x="808880" y="4640769"/>
            <a:ext cx="56802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Tx/>
              <a:buChar char="-"/>
            </a:pP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Ориентиран граф</a:t>
            </a:r>
          </a:p>
          <a:p>
            <a:pPr marL="800100" lvl="1" indent="-342900">
              <a:buFontTx/>
              <a:buChar char="-"/>
            </a:pP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Ориентиран мултиграф</a:t>
            </a:r>
          </a:p>
          <a:p>
            <a:pPr marL="800100" lvl="1" indent="-342900">
              <a:buFontTx/>
              <a:buChar char="-"/>
            </a:pP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Неориентиран граф (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граф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</a:p>
          <a:p>
            <a:pPr marL="800100" lvl="1" indent="-342900">
              <a:buFontTx/>
              <a:buChar char="-"/>
            </a:pP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Неориентиран мултиграф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720A0BE0-A511-9504-C726-2A31391B9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354" y="4753100"/>
            <a:ext cx="4724400" cy="1571625"/>
          </a:xfrm>
          <a:prstGeom prst="rect">
            <a:avLst/>
          </a:prstGeom>
        </p:spPr>
      </p:pic>
      <p:sp>
        <p:nvSpPr>
          <p:cNvPr id="20" name="Изнесено означение: линия 19">
            <a:extLst>
              <a:ext uri="{FF2B5EF4-FFF2-40B4-BE49-F238E27FC236}">
                <a16:creationId xmlns:a16="http://schemas.microsoft.com/office/drawing/2014/main" id="{66560688-A2DC-44B1-4CC7-F617A75A80BF}"/>
              </a:ext>
            </a:extLst>
          </p:cNvPr>
          <p:cNvSpPr/>
          <p:nvPr/>
        </p:nvSpPr>
        <p:spPr>
          <a:xfrm>
            <a:off x="1657533" y="5788467"/>
            <a:ext cx="4123593" cy="425091"/>
          </a:xfrm>
          <a:prstGeom prst="borderCallout1">
            <a:avLst>
              <a:gd name="adj1" fmla="val 51843"/>
              <a:gd name="adj2" fmla="val 100195"/>
              <a:gd name="adj3" fmla="val -52967"/>
              <a:gd name="adj4" fmla="val 122435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5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26709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1.3 Примери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879526" y="1303677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1.3. Графи – примери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C1F8001-AB94-439F-1F40-D506DB21D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90" y="1047750"/>
            <a:ext cx="10493647" cy="566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1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1.4 Пътища и цикли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402191" y="1836604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1.4. Графи – пътища и цикли.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A9F370D2-B80B-BFB7-D668-0386DFE34E3F}"/>
              </a:ext>
            </a:extLst>
          </p:cNvPr>
          <p:cNvSpPr txBox="1"/>
          <p:nvPr/>
        </p:nvSpPr>
        <p:spPr>
          <a:xfrm>
            <a:off x="668189" y="830611"/>
            <a:ext cx="10251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-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Път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в граф – редица от свързани върхове, като от връх на пътя не може веднага да се върнем на предхождащия го връх.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597689A3-3A6B-081B-C2E8-156EFE39D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74" y="2076120"/>
            <a:ext cx="10026188" cy="3620807"/>
          </a:xfrm>
          <a:prstGeom prst="rect">
            <a:avLst/>
          </a:prstGeom>
        </p:spPr>
      </p:pic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4EF58662-588A-FCDC-C75B-6E935749AE53}"/>
              </a:ext>
            </a:extLst>
          </p:cNvPr>
          <p:cNvSpPr txBox="1"/>
          <p:nvPr/>
        </p:nvSpPr>
        <p:spPr>
          <a:xfrm>
            <a:off x="668189" y="5888615"/>
            <a:ext cx="10251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-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Цикъл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в граф – началото и краят на пътя съвпадат.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269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1925</TotalTime>
  <Words>359</Words>
  <Application>Microsoft Office PowerPoint</Application>
  <PresentationFormat>Широк екран</PresentationFormat>
  <Paragraphs>65</Paragraphs>
  <Slides>13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Ahmed Ahmed</dc:creator>
  <cp:lastModifiedBy>Ahmed Ahmed</cp:lastModifiedBy>
  <cp:revision>48</cp:revision>
  <dcterms:created xsi:type="dcterms:W3CDTF">2023-11-01T15:09:05Z</dcterms:created>
  <dcterms:modified xsi:type="dcterms:W3CDTF">2024-05-06T19:59:28Z</dcterms:modified>
</cp:coreProperties>
</file>