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4"/>
  </p:notesMasterIdLst>
  <p:handoutMasterIdLst>
    <p:handoutMasterId r:id="rId25"/>
  </p:handoutMasterIdLst>
  <p:sldIdLst>
    <p:sldId id="451" r:id="rId3"/>
    <p:sldId id="276" r:id="rId4"/>
    <p:sldId id="420" r:id="rId5"/>
    <p:sldId id="415" r:id="rId6"/>
    <p:sldId id="418" r:id="rId7"/>
    <p:sldId id="426" r:id="rId8"/>
    <p:sldId id="428" r:id="rId9"/>
    <p:sldId id="434" r:id="rId10"/>
    <p:sldId id="435" r:id="rId11"/>
    <p:sldId id="436" r:id="rId12"/>
    <p:sldId id="437" r:id="rId13"/>
    <p:sldId id="438" r:id="rId14"/>
    <p:sldId id="441" r:id="rId15"/>
    <p:sldId id="440" r:id="rId16"/>
    <p:sldId id="442" r:id="rId17"/>
    <p:sldId id="443" r:id="rId18"/>
    <p:sldId id="444" r:id="rId19"/>
    <p:sldId id="448" r:id="rId20"/>
    <p:sldId id="427" r:id="rId21"/>
    <p:sldId id="449" r:id="rId22"/>
    <p:sldId id="481" r:id="rId2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74" d="100"/>
          <a:sy n="74" d="100"/>
        </p:scale>
        <p:origin x="91" y="32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4F2917FA-F0D5-4337-8A9C-51EE6DC016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387168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E7D56404-E915-41E7-9F8E-BED317297F7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701750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6DE1F314-EACB-4B82-BAD3-A5E2B16CAD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68718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B72D85B-EB7E-4A8F-BFDB-22416E6A95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667207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01628642-6C48-470E-9C5A-BDB11519CA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59568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G-IT-Edu/School-Programming/tree/main/Courses/Applied-Programmer/Programming-Basics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38/&#1055;&#1086;&#1074;&#1090;&#1086;&#1088;&#1077;&#1085;&#1080;&#1103;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38/&#1055;&#1086;&#1074;&#1090;&#1086;&#1088;&#1077;&#1085;&#1080;&#1103;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38/&#1055;&#1086;&#1074;&#1090;&#1086;&#1088;&#1077;&#1085;&#1080;&#1103;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School-Programming/tree/main/Courses/Applied-Programmer/Programming-Basic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0.jpeg"/><Relationship Id="rId4" Type="http://schemas.openxmlformats.org/officeDocument/2006/relationships/image" Target="../media/image17.png"/><Relationship Id="rId9" Type="http://schemas.openxmlformats.org/officeDocument/2006/relationships/hyperlink" Target="https://it-kariera.mon.bg/e-learni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udge.softuni.bg/Contests/2638/&#1055;&#1086;&#1074;&#1090;&#1086;&#1088;&#1077;&#1085;&#1080;&#1103;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38/&#1055;&#1086;&#1074;&#1090;&#1086;&#1088;&#1077;&#1085;&#1080;&#1103;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38/&#1055;&#1086;&#1074;&#1090;&#1086;&#1088;&#1077;&#1085;&#1080;&#1103;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38/&#1055;&#1086;&#1074;&#1090;&#1086;&#1088;&#1077;&#1085;&#1080;&#1103;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89698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300"/>
            <a:ext cx="7910299" cy="701700"/>
          </a:xfrm>
        </p:spPr>
        <p:txBody>
          <a:bodyPr>
            <a:normAutofit/>
          </a:bodyPr>
          <a:lstStyle/>
          <a:p>
            <a:r>
              <a:rPr lang="bg-BG"/>
              <a:t>Прости повторения с </a:t>
            </a:r>
            <a:r>
              <a:rPr lang="en-US"/>
              <a:t>For-</a:t>
            </a:r>
            <a:r>
              <a:rPr lang="bg-BG"/>
              <a:t>цикъл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011" y="3319178"/>
            <a:ext cx="3900652" cy="2889371"/>
          </a:xfrm>
          <a:prstGeom prst="rect">
            <a:avLst/>
          </a:prstGeom>
        </p:spPr>
      </p:pic>
      <p:pic>
        <p:nvPicPr>
          <p:cNvPr id="27" name="Picture 4" title="CC-BY-NC-SA License">
            <a:hlinkClick r:id="rId4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1190AED-5319-4D23-AEE5-FD156FC73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3162" y="450037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B0C12339-1E4D-4FF3-9351-7E386DAA70AD}"/>
              </a:ext>
            </a:extLst>
          </p:cNvPr>
          <p:cNvSpPr txBox="1">
            <a:spLocks/>
          </p:cNvSpPr>
          <p:nvPr/>
        </p:nvSpPr>
        <p:spPr bwMode="auto">
          <a:xfrm>
            <a:off x="687074" y="5236612"/>
            <a:ext cx="3187614" cy="44434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noProof="1"/>
              <a:t>Учителски</a:t>
            </a:r>
            <a:r>
              <a:rPr lang="bg-BG" dirty="0"/>
              <a:t> екип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0BAD52E1-F265-4433-A33A-D5BE3A63DC16}"/>
              </a:ext>
            </a:extLst>
          </p:cNvPr>
          <p:cNvSpPr txBox="1">
            <a:spLocks/>
          </p:cNvSpPr>
          <p:nvPr/>
        </p:nvSpPr>
        <p:spPr bwMode="auto">
          <a:xfrm>
            <a:off x="687074" y="5600181"/>
            <a:ext cx="3187613" cy="382788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Обучение за ИТ кариера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DEDFA22F-A1FE-4676-B3AF-46632DDD5C7A}"/>
              </a:ext>
            </a:extLst>
          </p:cNvPr>
          <p:cNvSpPr txBox="1">
            <a:spLocks/>
          </p:cNvSpPr>
          <p:nvPr/>
        </p:nvSpPr>
        <p:spPr bwMode="auto">
          <a:xfrm>
            <a:off x="687074" y="5893839"/>
            <a:ext cx="3810000" cy="45846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hlinkClick r:id="rId6"/>
              </a:rPr>
              <a:t>https://it-kariera.mon.bg/e-learning/</a:t>
            </a: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CA07ED-4394-4061-A030-5E9975BC2CFF}"/>
              </a:ext>
            </a:extLst>
          </p:cNvPr>
          <p:cNvSpPr txBox="1"/>
          <p:nvPr/>
        </p:nvSpPr>
        <p:spPr>
          <a:xfrm rot="1555229">
            <a:off x="5280872" y="3618778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Увод в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4AF0C95-0ADE-4EE2-9AF9-1D3260A3671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11619" y="3940552"/>
            <a:ext cx="2253081" cy="2438400"/>
          </a:xfrm>
          <a:prstGeom prst="rect">
            <a:avLst/>
          </a:prstGeom>
        </p:spPr>
      </p:pic>
      <p:sp>
        <p:nvSpPr>
          <p:cNvPr id="11" name="Текстово поле 1">
            <a:extLst>
              <a:ext uri="{FF2B5EF4-FFF2-40B4-BE49-F238E27FC236}">
                <a16:creationId xmlns:a16="http://schemas.microsoft.com/office/drawing/2014/main" id="{B398007E-9BC4-479A-87BF-1B270134F51F}"/>
              </a:ext>
            </a:extLst>
          </p:cNvPr>
          <p:cNvSpPr txBox="1"/>
          <p:nvPr/>
        </p:nvSpPr>
        <p:spPr>
          <a:xfrm>
            <a:off x="608012" y="6292514"/>
            <a:ext cx="1121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8"/>
              </a:rPr>
              <a:t>https://github.com/BG-IT-Edu/School-Programming/tree/main/Courses/Applied-Programmer/Programming-Basics</a:t>
            </a:r>
            <a:endParaRPr lang="bg-BG" sz="1800" b="1" dirty="0"/>
          </a:p>
        </p:txBody>
      </p:sp>
    </p:spTree>
    <p:extLst>
      <p:ext uri="{BB962C8B-B14F-4D97-AF65-F5344CB8AC3E}">
        <p14:creationId xmlns:p14="http://schemas.microsoft.com/office/powerpoint/2010/main" val="1406656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Да се напише програма, която въвежда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числа и намира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най-голямото </a:t>
            </a:r>
            <a:r>
              <a:rPr lang="bg-BG" dirty="0"/>
              <a:t>измежду тях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От първия ред на входа въвежда броя числа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bg-BG" dirty="0"/>
              <a:t>От следващите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реда се въвежда по едно число</a:t>
            </a:r>
          </a:p>
          <a:p>
            <a:pPr lvl="1"/>
            <a:r>
              <a:rPr lang="bg-BG" dirty="0"/>
              <a:t>Примери: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най-голямо число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05225" y="4193247"/>
            <a:ext cx="914399" cy="21264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83006" y="4191795"/>
            <a:ext cx="792379" cy="21279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9" name="Right Arrow 8"/>
          <p:cNvSpPr/>
          <p:nvPr/>
        </p:nvSpPr>
        <p:spPr>
          <a:xfrm>
            <a:off x="7129035" y="5086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038452" y="4193247"/>
            <a:ext cx="914399" cy="21264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616233" y="4191796"/>
            <a:ext cx="792379" cy="21279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062528" y="5086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134452" y="4193247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712233" y="4191796"/>
            <a:ext cx="792379" cy="21328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10145622" y="5086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Slide Number Placeholder">
            <a:extLst>
              <a:ext uri="{FF2B5EF4-FFF2-40B4-BE49-F238E27FC236}">
                <a16:creationId xmlns:a16="http://schemas.microsoft.com/office/drawing/2014/main" id="{416520DA-BFBE-45C9-ABB4-0B4972E1F3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13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най-голямо число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219200"/>
            <a:ext cx="10363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Console.Write("n = ");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max = -10000000000000;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= 0; i &lt; n; i++)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num = int.Parse(Console.ReadLine());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(num &gt; max)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max = num;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Console.WriteLine("max = " + max);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4A6A7F2C-24AD-4A81-9018-BE003F6C69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Текстово поле 1">
            <a:extLst>
              <a:ext uri="{FF2B5EF4-FFF2-40B4-BE49-F238E27FC236}">
                <a16:creationId xmlns:a16="http://schemas.microsoft.com/office/drawing/2014/main" id="{6E158D8B-4183-4C73-971B-3010D58CBEB2}"/>
              </a:ext>
            </a:extLst>
          </p:cNvPr>
          <p:cNvSpPr txBox="1"/>
          <p:nvPr/>
        </p:nvSpPr>
        <p:spPr>
          <a:xfrm>
            <a:off x="1519226" y="6063337"/>
            <a:ext cx="914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0" i="0" u="none" strike="noStrike" baseline="0" dirty="0">
                <a:latin typeface="Calibri" panose="020F0502020204030204" pitchFamily="34" charset="0"/>
              </a:rPr>
              <a:t>Тествайте в 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Judge:</a:t>
            </a:r>
            <a:r>
              <a:rPr lang="bg-BG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b="0" i="0" u="sng" strike="noStrike" baseline="0" dirty="0">
                <a:solidFill>
                  <a:srgbClr val="0563C1"/>
                </a:solidFill>
                <a:latin typeface="Calibri" panose="020F0502020204030204" pitchFamily="34" charset="0"/>
                <a:hlinkClick r:id="rId2"/>
              </a:rPr>
              <a:t>https://judge.softuni.bg/Contests/2638/</a:t>
            </a:r>
            <a:r>
              <a:rPr lang="bg-BG" b="0" i="0" u="sng" strike="noStrike" baseline="0" dirty="0">
                <a:solidFill>
                  <a:srgbClr val="0563C1"/>
                </a:solidFill>
                <a:latin typeface="Calibri" panose="020F0502020204030204" pitchFamily="34" charset="0"/>
                <a:hlinkClick r:id="rId2"/>
              </a:rPr>
              <a:t>Повторения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33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Да се напише програма, която въвежда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числа и намира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най-малкото</a:t>
            </a:r>
            <a:r>
              <a:rPr lang="bg-BG" dirty="0"/>
              <a:t> измежду тях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Въвежда първо броя числа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, след тях още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числа</a:t>
            </a:r>
          </a:p>
          <a:p>
            <a:pPr lvl="1"/>
            <a:r>
              <a:rPr lang="bg-BG" dirty="0"/>
              <a:t>Примери: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r>
              <a:rPr lang="bg-BG"/>
              <a:t>: най-малко </a:t>
            </a:r>
            <a:r>
              <a:rPr lang="bg-BG" dirty="0"/>
              <a:t>число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41585" y="3833855"/>
            <a:ext cx="914399" cy="21264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19366" y="3832403"/>
            <a:ext cx="884835" cy="21279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-30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765395" y="472717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46212" y="3833855"/>
            <a:ext cx="914399" cy="21264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023993" y="3832404"/>
            <a:ext cx="792379" cy="21279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470288" y="472717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090012" y="3833855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667793" y="3832404"/>
            <a:ext cx="922419" cy="21328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101182" y="472717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Slide Number Placeholder">
            <a:extLst>
              <a:ext uri="{FF2B5EF4-FFF2-40B4-BE49-F238E27FC236}">
                <a16:creationId xmlns:a16="http://schemas.microsoft.com/office/drawing/2014/main" id="{744D784B-C5E1-4BF6-9186-31EA42384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47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81990"/>
            <a:ext cx="10363200" cy="820600"/>
          </a:xfrm>
        </p:spPr>
        <p:txBody>
          <a:bodyPr/>
          <a:lstStyle/>
          <a:p>
            <a:r>
              <a:rPr lang="bg-BG" dirty="0"/>
              <a:t>Задачи с цикли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81766"/>
            <a:ext cx="10363200" cy="719034"/>
          </a:xfrm>
        </p:spPr>
        <p:txBody>
          <a:bodyPr/>
          <a:lstStyle/>
          <a:p>
            <a:r>
              <a:rPr lang="bg-BG" dirty="0"/>
              <a:t>Техники за използване на </a:t>
            </a:r>
            <a:r>
              <a:rPr lang="en-US" dirty="0"/>
              <a:t>for-</a:t>
            </a:r>
            <a:r>
              <a:rPr lang="bg-BG" dirty="0"/>
              <a:t>цикли</a:t>
            </a:r>
            <a:endParaRPr lang="en-US" dirty="0"/>
          </a:p>
        </p:txBody>
      </p:sp>
      <p:pic>
        <p:nvPicPr>
          <p:cNvPr id="1028" name="Picture 4" descr="http://samplecourses.apcapps.alphaplus.ca/pluginfile.php/2188/mod_page/content/20/assign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1928826"/>
            <a:ext cx="2057400" cy="2057400"/>
          </a:xfrm>
          <a:prstGeom prst="roundRect">
            <a:avLst>
              <a:gd name="adj" fmla="val 162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147" y="1815964"/>
            <a:ext cx="1977065" cy="2283123"/>
          </a:xfrm>
          <a:prstGeom prst="roundRect">
            <a:avLst>
              <a:gd name="adj" fmla="val 1622"/>
            </a:avLst>
          </a:prstGeom>
          <a:noFill/>
        </p:spPr>
      </p:pic>
      <p:grpSp>
        <p:nvGrpSpPr>
          <p:cNvPr id="5" name="Group 4"/>
          <p:cNvGrpSpPr/>
          <p:nvPr/>
        </p:nvGrpSpPr>
        <p:grpSpPr>
          <a:xfrm>
            <a:off x="3764775" y="1056862"/>
            <a:ext cx="4659276" cy="3801328"/>
            <a:chOff x="3764775" y="1056862"/>
            <a:chExt cx="4659276" cy="3801328"/>
          </a:xfrm>
        </p:grpSpPr>
        <p:pic>
          <p:nvPicPr>
            <p:cNvPr id="1026" name="Picture 2" descr="https://pixabay.com/static/uploads/photo/2013/03/29/13/40/reload-97640_64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4775" y="1056862"/>
              <a:ext cx="4659276" cy="3801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 rot="2447217">
              <a:off x="4925283" y="2366395"/>
              <a:ext cx="2356671" cy="67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for</a:t>
              </a:r>
              <a:r>
                <a:rPr lang="bg-BG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-</a:t>
              </a:r>
              <a:r>
                <a:rPr lang="en-US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loops</a:t>
              </a:r>
            </a:p>
          </p:txBody>
        </p:sp>
      </p:grp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E18D20DC-E47A-4EE5-9CB6-CE35FD80B7A4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00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Да се напише програма, която въвежда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2*n</a:t>
            </a:r>
            <a:r>
              <a:rPr lang="en-US" sz="3200" dirty="0"/>
              <a:t> </a:t>
            </a:r>
            <a:r>
              <a:rPr lang="bg-BG" sz="3200" dirty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Проверява дали сумите на левите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и десните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числа са равни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При равенство печата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/>
              <a:t>" </a:t>
            </a:r>
            <a:r>
              <a:rPr lang="en-US" sz="3000" dirty="0"/>
              <a:t>+</a:t>
            </a:r>
            <a:r>
              <a:rPr lang="bg-BG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сумата</a:t>
            </a:r>
            <a:r>
              <a:rPr lang="bg-BG" sz="3000" dirty="0"/>
              <a:t>; иначе печата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/>
              <a:t>" +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разликата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(</a:t>
            </a:r>
            <a:r>
              <a:rPr lang="bg-BG" sz="3000" dirty="0"/>
              <a:t>изчислена като положително число)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Примери: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</a:t>
            </a:r>
            <a:r>
              <a:rPr lang="bg-BG" noProof="1"/>
              <a:t>лява и дясна сума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93812" y="4170154"/>
            <a:ext cx="761999" cy="22299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90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719193" y="4168703"/>
            <a:ext cx="2908453" cy="22314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Yes, sum = 100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150497" y="5127383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595828" y="4196620"/>
            <a:ext cx="851410" cy="22041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110620" y="4195170"/>
            <a:ext cx="2555792" cy="22049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No, diff = 1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7567943" y="5127383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E499A5E6-80CF-475F-8A8F-D3C56AC66B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06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7" grpId="0" animBg="1"/>
      <p:bldP spid="18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лява и дясна сума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79412" y="1237595"/>
            <a:ext cx="11277600" cy="45958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leftSum = 0;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= 0; i &lt; n; i++)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leftSum = leftSum + int.Parse(Console.ReadLine()); }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read and calculate the rightSum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(leftSum == rightSum)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Console.WriteLine("Yes, sum = " + leftSum); }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Console.WriteLine("No, diff = " + 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			Math.Abs(rightSum - leftSum)); 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B79D8C8E-DBD4-447B-8154-1A71401122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Текстово поле 1">
            <a:extLst>
              <a:ext uri="{FF2B5EF4-FFF2-40B4-BE49-F238E27FC236}">
                <a16:creationId xmlns:a16="http://schemas.microsoft.com/office/drawing/2014/main" id="{6E158D8B-4183-4C73-971B-3010D58CBEB2}"/>
              </a:ext>
            </a:extLst>
          </p:cNvPr>
          <p:cNvSpPr txBox="1"/>
          <p:nvPr/>
        </p:nvSpPr>
        <p:spPr>
          <a:xfrm>
            <a:off x="1519226" y="6076654"/>
            <a:ext cx="914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0" i="0" u="none" strike="noStrike" baseline="0" dirty="0">
                <a:latin typeface="Calibri" panose="020F0502020204030204" pitchFamily="34" charset="0"/>
              </a:rPr>
              <a:t>Тествайте в 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Judge:</a:t>
            </a:r>
            <a:r>
              <a:rPr lang="bg-BG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b="0" i="0" u="sng" strike="noStrike" baseline="0" dirty="0">
                <a:solidFill>
                  <a:srgbClr val="0563C1"/>
                </a:solidFill>
                <a:latin typeface="Calibri" panose="020F0502020204030204" pitchFamily="34" charset="0"/>
                <a:hlinkClick r:id="rId2"/>
              </a:rPr>
              <a:t>https://judge.softuni.bg/Contests/2638/</a:t>
            </a:r>
            <a:r>
              <a:rPr lang="bg-BG" b="0" i="0" u="sng" strike="noStrike" baseline="0" dirty="0">
                <a:solidFill>
                  <a:srgbClr val="0563C1"/>
                </a:solidFill>
                <a:latin typeface="Calibri" panose="020F0502020204030204" pitchFamily="34" charset="0"/>
                <a:hlinkClick r:id="rId2"/>
              </a:rPr>
              <a:t>Повторения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80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Да се напише програма, която въвежда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bg-BG" sz="3200" dirty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Проверява дали сумата на числата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четни позиции </a:t>
            </a:r>
            <a:r>
              <a:rPr lang="bg-BG" sz="3000" dirty="0"/>
              <a:t>е равна на сумата на числата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нечетни позиции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При равенство печата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/>
              <a:t>" </a:t>
            </a:r>
            <a:r>
              <a:rPr lang="en-US" sz="3000" dirty="0"/>
              <a:t>+</a:t>
            </a:r>
            <a:r>
              <a:rPr lang="bg-BG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сумата</a:t>
            </a:r>
            <a:r>
              <a:rPr lang="bg-BG" sz="3000" dirty="0"/>
              <a:t>; иначе печата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/>
              <a:t>" +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разликата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(</a:t>
            </a:r>
            <a:r>
              <a:rPr lang="bg-BG" sz="3000" dirty="0"/>
              <a:t>положително число). 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Примери: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</a:t>
            </a:r>
            <a:r>
              <a:rPr lang="bg-BG" noProof="1"/>
              <a:t>четна / нечетна сума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4212" y="4422454"/>
            <a:ext cx="761999" cy="21874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101188" y="4423629"/>
            <a:ext cx="1775019" cy="21888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Yes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540897" y="536378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570412" y="4420356"/>
            <a:ext cx="743226" cy="21895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52714" y="4424229"/>
            <a:ext cx="1717592" cy="21888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Diff = 1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414443" y="536273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380412" y="4425394"/>
            <a:ext cx="743226" cy="21895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804869" y="4426070"/>
            <a:ext cx="1717592" cy="21888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Diff = 2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255330" y="536273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Slide Number Placeholder">
            <a:extLst>
              <a:ext uri="{FF2B5EF4-FFF2-40B4-BE49-F238E27FC236}">
                <a16:creationId xmlns:a16="http://schemas.microsoft.com/office/drawing/2014/main" id="{82DE4568-5762-458D-9CA1-DC206EAD3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86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13" grpId="0" animBg="1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четна / нечетна сума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47534" y="1143000"/>
            <a:ext cx="10493756" cy="47497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oddSum = 0;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evenSum = 0;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= 0; i &lt; n; i++)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element = int.Parse(Console.ReadLine());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(i % 2 == 0) oddSum += element;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evenSum += element;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  <a:spcBef>
                <a:spcPts val="1200"/>
              </a:spcBef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print the sum / difference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F62E5673-348D-46A5-BEF5-3D2C901A3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Текстово поле 1">
            <a:extLst>
              <a:ext uri="{FF2B5EF4-FFF2-40B4-BE49-F238E27FC236}">
                <a16:creationId xmlns:a16="http://schemas.microsoft.com/office/drawing/2014/main" id="{6E158D8B-4183-4C73-971B-3010D58CBEB2}"/>
              </a:ext>
            </a:extLst>
          </p:cNvPr>
          <p:cNvSpPr txBox="1"/>
          <p:nvPr/>
        </p:nvSpPr>
        <p:spPr>
          <a:xfrm>
            <a:off x="1519226" y="6063337"/>
            <a:ext cx="914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0" i="0" u="none" strike="noStrike" baseline="0" dirty="0">
                <a:latin typeface="Calibri" panose="020F0502020204030204" pitchFamily="34" charset="0"/>
              </a:rPr>
              <a:t>Тествайте в 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Judge:</a:t>
            </a:r>
            <a:r>
              <a:rPr lang="bg-BG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b="0" i="0" u="sng" strike="noStrike" baseline="0" dirty="0">
                <a:solidFill>
                  <a:srgbClr val="0563C1"/>
                </a:solidFill>
                <a:latin typeface="Calibri" panose="020F0502020204030204" pitchFamily="34" charset="0"/>
                <a:hlinkClick r:id="rId2"/>
              </a:rPr>
              <a:t>https://judge.softuni.bg/Contests/2638/</a:t>
            </a:r>
            <a:r>
              <a:rPr lang="bg-BG" b="0" i="0" u="sng" strike="noStrike" baseline="0" dirty="0">
                <a:solidFill>
                  <a:srgbClr val="0563C1"/>
                </a:solidFill>
                <a:latin typeface="Calibri" panose="020F0502020204030204" pitchFamily="34" charset="0"/>
                <a:hlinkClick r:id="rId2"/>
              </a:rPr>
              <a:t>Повторения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79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bg-BG" dirty="0"/>
              <a:t>Задачи с цикли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028" name="Picture 4" descr="http://samplecourses.apcapps.alphaplus.ca/pluginfile.php/2188/mod_page/content/20/assign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2005026"/>
            <a:ext cx="2057400" cy="2057400"/>
          </a:xfrm>
          <a:prstGeom prst="roundRect">
            <a:avLst>
              <a:gd name="adj" fmla="val 162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147" y="1892164"/>
            <a:ext cx="1977065" cy="2283123"/>
          </a:xfrm>
          <a:prstGeom prst="roundRect">
            <a:avLst>
              <a:gd name="adj" fmla="val 1622"/>
            </a:avLst>
          </a:prstGeom>
          <a:noFill/>
        </p:spPr>
      </p:pic>
      <p:grpSp>
        <p:nvGrpSpPr>
          <p:cNvPr id="5" name="Group 4"/>
          <p:cNvGrpSpPr/>
          <p:nvPr/>
        </p:nvGrpSpPr>
        <p:grpSpPr>
          <a:xfrm>
            <a:off x="3764775" y="1133062"/>
            <a:ext cx="4659276" cy="3801328"/>
            <a:chOff x="3764775" y="1056862"/>
            <a:chExt cx="4659276" cy="3801328"/>
          </a:xfrm>
        </p:grpSpPr>
        <p:pic>
          <p:nvPicPr>
            <p:cNvPr id="1026" name="Picture 2" descr="https://pixabay.com/static/uploads/photo/2013/03/29/13/40/reload-97640_64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4775" y="1056862"/>
              <a:ext cx="4659276" cy="3801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 rot="2447217">
              <a:off x="4925283" y="2366395"/>
              <a:ext cx="2356671" cy="67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for</a:t>
              </a:r>
              <a:r>
                <a:rPr lang="bg-BG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-</a:t>
              </a:r>
              <a:r>
                <a:rPr lang="en-US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loops</a:t>
              </a:r>
            </a:p>
          </p:txBody>
        </p:sp>
      </p:grp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C8615900-8EBC-429D-96BE-B83DE439ACA8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034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Можем да повтаряме блок код с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-</a:t>
            </a:r>
            <a:r>
              <a:rPr lang="bg-BG" sz="3200" dirty="0"/>
              <a:t>цикъл:</a:t>
            </a:r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r>
              <a:rPr lang="bg-BG" sz="3200" dirty="0"/>
              <a:t>Можем да четем поредица от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bg-BG" sz="3200" dirty="0"/>
              <a:t>числа от конзолата: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72055" y="2037114"/>
            <a:ext cx="2873707" cy="245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32776" y="1823417"/>
            <a:ext cx="6837072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Console.WriteLine("i = " + 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3" y="4988509"/>
            <a:ext cx="1072793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 var num = int.Parse(Console.ReadLine());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5604" y="1430218"/>
            <a:ext cx="1322453" cy="979594"/>
          </a:xfrm>
          <a:prstGeom prst="rect">
            <a:avLst/>
          </a:prstGeom>
        </p:spPr>
      </p:pic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0A0C755F-B5C5-4048-AA6E-98E5DBD43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44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5" y="1191467"/>
            <a:ext cx="7429362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Повторения (цикли)</a:t>
            </a:r>
          </a:p>
          <a:p>
            <a:pPr marL="512816" indent="-51435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</a:t>
            </a:r>
            <a:r>
              <a:rPr lang="bg-BG" dirty="0"/>
              <a:t>цикъл в най-простата му форма</a:t>
            </a:r>
          </a:p>
          <a:p>
            <a:pPr marL="512816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Задачи с прости повторения</a:t>
            </a:r>
          </a:p>
          <a:p>
            <a:pPr marL="512816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Сума на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</a:t>
            </a:r>
            <a:r>
              <a:rPr lang="bg-BG" dirty="0"/>
              <a:t>числа, най-голямо</a:t>
            </a:r>
            <a:br>
              <a:rPr lang="bg-BG" dirty="0"/>
            </a:br>
            <a:r>
              <a:rPr lang="bg-BG" dirty="0"/>
              <a:t>и най-малко число</a:t>
            </a:r>
            <a:endParaRPr lang="en-US" dirty="0"/>
          </a:p>
          <a:p>
            <a:pPr marL="512816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Сумиране на гласни букви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612" y="1654708"/>
            <a:ext cx="1489253" cy="1103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B8ACB2-44FB-4444-8AA2-0CFF755089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734" y="1638300"/>
            <a:ext cx="4762500" cy="4914900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3F580B36-66CD-4A4B-A4E8-0CED98A5D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20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Повторения</a:t>
            </a:r>
            <a:endParaRPr lang="en-US" dirty="0"/>
          </a:p>
        </p:txBody>
      </p:sp>
      <p:sp>
        <p:nvSpPr>
          <p:cNvPr id="6" name="Текстово поле 1">
            <a:extLst>
              <a:ext uri="{FF2B5EF4-FFF2-40B4-BE49-F238E27FC236}">
                <a16:creationId xmlns:a16="http://schemas.microsoft.com/office/drawing/2014/main" id="{B398007E-9BC4-479A-87BF-1B270134F51F}"/>
              </a:ext>
            </a:extLst>
          </p:cNvPr>
          <p:cNvSpPr txBox="1"/>
          <p:nvPr/>
        </p:nvSpPr>
        <p:spPr>
          <a:xfrm>
            <a:off x="830621" y="6448327"/>
            <a:ext cx="1121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3"/>
              </a:rPr>
              <a:t>https://github.com/BG-IT-Edu/School-Programming/tree/main/Courses/Applied-Programmer/Programming-Basics</a:t>
            </a:r>
            <a:endParaRPr lang="bg-BG" sz="1800" b="1" dirty="0"/>
          </a:p>
        </p:txBody>
      </p:sp>
    </p:spTree>
    <p:extLst>
      <p:ext uri="{BB962C8B-B14F-4D97-AF65-F5344CB8AC3E}">
        <p14:creationId xmlns:p14="http://schemas.microsoft.com/office/powerpoint/2010/main" val="353500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357AF472-8CDB-4F5C-886B-247A5A923D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727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/>
              <a:t>Повторения на блокове код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Конструкция за цикъл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2" y="1143000"/>
            <a:ext cx="4115157" cy="30482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408612" y="1600201"/>
            <a:ext cx="5410200" cy="2298344"/>
          </a:xfrm>
          <a:prstGeom prst="roundRect">
            <a:avLst>
              <a:gd name="adj" fmla="val 14326"/>
            </a:avLst>
          </a:prstGeom>
          <a:scene3d>
            <a:camera prst="perspectiveHeroicExtremeLeftFacing">
              <a:rot lat="108663" lon="888915" rev="21374976"/>
            </a:camera>
            <a:lightRig rig="threePt" dir="t"/>
          </a:scene3d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95FD1CE5-AAD3-464D-8C25-8A3ED7548029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70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/>
              <a:t>В програмирането често пъти се налага да изпълним блок с команди няколко пъти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За целта използваме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000" dirty="0"/>
              <a:t>-</a:t>
            </a:r>
            <a:r>
              <a:rPr lang="bg-BG" sz="3000" dirty="0"/>
              <a:t>цикъл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46212" y="5298637"/>
            <a:ext cx="9372600" cy="671786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24269" y="4305152"/>
            <a:ext cx="10363200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Console.WriteLine("i = " + 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30424" y="2971801"/>
            <a:ext cx="2667000" cy="1077621"/>
          </a:xfrm>
          <a:prstGeom prst="wedgeRoundRectCallout">
            <a:avLst>
              <a:gd name="adj1" fmla="val -23359"/>
              <a:gd name="adj2" fmla="val 863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Конструкция за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цикъл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691871" y="2971800"/>
            <a:ext cx="1967753" cy="1077621"/>
          </a:xfrm>
          <a:prstGeom prst="wedgeRoundRectCallout">
            <a:avLst>
              <a:gd name="adj1" fmla="val -47658"/>
              <a:gd name="adj2" fmla="val 8257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Начална стойност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031659" y="3096280"/>
            <a:ext cx="1967753" cy="1077621"/>
          </a:xfrm>
          <a:prstGeom prst="wedgeRoundRectCallout">
            <a:avLst>
              <a:gd name="adj1" fmla="val -77023"/>
              <a:gd name="adj2" fmla="val 726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Крайна стойност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8345156" y="3581400"/>
            <a:ext cx="2819400" cy="1454624"/>
          </a:xfrm>
          <a:prstGeom prst="wedgeRoundRectCallout">
            <a:avLst>
              <a:gd name="adj1" fmla="val -97469"/>
              <a:gd name="adj2" fmla="val 758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 на цикъла: блок команди за изпълнение</a:t>
            </a: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D01F9394-93BB-44EE-BEFC-2485DD9F45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71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  <p:bldP spid="9" grpId="0" animBg="1"/>
      <p:bldP spid="11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Да се напише програма, която печата числата от 1 до 100: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bg-BG" sz="3200" dirty="0"/>
              <a:t>Може да използвате </a:t>
            </a:r>
            <a:r>
              <a:rPr lang="en-US" sz="3200" dirty="0"/>
              <a:t>"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-loop"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code snippet </a:t>
            </a:r>
            <a:r>
              <a:rPr lang="bg-BG" sz="3200" dirty="0"/>
              <a:t>във </a:t>
            </a:r>
            <a:r>
              <a:rPr lang="en-US" sz="3200" dirty="0"/>
              <a:t>Visual Studio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Пример: числа от 1 до 100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4" y="1954209"/>
            <a:ext cx="10667998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582" y="4980036"/>
            <a:ext cx="3715230" cy="11318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60" y="4980036"/>
            <a:ext cx="6629400" cy="1131849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7296588" y="5393560"/>
            <a:ext cx="460914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2208213" y="4946223"/>
            <a:ext cx="4114799" cy="491273"/>
          </a:xfrm>
          <a:prstGeom prst="wedgeRoundRectCallout">
            <a:avLst>
              <a:gd name="adj1" fmla="val -68017"/>
              <a:gd name="adj2" fmla="val -71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Натиснете 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[TAB] </a:t>
            </a:r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два пъти</a:t>
            </a: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7CEA10F6-5495-4410-B9A9-7E6BFB9EC0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Текстово поле 1">
            <a:extLst>
              <a:ext uri="{FF2B5EF4-FFF2-40B4-BE49-F238E27FC236}">
                <a16:creationId xmlns:a16="http://schemas.microsoft.com/office/drawing/2014/main" id="{6E158D8B-4183-4C73-971B-3010D58CBEB2}"/>
              </a:ext>
            </a:extLst>
          </p:cNvPr>
          <p:cNvSpPr txBox="1"/>
          <p:nvPr/>
        </p:nvSpPr>
        <p:spPr>
          <a:xfrm>
            <a:off x="1519226" y="6185848"/>
            <a:ext cx="914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0" i="0" u="none" strike="noStrike" baseline="0" dirty="0">
                <a:latin typeface="Calibri" panose="020F0502020204030204" pitchFamily="34" charset="0"/>
              </a:rPr>
              <a:t>Тествайте в 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Judge:</a:t>
            </a:r>
            <a:r>
              <a:rPr lang="bg-BG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b="0" i="0" u="sng" strike="noStrike" baseline="0" dirty="0">
                <a:solidFill>
                  <a:srgbClr val="0563C1"/>
                </a:solidFill>
                <a:latin typeface="Calibri" panose="020F0502020204030204" pitchFamily="34" charset="0"/>
                <a:hlinkClick r:id="rId4"/>
              </a:rPr>
              <a:t>https://judge.softuni.bg/Contests/2638/</a:t>
            </a:r>
            <a:r>
              <a:rPr lang="bg-BG" b="0" i="0" u="sng" strike="noStrike" baseline="0" dirty="0">
                <a:solidFill>
                  <a:srgbClr val="0563C1"/>
                </a:solidFill>
                <a:latin typeface="Calibri" panose="020F0502020204030204" pitchFamily="34" charset="0"/>
                <a:hlinkClick r:id="rId4"/>
              </a:rPr>
              <a:t>Повторения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31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5" grpId="0" animBg="1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напише програма, която намира всички числа в интервала </a:t>
            </a:r>
            <a:r>
              <a:rPr lang="en-US" dirty="0"/>
              <a:t>[1…1000], </a:t>
            </a:r>
            <a:r>
              <a:rPr lang="bg-BG" dirty="0"/>
              <a:t>които завършват на 7: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числа до 1000, завършващи на 7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2682657"/>
            <a:ext cx="10363200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(i % 10 == 7)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Console.Write(i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" 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63DFEE86-7B6C-406B-AD24-5C7A458487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Текстово поле 1">
            <a:extLst>
              <a:ext uri="{FF2B5EF4-FFF2-40B4-BE49-F238E27FC236}">
                <a16:creationId xmlns:a16="http://schemas.microsoft.com/office/drawing/2014/main" id="{6E158D8B-4183-4C73-971B-3010D58CBEB2}"/>
              </a:ext>
            </a:extLst>
          </p:cNvPr>
          <p:cNvSpPr txBox="1"/>
          <p:nvPr/>
        </p:nvSpPr>
        <p:spPr>
          <a:xfrm>
            <a:off x="1519226" y="6056577"/>
            <a:ext cx="914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0" i="0" u="none" strike="noStrike" baseline="0" dirty="0">
                <a:latin typeface="Calibri" panose="020F0502020204030204" pitchFamily="34" charset="0"/>
              </a:rPr>
              <a:t>Тествайте в 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Judge:</a:t>
            </a:r>
            <a:r>
              <a:rPr lang="bg-BG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b="0" i="0" u="sng" strike="noStrike" baseline="0" dirty="0">
                <a:solidFill>
                  <a:srgbClr val="0563C1"/>
                </a:solidFill>
                <a:latin typeface="Calibri" panose="020F0502020204030204" pitchFamily="34" charset="0"/>
                <a:hlinkClick r:id="rId2"/>
              </a:rPr>
              <a:t>https://judge.softuni.bg/Contests/2638/</a:t>
            </a:r>
            <a:r>
              <a:rPr lang="bg-BG" b="0" i="0" u="sng" strike="noStrike" baseline="0" dirty="0">
                <a:solidFill>
                  <a:srgbClr val="0563C1"/>
                </a:solidFill>
                <a:latin typeface="Calibri" panose="020F0502020204030204" pitchFamily="34" charset="0"/>
                <a:hlinkClick r:id="rId2"/>
              </a:rPr>
              <a:t>Повторения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31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напише програма, която отпечатва буквите от латинската азбука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bg-BG" dirty="0"/>
              <a:t> …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z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</a:t>
            </a:r>
            <a:r>
              <a:rPr lang="bg-BG" dirty="0"/>
              <a:t>циклите работят не само с числа, може и с букви: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всички латински букви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89012" y="3151496"/>
            <a:ext cx="102108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Console.Write("Latin alphabet:");</a:t>
            </a:r>
          </a:p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letter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'a'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letter &lt;=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'z'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letter++)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Console.Write(" " + letter);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Console.WriteLine();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05351CA8-D82E-4E8D-BC99-4503AAA0F4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Текстово поле 1">
            <a:extLst>
              <a:ext uri="{FF2B5EF4-FFF2-40B4-BE49-F238E27FC236}">
                <a16:creationId xmlns:a16="http://schemas.microsoft.com/office/drawing/2014/main" id="{6E158D8B-4183-4C73-971B-3010D58CBEB2}"/>
              </a:ext>
            </a:extLst>
          </p:cNvPr>
          <p:cNvSpPr txBox="1"/>
          <p:nvPr/>
        </p:nvSpPr>
        <p:spPr>
          <a:xfrm>
            <a:off x="1519226" y="6161967"/>
            <a:ext cx="914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0" i="0" u="none" strike="noStrike" baseline="0" dirty="0">
                <a:latin typeface="Calibri" panose="020F0502020204030204" pitchFamily="34" charset="0"/>
              </a:rPr>
              <a:t>Тествайте в 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Judge:</a:t>
            </a:r>
            <a:r>
              <a:rPr lang="bg-BG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b="0" i="0" u="sng" strike="noStrike" baseline="0" dirty="0">
                <a:solidFill>
                  <a:srgbClr val="0563C1"/>
                </a:solidFill>
                <a:latin typeface="Calibri" panose="020F0502020204030204" pitchFamily="34" charset="0"/>
                <a:hlinkClick r:id="rId2"/>
              </a:rPr>
              <a:t>https://judge.softuni.bg/Contests/2638/</a:t>
            </a:r>
            <a:r>
              <a:rPr lang="bg-BG" b="0" i="0" u="sng" strike="noStrike" baseline="0" dirty="0">
                <a:solidFill>
                  <a:srgbClr val="0563C1"/>
                </a:solidFill>
                <a:latin typeface="Calibri" panose="020F0502020204030204" pitchFamily="34" charset="0"/>
                <a:hlinkClick r:id="rId2"/>
              </a:rPr>
              <a:t>Повторения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1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Да се напише програма, която въвежда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числа и ги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сумира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От първия ред на входа се въвежда броят числа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bg-BG" dirty="0"/>
              <a:t>От следващите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реда се въвежда по едно число</a:t>
            </a:r>
          </a:p>
          <a:p>
            <a:pPr lvl="1"/>
            <a:r>
              <a:rPr lang="bg-BG" dirty="0"/>
              <a:t>Числата се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сумират</a:t>
            </a:r>
            <a:r>
              <a:rPr lang="bg-BG" dirty="0"/>
              <a:t> и накрая се отпечатва резултатът</a:t>
            </a:r>
            <a:endParaRPr lang="en-US" dirty="0"/>
          </a:p>
          <a:p>
            <a:pPr lvl="1"/>
            <a:r>
              <a:rPr lang="bg-BG" dirty="0"/>
              <a:t>Примери: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сумиране на числа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36985" y="3943890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27406" y="3943890"/>
            <a:ext cx="792379" cy="2132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</a:t>
            </a:r>
          </a:p>
        </p:txBody>
      </p:sp>
      <p:sp>
        <p:nvSpPr>
          <p:cNvPr id="9" name="Right Arrow 8"/>
          <p:cNvSpPr/>
          <p:nvPr/>
        </p:nvSpPr>
        <p:spPr>
          <a:xfrm>
            <a:off x="7085945" y="4850313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953597" y="3943890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541915" y="3943890"/>
            <a:ext cx="792379" cy="21328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4009108" y="4850313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049729" y="3943890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644892" y="3936298"/>
            <a:ext cx="792379" cy="2132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10098027" y="4850313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Slide Number Placeholder">
            <a:extLst>
              <a:ext uri="{FF2B5EF4-FFF2-40B4-BE49-F238E27FC236}">
                <a16:creationId xmlns:a16="http://schemas.microsoft.com/office/drawing/2014/main" id="{164377E2-7554-4EEA-A02D-73B3F2636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550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сумиране на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207323"/>
            <a:ext cx="10363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Console.Write("n = ");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Console.WriteLine("Enter the numbers:");</a:t>
            </a:r>
          </a:p>
          <a:p>
            <a:pPr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sum = 0;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= 0; i &lt; n; i++)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num = int.Parse(Console.ReadLine());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sum = sum + num;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Console.WriteLine("sum = " + sum);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FF484824-2D38-405D-BDF2-80761F2B4F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Текстово поле 1">
            <a:extLst>
              <a:ext uri="{FF2B5EF4-FFF2-40B4-BE49-F238E27FC236}">
                <a16:creationId xmlns:a16="http://schemas.microsoft.com/office/drawing/2014/main" id="{6E158D8B-4183-4C73-971B-3010D58CBEB2}"/>
              </a:ext>
            </a:extLst>
          </p:cNvPr>
          <p:cNvSpPr txBox="1"/>
          <p:nvPr/>
        </p:nvSpPr>
        <p:spPr>
          <a:xfrm>
            <a:off x="1519226" y="6166014"/>
            <a:ext cx="914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0" i="0" u="none" strike="noStrike" baseline="0" dirty="0">
                <a:latin typeface="Calibri" panose="020F0502020204030204" pitchFamily="34" charset="0"/>
              </a:rPr>
              <a:t>Тествайте в 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Judge:</a:t>
            </a:r>
            <a:r>
              <a:rPr lang="bg-BG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b="0" i="0" u="sng" strike="noStrike" baseline="0" dirty="0">
                <a:solidFill>
                  <a:srgbClr val="0563C1"/>
                </a:solidFill>
                <a:latin typeface="Calibri" panose="020F0502020204030204" pitchFamily="34" charset="0"/>
                <a:hlinkClick r:id="rId2"/>
              </a:rPr>
              <a:t>https://judge.softuni.bg/Contests/2638/</a:t>
            </a:r>
            <a:r>
              <a:rPr lang="bg-BG" b="0" i="0" u="sng" strike="noStrike" baseline="0" dirty="0">
                <a:solidFill>
                  <a:srgbClr val="0563C1"/>
                </a:solidFill>
                <a:latin typeface="Calibri" panose="020F0502020204030204" pitchFamily="34" charset="0"/>
                <a:hlinkClick r:id="rId2"/>
              </a:rPr>
              <a:t>Повторения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1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7154</TotalTime>
  <Words>1476</Words>
  <Application>Microsoft Office PowerPoint</Application>
  <PresentationFormat>По избор</PresentationFormat>
  <Paragraphs>271</Paragraphs>
  <Slides>21</Slides>
  <Notes>5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21</vt:i4>
      </vt:variant>
    </vt:vector>
  </HeadingPairs>
  <TitlesOfParts>
    <vt:vector size="27" baseType="lpstr">
      <vt:lpstr>Arial</vt:lpstr>
      <vt:lpstr>Calibri</vt:lpstr>
      <vt:lpstr>Consolas</vt:lpstr>
      <vt:lpstr>Wingdings</vt:lpstr>
      <vt:lpstr>Wingdings 2</vt:lpstr>
      <vt:lpstr>SoftUni 16x9</vt:lpstr>
      <vt:lpstr>Повторения (цикли)</vt:lpstr>
      <vt:lpstr>Съдържание</vt:lpstr>
      <vt:lpstr>Повторения на блокове код</vt:lpstr>
      <vt:lpstr>Повторения (цикли)</vt:lpstr>
      <vt:lpstr>Пример: числа от 1 до 100</vt:lpstr>
      <vt:lpstr>Пример: числа до 1000, завършващи на 7</vt:lpstr>
      <vt:lpstr>Пример: всички латински букви</vt:lpstr>
      <vt:lpstr>Пример: сумиране на числа</vt:lpstr>
      <vt:lpstr>Решение: сумиране на числа</vt:lpstr>
      <vt:lpstr>Пример: най-голямо число</vt:lpstr>
      <vt:lpstr>Решение: най-голямо число</vt:lpstr>
      <vt:lpstr>Пример: най-малко число</vt:lpstr>
      <vt:lpstr>Задачи с цикли</vt:lpstr>
      <vt:lpstr>Задача: лява и дясна сума</vt:lpstr>
      <vt:lpstr>Решение: лява и дясна сума</vt:lpstr>
      <vt:lpstr>Задача: четна / нечетна сума</vt:lpstr>
      <vt:lpstr>Решение: четна / нечетна сума</vt:lpstr>
      <vt:lpstr>Задачи с цикли</vt:lpstr>
      <vt:lpstr>Какво научихме днес?</vt:lpstr>
      <vt:lpstr>Повторения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>Software University Foundation</dc:creator>
  <cp:keywords>Sofware University; SoftUni; programming; coding; software development; education; training; course; курс; програмиране; кодене; кодиране; СофтУни</cp:keywords>
  <dc:description>Фондация "Софтуерен университет" - http://softuni.foundation</dc:description>
  <cp:lastModifiedBy>Евелина Андонова</cp:lastModifiedBy>
  <cp:revision>302</cp:revision>
  <dcterms:created xsi:type="dcterms:W3CDTF">2014-01-02T17:00:34Z</dcterms:created>
  <dcterms:modified xsi:type="dcterms:W3CDTF">2020-11-11T09:34:49Z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