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63" r:id="rId3"/>
    <p:sldId id="264" r:id="rId4"/>
    <p:sldId id="265" r:id="rId5"/>
    <p:sldId id="268" r:id="rId6"/>
    <p:sldId id="266" r:id="rId7"/>
    <p:sldId id="269" r:id="rId8"/>
    <p:sldId id="257" r:id="rId9"/>
    <p:sldId id="270" r:id="rId10"/>
    <p:sldId id="259" r:id="rId11"/>
    <p:sldId id="272" r:id="rId12"/>
    <p:sldId id="273" r:id="rId13"/>
    <p:sldId id="258" r:id="rId14"/>
    <p:sldId id="261" r:id="rId15"/>
    <p:sldId id="274" r:id="rId16"/>
    <p:sldId id="262" r:id="rId17"/>
    <p:sldId id="277"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36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AA7D3-1A08-48BD-81B6-B12C6560CBA6}" type="doc">
      <dgm:prSet loTypeId="urn:microsoft.com/office/officeart/2005/8/layout/default" loCatId="list" qsTypeId="urn:microsoft.com/office/officeart/2005/8/quickstyle/simple2" qsCatId="simple" csTypeId="urn:microsoft.com/office/officeart/2005/8/colors/accent0_3" csCatId="mainScheme" phldr="1"/>
      <dgm:spPr/>
      <dgm:t>
        <a:bodyPr/>
        <a:lstStyle/>
        <a:p>
          <a:endParaRPr lang="en-US"/>
        </a:p>
      </dgm:t>
    </dgm:pt>
    <dgm:pt modelId="{985F106A-142E-49D2-9B37-1B80B4AA5E13}">
      <dgm:prSet/>
      <dgm:spPr/>
      <dgm:t>
        <a:bodyPr/>
        <a:lstStyle/>
        <a:p>
          <a:r>
            <a:rPr lang="en-US" b="1" dirty="0"/>
            <a:t>Decreased Conversion Rates:</a:t>
          </a:r>
        </a:p>
        <a:p>
          <a:r>
            <a:rPr lang="en-US" dirty="0"/>
            <a:t>Rebounded to 10.2% in December after dropping to 5.0% in October.</a:t>
          </a:r>
        </a:p>
      </dgm:t>
    </dgm:pt>
    <dgm:pt modelId="{D569CEBB-644D-458C-B7F5-85D11DBA0C7A}" type="parTrans" cxnId="{08706E3F-E268-4E8B-BBB0-239A1C46FE6A}">
      <dgm:prSet/>
      <dgm:spPr/>
      <dgm:t>
        <a:bodyPr/>
        <a:lstStyle/>
        <a:p>
          <a:endParaRPr lang="en-US"/>
        </a:p>
      </dgm:t>
    </dgm:pt>
    <dgm:pt modelId="{29B1206A-8A5F-4639-86E3-5B6F7C7ACE69}" type="sibTrans" cxnId="{08706E3F-E268-4E8B-BBB0-239A1C46FE6A}">
      <dgm:prSet/>
      <dgm:spPr/>
      <dgm:t>
        <a:bodyPr/>
        <a:lstStyle/>
        <a:p>
          <a:endParaRPr lang="en-US"/>
        </a:p>
      </dgm:t>
    </dgm:pt>
    <dgm:pt modelId="{AEE13B86-8D2A-44BF-8F94-77A702C6DAC2}">
      <dgm:prSet/>
      <dgm:spPr/>
      <dgm:t>
        <a:bodyPr/>
        <a:lstStyle/>
        <a:p>
          <a:r>
            <a:rPr lang="en-US" b="1" dirty="0"/>
            <a:t>Customer Feedback Analysis:</a:t>
          </a:r>
          <a:endParaRPr lang="en-US" dirty="0"/>
        </a:p>
      </dgm:t>
    </dgm:pt>
    <dgm:pt modelId="{D43B9A03-28AD-4897-AD96-AECA11D7221B}" type="parTrans" cxnId="{1A61231F-8DAA-4C8F-90D3-0ED6B6DA5050}">
      <dgm:prSet/>
      <dgm:spPr/>
      <dgm:t>
        <a:bodyPr/>
        <a:lstStyle/>
        <a:p>
          <a:endParaRPr lang="en-US"/>
        </a:p>
      </dgm:t>
    </dgm:pt>
    <dgm:pt modelId="{8C17273F-B917-4AE8-A87A-B6B403F7D9BF}" type="sibTrans" cxnId="{1A61231F-8DAA-4C8F-90D3-0ED6B6DA5050}">
      <dgm:prSet/>
      <dgm:spPr/>
      <dgm:t>
        <a:bodyPr/>
        <a:lstStyle/>
        <a:p>
          <a:endParaRPr lang="en-US"/>
        </a:p>
      </dgm:t>
    </dgm:pt>
    <dgm:pt modelId="{58F47F6C-1BF3-4A80-8125-369EDCB2F58C}">
      <dgm:prSet/>
      <dgm:spPr/>
      <dgm:t>
        <a:bodyPr/>
        <a:lstStyle/>
        <a:p>
          <a:r>
            <a:rPr lang="en-US" dirty="0"/>
            <a:t>Average rating remained steady at 3.7, below the target of 4.0, indicating a need for improvements in customer satisfaction, particularly for products rated below 3.5.</a:t>
          </a:r>
        </a:p>
      </dgm:t>
    </dgm:pt>
    <dgm:pt modelId="{B1F45102-E7AE-4203-9123-7F5C4C203585}" type="parTrans" cxnId="{F27C0088-12BF-4E0F-9463-FA50A3D07CE1}">
      <dgm:prSet/>
      <dgm:spPr/>
      <dgm:t>
        <a:bodyPr/>
        <a:lstStyle/>
        <a:p>
          <a:endParaRPr lang="en-US"/>
        </a:p>
      </dgm:t>
    </dgm:pt>
    <dgm:pt modelId="{247DD038-1A63-47BC-9FBA-54107561FC2C}" type="sibTrans" cxnId="{F27C0088-12BF-4E0F-9463-FA50A3D07CE1}">
      <dgm:prSet/>
      <dgm:spPr/>
      <dgm:t>
        <a:bodyPr/>
        <a:lstStyle/>
        <a:p>
          <a:endParaRPr lang="en-US"/>
        </a:p>
      </dgm:t>
    </dgm:pt>
    <dgm:pt modelId="{8CC8F64A-F88E-4E54-8C0B-62AF9585546F}">
      <dgm:prSet/>
      <dgm:spPr/>
      <dgm:t>
        <a:bodyPr/>
        <a:lstStyle/>
        <a:p>
          <a:endParaRPr lang="en-US" dirty="0"/>
        </a:p>
      </dgm:t>
    </dgm:pt>
    <dgm:pt modelId="{4B3E82A7-A9E6-4CF5-8375-DD3AE854CD31}" type="parTrans" cxnId="{ED746013-E898-4ADA-B297-BBAD615CC8F4}">
      <dgm:prSet/>
      <dgm:spPr/>
      <dgm:t>
        <a:bodyPr/>
        <a:lstStyle/>
        <a:p>
          <a:endParaRPr lang="en-US"/>
        </a:p>
      </dgm:t>
    </dgm:pt>
    <dgm:pt modelId="{633E5069-0D7C-4198-A75A-A0FE53D6701F}" type="sibTrans" cxnId="{ED746013-E898-4ADA-B297-BBAD615CC8F4}">
      <dgm:prSet/>
      <dgm:spPr/>
      <dgm:t>
        <a:bodyPr/>
        <a:lstStyle/>
        <a:p>
          <a:endParaRPr lang="en-US"/>
        </a:p>
      </dgm:t>
    </dgm:pt>
    <dgm:pt modelId="{328C0365-CA58-4F74-B4A8-15D7D66CEBA8}">
      <dgm:prSet/>
      <dgm:spPr/>
      <dgm:t>
        <a:bodyPr/>
        <a:lstStyle/>
        <a:p>
          <a:r>
            <a:rPr lang="en-US" b="1" dirty="0"/>
            <a:t>Social Media Engagement:</a:t>
          </a:r>
        </a:p>
        <a:p>
          <a:r>
            <a:rPr lang="en-US" dirty="0"/>
            <a:t>Views declined overall, but the 15.37% click-through rate indicates effective interaction among engaged users.</a:t>
          </a:r>
        </a:p>
      </dgm:t>
    </dgm:pt>
    <dgm:pt modelId="{547692A7-FF15-48D9-8F64-DF3C4CA39205}" type="sibTrans" cxnId="{E395C49A-6501-4E2E-A837-F43853A6CA65}">
      <dgm:prSet/>
      <dgm:spPr/>
      <dgm:t>
        <a:bodyPr/>
        <a:lstStyle/>
        <a:p>
          <a:endParaRPr lang="en-US"/>
        </a:p>
      </dgm:t>
    </dgm:pt>
    <dgm:pt modelId="{32366D2C-AEA4-48AB-8888-0ACB881B7406}" type="parTrans" cxnId="{E395C49A-6501-4E2E-A837-F43853A6CA65}">
      <dgm:prSet/>
      <dgm:spPr/>
      <dgm:t>
        <a:bodyPr/>
        <a:lstStyle/>
        <a:p>
          <a:endParaRPr lang="en-US"/>
        </a:p>
      </dgm:t>
    </dgm:pt>
    <dgm:pt modelId="{15E77997-C6A9-45A4-8D0A-8AA4F68235ED}" type="pres">
      <dgm:prSet presAssocID="{A39AA7D3-1A08-48BD-81B6-B12C6560CBA6}" presName="diagram" presStyleCnt="0">
        <dgm:presLayoutVars>
          <dgm:dir/>
          <dgm:resizeHandles val="exact"/>
        </dgm:presLayoutVars>
      </dgm:prSet>
      <dgm:spPr/>
    </dgm:pt>
    <dgm:pt modelId="{60E2CD52-8169-480A-A9CF-39FF2B0E5956}" type="pres">
      <dgm:prSet presAssocID="{985F106A-142E-49D2-9B37-1B80B4AA5E13}" presName="node" presStyleLbl="node1" presStyleIdx="0" presStyleCnt="3">
        <dgm:presLayoutVars>
          <dgm:bulletEnabled val="1"/>
        </dgm:presLayoutVars>
      </dgm:prSet>
      <dgm:spPr/>
    </dgm:pt>
    <dgm:pt modelId="{E059322A-4B1E-47CF-A6F1-64E7B927F667}" type="pres">
      <dgm:prSet presAssocID="{29B1206A-8A5F-4639-86E3-5B6F7C7ACE69}" presName="sibTrans" presStyleCnt="0"/>
      <dgm:spPr/>
    </dgm:pt>
    <dgm:pt modelId="{F6083A2A-3AF3-4765-984A-A9A3F9B183ED}" type="pres">
      <dgm:prSet presAssocID="{328C0365-CA58-4F74-B4A8-15D7D66CEBA8}" presName="node" presStyleLbl="node1" presStyleIdx="1" presStyleCnt="3">
        <dgm:presLayoutVars>
          <dgm:bulletEnabled val="1"/>
        </dgm:presLayoutVars>
      </dgm:prSet>
      <dgm:spPr/>
    </dgm:pt>
    <dgm:pt modelId="{8E360026-7221-464F-856C-37C6B7DF5296}" type="pres">
      <dgm:prSet presAssocID="{547692A7-FF15-48D9-8F64-DF3C4CA39205}" presName="sibTrans" presStyleCnt="0"/>
      <dgm:spPr/>
    </dgm:pt>
    <dgm:pt modelId="{4F2366E7-A952-4A6C-AFEC-2B83D407E7AD}" type="pres">
      <dgm:prSet presAssocID="{AEE13B86-8D2A-44BF-8F94-77A702C6DAC2}" presName="node" presStyleLbl="node1" presStyleIdx="2" presStyleCnt="3">
        <dgm:presLayoutVars>
          <dgm:bulletEnabled val="1"/>
        </dgm:presLayoutVars>
      </dgm:prSet>
      <dgm:spPr/>
    </dgm:pt>
  </dgm:ptLst>
  <dgm:cxnLst>
    <dgm:cxn modelId="{059DCA0F-6D5F-4738-9FB6-991B59F5D055}" type="presOf" srcId="{58F47F6C-1BF3-4A80-8125-369EDCB2F58C}" destId="{4F2366E7-A952-4A6C-AFEC-2B83D407E7AD}" srcOrd="0" destOrd="1" presId="urn:microsoft.com/office/officeart/2005/8/layout/default"/>
    <dgm:cxn modelId="{ED746013-E898-4ADA-B297-BBAD615CC8F4}" srcId="{AEE13B86-8D2A-44BF-8F94-77A702C6DAC2}" destId="{8CC8F64A-F88E-4E54-8C0B-62AF9585546F}" srcOrd="1" destOrd="0" parTransId="{4B3E82A7-A9E6-4CF5-8375-DD3AE854CD31}" sibTransId="{633E5069-0D7C-4198-A75A-A0FE53D6701F}"/>
    <dgm:cxn modelId="{525A7518-7D30-42A4-B7F1-7B27A51E8499}" type="presOf" srcId="{AEE13B86-8D2A-44BF-8F94-77A702C6DAC2}" destId="{4F2366E7-A952-4A6C-AFEC-2B83D407E7AD}" srcOrd="0" destOrd="0" presId="urn:microsoft.com/office/officeart/2005/8/layout/default"/>
    <dgm:cxn modelId="{1A61231F-8DAA-4C8F-90D3-0ED6B6DA5050}" srcId="{A39AA7D3-1A08-48BD-81B6-B12C6560CBA6}" destId="{AEE13B86-8D2A-44BF-8F94-77A702C6DAC2}" srcOrd="2" destOrd="0" parTransId="{D43B9A03-28AD-4897-AD96-AECA11D7221B}" sibTransId="{8C17273F-B917-4AE8-A87A-B6B403F7D9BF}"/>
    <dgm:cxn modelId="{08706E3F-E268-4E8B-BBB0-239A1C46FE6A}" srcId="{A39AA7D3-1A08-48BD-81B6-B12C6560CBA6}" destId="{985F106A-142E-49D2-9B37-1B80B4AA5E13}" srcOrd="0" destOrd="0" parTransId="{D569CEBB-644D-458C-B7F5-85D11DBA0C7A}" sibTransId="{29B1206A-8A5F-4639-86E3-5B6F7C7ACE69}"/>
    <dgm:cxn modelId="{F27C0088-12BF-4E0F-9463-FA50A3D07CE1}" srcId="{AEE13B86-8D2A-44BF-8F94-77A702C6DAC2}" destId="{58F47F6C-1BF3-4A80-8125-369EDCB2F58C}" srcOrd="0" destOrd="0" parTransId="{B1F45102-E7AE-4203-9123-7F5C4C203585}" sibTransId="{247DD038-1A63-47BC-9FBA-54107561FC2C}"/>
    <dgm:cxn modelId="{E395C49A-6501-4E2E-A837-F43853A6CA65}" srcId="{A39AA7D3-1A08-48BD-81B6-B12C6560CBA6}" destId="{328C0365-CA58-4F74-B4A8-15D7D66CEBA8}" srcOrd="1" destOrd="0" parTransId="{32366D2C-AEA4-48AB-8888-0ACB881B7406}" sibTransId="{547692A7-FF15-48D9-8F64-DF3C4CA39205}"/>
    <dgm:cxn modelId="{36B65BA5-A67F-4E72-BD4E-22F5658408CF}" type="presOf" srcId="{985F106A-142E-49D2-9B37-1B80B4AA5E13}" destId="{60E2CD52-8169-480A-A9CF-39FF2B0E5956}" srcOrd="0" destOrd="0" presId="urn:microsoft.com/office/officeart/2005/8/layout/default"/>
    <dgm:cxn modelId="{A47E75C1-AE76-48D0-830C-ECA28199512F}" type="presOf" srcId="{328C0365-CA58-4F74-B4A8-15D7D66CEBA8}" destId="{F6083A2A-3AF3-4765-984A-A9A3F9B183ED}" srcOrd="0" destOrd="0" presId="urn:microsoft.com/office/officeart/2005/8/layout/default"/>
    <dgm:cxn modelId="{6F819DD1-116B-4A38-9494-A86581971C0E}" type="presOf" srcId="{A39AA7D3-1A08-48BD-81B6-B12C6560CBA6}" destId="{15E77997-C6A9-45A4-8D0A-8AA4F68235ED}" srcOrd="0" destOrd="0" presId="urn:microsoft.com/office/officeart/2005/8/layout/default"/>
    <dgm:cxn modelId="{139458DE-472A-45A3-973C-7F0F95249628}" type="presOf" srcId="{8CC8F64A-F88E-4E54-8C0B-62AF9585546F}" destId="{4F2366E7-A952-4A6C-AFEC-2B83D407E7AD}" srcOrd="0" destOrd="2" presId="urn:microsoft.com/office/officeart/2005/8/layout/default"/>
    <dgm:cxn modelId="{00963E69-4847-4007-9675-8B882E3B3192}" type="presParOf" srcId="{15E77997-C6A9-45A4-8D0A-8AA4F68235ED}" destId="{60E2CD52-8169-480A-A9CF-39FF2B0E5956}" srcOrd="0" destOrd="0" presId="urn:microsoft.com/office/officeart/2005/8/layout/default"/>
    <dgm:cxn modelId="{5BB03423-1080-46DD-AE08-4B9C768539E0}" type="presParOf" srcId="{15E77997-C6A9-45A4-8D0A-8AA4F68235ED}" destId="{E059322A-4B1E-47CF-A6F1-64E7B927F667}" srcOrd="1" destOrd="0" presId="urn:microsoft.com/office/officeart/2005/8/layout/default"/>
    <dgm:cxn modelId="{985D940F-95A6-44BC-B36B-6B56E6F9441E}" type="presParOf" srcId="{15E77997-C6A9-45A4-8D0A-8AA4F68235ED}" destId="{F6083A2A-3AF3-4765-984A-A9A3F9B183ED}" srcOrd="2" destOrd="0" presId="urn:microsoft.com/office/officeart/2005/8/layout/default"/>
    <dgm:cxn modelId="{9058F1A2-F62B-44E8-BE6B-E33495013696}" type="presParOf" srcId="{15E77997-C6A9-45A4-8D0A-8AA4F68235ED}" destId="{8E360026-7221-464F-856C-37C6B7DF5296}" srcOrd="3" destOrd="0" presId="urn:microsoft.com/office/officeart/2005/8/layout/default"/>
    <dgm:cxn modelId="{FE974E7B-ABFF-4DDC-9ACB-2AFB9A644CED}" type="presParOf" srcId="{15E77997-C6A9-45A4-8D0A-8AA4F68235ED}" destId="{4F2366E7-A952-4A6C-AFEC-2B83D407E7A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3FDD1C-32B6-4381-B15C-FCB26E8D46F7}"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EDA0669D-E3B0-49D2-98F4-1ACA22CA45E7}">
      <dgm:prSet custT="1"/>
      <dgm:spPr/>
      <dgm:t>
        <a:bodyPr/>
        <a:lstStyle/>
        <a:p>
          <a:r>
            <a:rPr lang="en-US" sz="2500" b="1" dirty="0"/>
            <a:t>Conclusion:</a:t>
          </a:r>
          <a:endParaRPr lang="en-US" sz="2500" dirty="0"/>
        </a:p>
      </dgm:t>
    </dgm:pt>
    <dgm:pt modelId="{D32930F4-2CE8-4473-9889-9A66967C5CBC}" type="parTrans" cxnId="{ECFB291B-EE64-4D29-BC5D-661D0AC7942F}">
      <dgm:prSet/>
      <dgm:spPr/>
      <dgm:t>
        <a:bodyPr/>
        <a:lstStyle/>
        <a:p>
          <a:endParaRPr lang="en-US"/>
        </a:p>
      </dgm:t>
    </dgm:pt>
    <dgm:pt modelId="{DD55D04B-0EE1-4424-897C-ADFB89225C41}" type="sibTrans" cxnId="{ECFB291B-EE64-4D29-BC5D-661D0AC7942F}">
      <dgm:prSet/>
      <dgm:spPr/>
      <dgm:t>
        <a:bodyPr/>
        <a:lstStyle/>
        <a:p>
          <a:endParaRPr lang="en-US"/>
        </a:p>
      </dgm:t>
    </dgm:pt>
    <dgm:pt modelId="{2E6938D9-2D18-44ED-8240-695FC8556854}">
      <dgm:prSet custT="1"/>
      <dgm:spPr/>
      <dgm:t>
        <a:bodyPr/>
        <a:lstStyle/>
        <a:p>
          <a:r>
            <a:rPr lang="en-US" sz="1600" dirty="0"/>
            <a:t>Shop</a:t>
          </a:r>
          <a:r>
            <a:rPr lang="ar-EG" sz="1600" dirty="0"/>
            <a:t> </a:t>
          </a:r>
          <a:r>
            <a:rPr lang="en-US" sz="1600" dirty="0"/>
            <a:t>Easy demonstrates overall strong customer satisfaction, with the majority of reviews being positive and high ratings dominating. However, there are areas for improvement highlighted by lower ratings and negative sentiments. Additionally, the current marketing efforts may not be targeting the right audience effectively, as suggested by declining engagement and conversion rates. By addressing these concerns, optimizing their marketing strategies, and refining their target audience, Shop</a:t>
          </a:r>
          <a:r>
            <a:rPr lang="ar-EG" sz="1600" dirty="0"/>
            <a:t> </a:t>
          </a:r>
          <a:r>
            <a:rPr lang="en-US" sz="1600" dirty="0"/>
            <a:t>Easy can enhance customer engagement, improve satisfaction, and drive higher conversion rates.</a:t>
          </a:r>
        </a:p>
      </dgm:t>
    </dgm:pt>
    <dgm:pt modelId="{52E8E656-DA65-425F-A6B8-911B2740B720}" type="parTrans" cxnId="{7A722156-3A4D-4AB6-A79B-AB65832F154F}">
      <dgm:prSet/>
      <dgm:spPr/>
      <dgm:t>
        <a:bodyPr/>
        <a:lstStyle/>
        <a:p>
          <a:endParaRPr lang="en-US"/>
        </a:p>
      </dgm:t>
    </dgm:pt>
    <dgm:pt modelId="{F9BD3F89-56C8-45DF-8CD5-18DBE5DD5A85}" type="sibTrans" cxnId="{7A722156-3A4D-4AB6-A79B-AB65832F154F}">
      <dgm:prSet/>
      <dgm:spPr/>
      <dgm:t>
        <a:bodyPr/>
        <a:lstStyle/>
        <a:p>
          <a:endParaRPr lang="en-US"/>
        </a:p>
      </dgm:t>
    </dgm:pt>
    <dgm:pt modelId="{F99CAC53-113A-4CF9-ABA7-77EA9FFD1E28}" type="pres">
      <dgm:prSet presAssocID="{2B3FDD1C-32B6-4381-B15C-FCB26E8D46F7}" presName="vert0" presStyleCnt="0">
        <dgm:presLayoutVars>
          <dgm:dir/>
          <dgm:animOne val="branch"/>
          <dgm:animLvl val="lvl"/>
        </dgm:presLayoutVars>
      </dgm:prSet>
      <dgm:spPr/>
    </dgm:pt>
    <dgm:pt modelId="{26AB843F-2AFB-4DFC-89A1-9EB742DB8993}" type="pres">
      <dgm:prSet presAssocID="{EDA0669D-E3B0-49D2-98F4-1ACA22CA45E7}" presName="thickLine" presStyleLbl="alignNode1" presStyleIdx="0" presStyleCnt="2"/>
      <dgm:spPr/>
    </dgm:pt>
    <dgm:pt modelId="{74B812C8-CB25-4E3B-8047-4EA3C3C2DE92}" type="pres">
      <dgm:prSet presAssocID="{EDA0669D-E3B0-49D2-98F4-1ACA22CA45E7}" presName="horz1" presStyleCnt="0"/>
      <dgm:spPr/>
    </dgm:pt>
    <dgm:pt modelId="{D3130A2A-F5E9-429C-84DF-C28E209480E1}" type="pres">
      <dgm:prSet presAssocID="{EDA0669D-E3B0-49D2-98F4-1ACA22CA45E7}" presName="tx1" presStyleLbl="revTx" presStyleIdx="0" presStyleCnt="2"/>
      <dgm:spPr/>
    </dgm:pt>
    <dgm:pt modelId="{D544F38C-B47F-4B53-AFF4-E640B79AC216}" type="pres">
      <dgm:prSet presAssocID="{EDA0669D-E3B0-49D2-98F4-1ACA22CA45E7}" presName="vert1" presStyleCnt="0"/>
      <dgm:spPr/>
    </dgm:pt>
    <dgm:pt modelId="{6B7E3061-63CC-4ACE-9546-4ACBAE6EA7F7}" type="pres">
      <dgm:prSet presAssocID="{2E6938D9-2D18-44ED-8240-695FC8556854}" presName="thickLine" presStyleLbl="alignNode1" presStyleIdx="1" presStyleCnt="2"/>
      <dgm:spPr/>
    </dgm:pt>
    <dgm:pt modelId="{83E74437-2956-4EA1-820F-72AF42F80E16}" type="pres">
      <dgm:prSet presAssocID="{2E6938D9-2D18-44ED-8240-695FC8556854}" presName="horz1" presStyleCnt="0"/>
      <dgm:spPr/>
    </dgm:pt>
    <dgm:pt modelId="{D50F8B32-72A5-4ADB-9491-E88CB9CE1638}" type="pres">
      <dgm:prSet presAssocID="{2E6938D9-2D18-44ED-8240-695FC8556854}" presName="tx1" presStyleLbl="revTx" presStyleIdx="1" presStyleCnt="2" custScaleY="274606"/>
      <dgm:spPr/>
    </dgm:pt>
    <dgm:pt modelId="{3CDFF29F-72A8-436B-B8B0-4260E65955E8}" type="pres">
      <dgm:prSet presAssocID="{2E6938D9-2D18-44ED-8240-695FC8556854}" presName="vert1" presStyleCnt="0"/>
      <dgm:spPr/>
    </dgm:pt>
  </dgm:ptLst>
  <dgm:cxnLst>
    <dgm:cxn modelId="{03521E00-9115-4689-9E5F-656D1D681B2B}" type="presOf" srcId="{EDA0669D-E3B0-49D2-98F4-1ACA22CA45E7}" destId="{D3130A2A-F5E9-429C-84DF-C28E209480E1}" srcOrd="0" destOrd="0" presId="urn:microsoft.com/office/officeart/2008/layout/LinedList"/>
    <dgm:cxn modelId="{ECFB291B-EE64-4D29-BC5D-661D0AC7942F}" srcId="{2B3FDD1C-32B6-4381-B15C-FCB26E8D46F7}" destId="{EDA0669D-E3B0-49D2-98F4-1ACA22CA45E7}" srcOrd="0" destOrd="0" parTransId="{D32930F4-2CE8-4473-9889-9A66967C5CBC}" sibTransId="{DD55D04B-0EE1-4424-897C-ADFB89225C41}"/>
    <dgm:cxn modelId="{59EF1544-D522-41E0-9F67-9FCB8C1B40D3}" type="presOf" srcId="{2B3FDD1C-32B6-4381-B15C-FCB26E8D46F7}" destId="{F99CAC53-113A-4CF9-ABA7-77EA9FFD1E28}" srcOrd="0" destOrd="0" presId="urn:microsoft.com/office/officeart/2008/layout/LinedList"/>
    <dgm:cxn modelId="{7A722156-3A4D-4AB6-A79B-AB65832F154F}" srcId="{2B3FDD1C-32B6-4381-B15C-FCB26E8D46F7}" destId="{2E6938D9-2D18-44ED-8240-695FC8556854}" srcOrd="1" destOrd="0" parTransId="{52E8E656-DA65-425F-A6B8-911B2740B720}" sibTransId="{F9BD3F89-56C8-45DF-8CD5-18DBE5DD5A85}"/>
    <dgm:cxn modelId="{21865BCD-34D7-49FB-B147-CC899274839D}" type="presOf" srcId="{2E6938D9-2D18-44ED-8240-695FC8556854}" destId="{D50F8B32-72A5-4ADB-9491-E88CB9CE1638}" srcOrd="0" destOrd="0" presId="urn:microsoft.com/office/officeart/2008/layout/LinedList"/>
    <dgm:cxn modelId="{B42B6A95-AF38-4396-8AE7-7D50DC0BB804}" type="presParOf" srcId="{F99CAC53-113A-4CF9-ABA7-77EA9FFD1E28}" destId="{26AB843F-2AFB-4DFC-89A1-9EB742DB8993}" srcOrd="0" destOrd="0" presId="urn:microsoft.com/office/officeart/2008/layout/LinedList"/>
    <dgm:cxn modelId="{12E628FC-AE4D-47C7-A5D7-33CC88483729}" type="presParOf" srcId="{F99CAC53-113A-4CF9-ABA7-77EA9FFD1E28}" destId="{74B812C8-CB25-4E3B-8047-4EA3C3C2DE92}" srcOrd="1" destOrd="0" presId="urn:microsoft.com/office/officeart/2008/layout/LinedList"/>
    <dgm:cxn modelId="{6CCCC7F0-5495-400D-8CBE-F5458F6DA4D6}" type="presParOf" srcId="{74B812C8-CB25-4E3B-8047-4EA3C3C2DE92}" destId="{D3130A2A-F5E9-429C-84DF-C28E209480E1}" srcOrd="0" destOrd="0" presId="urn:microsoft.com/office/officeart/2008/layout/LinedList"/>
    <dgm:cxn modelId="{BC2866B7-356A-4258-A28B-57758BD7FA4C}" type="presParOf" srcId="{74B812C8-CB25-4E3B-8047-4EA3C3C2DE92}" destId="{D544F38C-B47F-4B53-AFF4-E640B79AC216}" srcOrd="1" destOrd="0" presId="urn:microsoft.com/office/officeart/2008/layout/LinedList"/>
    <dgm:cxn modelId="{F612733F-1961-498F-8F93-1CBE83E3D7C0}" type="presParOf" srcId="{F99CAC53-113A-4CF9-ABA7-77EA9FFD1E28}" destId="{6B7E3061-63CC-4ACE-9546-4ACBAE6EA7F7}" srcOrd="2" destOrd="0" presId="urn:microsoft.com/office/officeart/2008/layout/LinedList"/>
    <dgm:cxn modelId="{A515C047-BB20-4CD5-BC5C-EADBB5DB07B1}" type="presParOf" srcId="{F99CAC53-113A-4CF9-ABA7-77EA9FFD1E28}" destId="{83E74437-2956-4EA1-820F-72AF42F80E16}" srcOrd="3" destOrd="0" presId="urn:microsoft.com/office/officeart/2008/layout/LinedList"/>
    <dgm:cxn modelId="{2B39DDCC-E861-41D2-B494-433B0DF7657F}" type="presParOf" srcId="{83E74437-2956-4EA1-820F-72AF42F80E16}" destId="{D50F8B32-72A5-4ADB-9491-E88CB9CE1638}" srcOrd="0" destOrd="0" presId="urn:microsoft.com/office/officeart/2008/layout/LinedList"/>
    <dgm:cxn modelId="{2B126938-9B17-402C-BE1C-06F3CFC80AFC}" type="presParOf" srcId="{83E74437-2956-4EA1-820F-72AF42F80E16}" destId="{3CDFF29F-72A8-436B-B8B0-4260E65955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2CD52-8169-480A-A9CF-39FF2B0E5956}">
      <dsp:nvSpPr>
        <dsp:cNvPr id="0" name=""/>
        <dsp:cNvSpPr/>
      </dsp:nvSpPr>
      <dsp:spPr>
        <a:xfrm>
          <a:off x="868114" y="3329"/>
          <a:ext cx="2014610" cy="120876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Decreased Conversion Rates:</a:t>
          </a:r>
        </a:p>
        <a:p>
          <a:pPr marL="0" lvl="0" indent="0" algn="ctr" defTabSz="488950">
            <a:lnSpc>
              <a:spcPct val="90000"/>
            </a:lnSpc>
            <a:spcBef>
              <a:spcPct val="0"/>
            </a:spcBef>
            <a:spcAft>
              <a:spcPct val="35000"/>
            </a:spcAft>
            <a:buNone/>
          </a:pPr>
          <a:r>
            <a:rPr lang="en-US" sz="1100" kern="1200" dirty="0"/>
            <a:t>Rebounded to 10.2% in December after dropping to 5.0% in October.</a:t>
          </a:r>
        </a:p>
      </dsp:txBody>
      <dsp:txXfrm>
        <a:off x="868114" y="3329"/>
        <a:ext cx="2014610" cy="1208766"/>
      </dsp:txXfrm>
    </dsp:sp>
    <dsp:sp modelId="{F6083A2A-3AF3-4765-984A-A9A3F9B183ED}">
      <dsp:nvSpPr>
        <dsp:cNvPr id="0" name=""/>
        <dsp:cNvSpPr/>
      </dsp:nvSpPr>
      <dsp:spPr>
        <a:xfrm>
          <a:off x="868114" y="1413556"/>
          <a:ext cx="2014610" cy="120876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Social Media Engagement:</a:t>
          </a:r>
        </a:p>
        <a:p>
          <a:pPr marL="0" lvl="0" indent="0" algn="ctr" defTabSz="488950">
            <a:lnSpc>
              <a:spcPct val="90000"/>
            </a:lnSpc>
            <a:spcBef>
              <a:spcPct val="0"/>
            </a:spcBef>
            <a:spcAft>
              <a:spcPct val="35000"/>
            </a:spcAft>
            <a:buNone/>
          </a:pPr>
          <a:r>
            <a:rPr lang="en-US" sz="1100" kern="1200" dirty="0"/>
            <a:t>Views declined overall, but the 15.37% click-through rate indicates effective interaction among engaged users.</a:t>
          </a:r>
        </a:p>
      </dsp:txBody>
      <dsp:txXfrm>
        <a:off x="868114" y="1413556"/>
        <a:ext cx="2014610" cy="1208766"/>
      </dsp:txXfrm>
    </dsp:sp>
    <dsp:sp modelId="{4F2366E7-A952-4A6C-AFEC-2B83D407E7AD}">
      <dsp:nvSpPr>
        <dsp:cNvPr id="0" name=""/>
        <dsp:cNvSpPr/>
      </dsp:nvSpPr>
      <dsp:spPr>
        <a:xfrm>
          <a:off x="868114" y="2823784"/>
          <a:ext cx="2014610" cy="120876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Customer Feedback Analysis:</a:t>
          </a:r>
          <a:endParaRPr lang="en-US" sz="1100" kern="1200" dirty="0"/>
        </a:p>
        <a:p>
          <a:pPr marL="57150" lvl="1" indent="-57150" algn="l" defTabSz="400050">
            <a:lnSpc>
              <a:spcPct val="90000"/>
            </a:lnSpc>
            <a:spcBef>
              <a:spcPct val="0"/>
            </a:spcBef>
            <a:spcAft>
              <a:spcPct val="15000"/>
            </a:spcAft>
            <a:buChar char="•"/>
          </a:pPr>
          <a:r>
            <a:rPr lang="en-US" sz="900" kern="1200" dirty="0"/>
            <a:t>Average rating remained steady at 3.7, below the target of 4.0, indicating a need for improvements in customer satisfaction, particularly for products rated below 3.5.</a:t>
          </a:r>
        </a:p>
        <a:p>
          <a:pPr marL="57150" lvl="1" indent="-57150" algn="l" defTabSz="400050">
            <a:lnSpc>
              <a:spcPct val="90000"/>
            </a:lnSpc>
            <a:spcBef>
              <a:spcPct val="0"/>
            </a:spcBef>
            <a:spcAft>
              <a:spcPct val="15000"/>
            </a:spcAft>
            <a:buChar char="•"/>
          </a:pPr>
          <a:endParaRPr lang="en-US" sz="900" kern="1200" dirty="0"/>
        </a:p>
      </dsp:txBody>
      <dsp:txXfrm>
        <a:off x="868114" y="2823784"/>
        <a:ext cx="2014610" cy="1208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B843F-2AFB-4DFC-89A1-9EB742DB8993}">
      <dsp:nvSpPr>
        <dsp:cNvPr id="0" name=""/>
        <dsp:cNvSpPr/>
      </dsp:nvSpPr>
      <dsp:spPr>
        <a:xfrm>
          <a:off x="0" y="2288"/>
          <a:ext cx="531518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3130A2A-F5E9-429C-84DF-C28E209480E1}">
      <dsp:nvSpPr>
        <dsp:cNvPr id="0" name=""/>
        <dsp:cNvSpPr/>
      </dsp:nvSpPr>
      <dsp:spPr>
        <a:xfrm>
          <a:off x="0" y="2288"/>
          <a:ext cx="5315188"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Conclusion:</a:t>
          </a:r>
          <a:endParaRPr lang="en-US" sz="2500" kern="1200" dirty="0"/>
        </a:p>
      </dsp:txBody>
      <dsp:txXfrm>
        <a:off x="0" y="2288"/>
        <a:ext cx="5315188" cy="942458"/>
      </dsp:txXfrm>
    </dsp:sp>
    <dsp:sp modelId="{6B7E3061-63CC-4ACE-9546-4ACBAE6EA7F7}">
      <dsp:nvSpPr>
        <dsp:cNvPr id="0" name=""/>
        <dsp:cNvSpPr/>
      </dsp:nvSpPr>
      <dsp:spPr>
        <a:xfrm>
          <a:off x="0" y="944746"/>
          <a:ext cx="531518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50F8B32-72A5-4ADB-9491-E88CB9CE1638}">
      <dsp:nvSpPr>
        <dsp:cNvPr id="0" name=""/>
        <dsp:cNvSpPr/>
      </dsp:nvSpPr>
      <dsp:spPr>
        <a:xfrm>
          <a:off x="0" y="944746"/>
          <a:ext cx="5309998" cy="2588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Shop</a:t>
          </a:r>
          <a:r>
            <a:rPr lang="ar-EG" sz="1600" kern="1200" dirty="0"/>
            <a:t> </a:t>
          </a:r>
          <a:r>
            <a:rPr lang="en-US" sz="1600" kern="1200" dirty="0"/>
            <a:t>Easy demonstrates overall strong customer satisfaction, with the majority of reviews being positive and high ratings dominating. However, there are areas for improvement highlighted by lower ratings and negative sentiments. Additionally, the current marketing efforts may not be targeting the right audience effectively, as suggested by declining engagement and conversion rates. By addressing these concerns, optimizing their marketing strategies, and refining their target audience, Shop</a:t>
          </a:r>
          <a:r>
            <a:rPr lang="ar-EG" sz="1600" kern="1200" dirty="0"/>
            <a:t> </a:t>
          </a:r>
          <a:r>
            <a:rPr lang="en-US" sz="1600" kern="1200" dirty="0"/>
            <a:t>Easy can enhance customer engagement, improve satisfaction, and drive higher conversion rates.</a:t>
          </a:r>
        </a:p>
      </dsp:txBody>
      <dsp:txXfrm>
        <a:off x="0" y="944746"/>
        <a:ext cx="5309998" cy="25880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193D5CC-2FCA-6593-9BCE-672700C84C63}"/>
              </a:ext>
            </a:extLst>
          </p:cNvPr>
          <p:cNvSpPr>
            <a:spLocks noGrp="1"/>
          </p:cNvSpPr>
          <p:nvPr>
            <p:ph type="ctrTitle"/>
          </p:nvPr>
        </p:nvSpPr>
        <p:spPr>
          <a:xfrm>
            <a:off x="-126740" y="3883583"/>
            <a:ext cx="5048251" cy="1271167"/>
          </a:xfrm>
        </p:spPr>
        <p:txBody>
          <a:bodyPr>
            <a:noAutofit/>
          </a:bodyPr>
          <a:lstStyle/>
          <a:p>
            <a:r>
              <a:rPr lang="en-US" sz="8000" dirty="0">
                <a:solidFill>
                  <a:schemeClr val="bg1"/>
                </a:solidFill>
              </a:rPr>
              <a:t>Shop Easy</a:t>
            </a:r>
            <a:endParaRPr lang="nb-NO" sz="8000" dirty="0">
              <a:solidFill>
                <a:schemeClr val="bg1"/>
              </a:solidFill>
            </a:endParaRPr>
          </a:p>
        </p:txBody>
      </p:sp>
      <p:sp>
        <p:nvSpPr>
          <p:cNvPr id="18"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522515" y="5416008"/>
            <a:ext cx="7035282" cy="1180617"/>
          </a:xfrm>
        </p:spPr>
        <p:txBody>
          <a:bodyPr>
            <a:normAutofit/>
          </a:bodyPr>
          <a:lstStyle/>
          <a:p>
            <a:r>
              <a:rPr lang="en-US" sz="3000" dirty="0">
                <a:solidFill>
                  <a:schemeClr val="bg1"/>
                </a:solidFill>
              </a:rPr>
              <a:t>Marketing Analytics Portfolio Project</a:t>
            </a:r>
            <a:endParaRPr lang="nb-NO" sz="3000" dirty="0">
              <a:solidFill>
                <a:schemeClr val="bg1"/>
              </a:solidFill>
            </a:endParaRPr>
          </a:p>
        </p:txBody>
      </p:sp>
      <p:sp>
        <p:nvSpPr>
          <p:cNvPr id="19" name="TextBox 18">
            <a:extLst>
              <a:ext uri="{FF2B5EF4-FFF2-40B4-BE49-F238E27FC236}">
                <a16:creationId xmlns:a16="http://schemas.microsoft.com/office/drawing/2014/main" id="{396259D6-9478-CD4D-DAC8-2AD864778001}"/>
              </a:ext>
            </a:extLst>
          </p:cNvPr>
          <p:cNvSpPr txBox="1"/>
          <p:nvPr/>
        </p:nvSpPr>
        <p:spPr>
          <a:xfrm>
            <a:off x="8380071" y="6246801"/>
            <a:ext cx="4004841" cy="553998"/>
          </a:xfrm>
          <a:prstGeom prst="rect">
            <a:avLst/>
          </a:prstGeom>
          <a:noFill/>
        </p:spPr>
        <p:txBody>
          <a:bodyPr wrap="square" rtlCol="0">
            <a:spAutoFit/>
          </a:bodyPr>
          <a:lstStyle/>
          <a:p>
            <a:r>
              <a:rPr lang="en-US" sz="3000" dirty="0" err="1">
                <a:solidFill>
                  <a:schemeClr val="bg1"/>
                </a:solidFill>
              </a:rPr>
              <a:t>By:Ahmed</a:t>
            </a:r>
            <a:r>
              <a:rPr lang="en-US" sz="3000" dirty="0">
                <a:solidFill>
                  <a:schemeClr val="bg1"/>
                </a:solidFill>
              </a:rPr>
              <a:t> Mahmoud</a:t>
            </a:r>
          </a:p>
        </p:txBody>
      </p:sp>
      <p:pic>
        <p:nvPicPr>
          <p:cNvPr id="21" name="Picture 20" descr="A blue and black logo&#10;&#10;Description automatically generated">
            <a:extLst>
              <a:ext uri="{FF2B5EF4-FFF2-40B4-BE49-F238E27FC236}">
                <a16:creationId xmlns:a16="http://schemas.microsoft.com/office/drawing/2014/main" id="{399529C5-9044-3F73-78A3-B2BBC95CF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01" y="127951"/>
            <a:ext cx="3046137" cy="1414275"/>
          </a:xfrm>
          <a:prstGeom prst="rect">
            <a:avLst/>
          </a:prstGeom>
        </p:spPr>
      </p:pic>
    </p:spTree>
    <p:extLst>
      <p:ext uri="{BB962C8B-B14F-4D97-AF65-F5344CB8AC3E}">
        <p14:creationId xmlns:p14="http://schemas.microsoft.com/office/powerpoint/2010/main" val="542270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barn(inVertical)">
                                      <p:cBhvr>
                                        <p:cTn id="13" dur="500"/>
                                        <p:tgtEl>
                                          <p:spTgt spid="18">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9000" b="-9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3"/>
          <a:srcRect r="8839" b="17075"/>
          <a:stretch/>
        </p:blipFill>
        <p:spPr>
          <a:xfrm>
            <a:off x="5578299" y="342779"/>
            <a:ext cx="6396076" cy="3817542"/>
          </a:xfrm>
          <a:prstGeom prst="rect">
            <a:avLst/>
          </a:prstGeom>
        </p:spPr>
      </p:pic>
      <p:sp>
        <p:nvSpPr>
          <p:cNvPr id="5" name="Content Placeholder 4">
            <a:extLst>
              <a:ext uri="{FF2B5EF4-FFF2-40B4-BE49-F238E27FC236}">
                <a16:creationId xmlns:a16="http://schemas.microsoft.com/office/drawing/2014/main" id="{91802BFF-3711-37EA-97E5-21FA9A06ADA6}"/>
              </a:ext>
            </a:extLst>
          </p:cNvPr>
          <p:cNvSpPr>
            <a:spLocks noGrp="1"/>
          </p:cNvSpPr>
          <p:nvPr>
            <p:ph sz="half" idx="1"/>
          </p:nvPr>
        </p:nvSpPr>
        <p:spPr>
          <a:xfrm>
            <a:off x="217625" y="4042609"/>
            <a:ext cx="5360674" cy="2472612"/>
          </a:xfrm>
        </p:spPr>
        <p:txBody>
          <a:bodyPr>
            <a:normAutofit fontScale="92500" lnSpcReduction="20000"/>
          </a:bodyPr>
          <a:lstStyle/>
          <a:p>
            <a:pPr marL="0" indent="0">
              <a:buNone/>
            </a:pPr>
            <a:r>
              <a:rPr lang="en-US" sz="2000" b="1" dirty="0"/>
              <a:t>Conversion Trends Summary:</a:t>
            </a:r>
          </a:p>
          <a:p>
            <a:pPr>
              <a:buFont typeface="Arial" panose="020B0604020202020204" pitchFamily="34" charset="0"/>
              <a:buChar char="•"/>
            </a:pPr>
            <a:r>
              <a:rPr lang="en-US" sz="2000" b="1" dirty="0"/>
              <a:t>Highest Conversion:</a:t>
            </a:r>
            <a:r>
              <a:rPr lang="en-US" sz="2000" dirty="0"/>
              <a:t> January at 18.5%, led by Ski Boots with 150% conversion, driven by seasonal demand.</a:t>
            </a:r>
          </a:p>
          <a:p>
            <a:pPr>
              <a:buFont typeface="Arial" panose="020B0604020202020204" pitchFamily="34" charset="0"/>
              <a:buChar char="•"/>
            </a:pPr>
            <a:r>
              <a:rPr lang="en-US" sz="2000" b="1" dirty="0"/>
              <a:t>Lowest Conversion:</a:t>
            </a:r>
            <a:r>
              <a:rPr lang="en-US" sz="2000" dirty="0"/>
              <a:t> May at 4.3%, requiring improved marketing strategies.</a:t>
            </a:r>
          </a:p>
          <a:p>
            <a:pPr>
              <a:buFont typeface="Arial" panose="020B0604020202020204" pitchFamily="34" charset="0"/>
              <a:buChar char="•"/>
            </a:pPr>
            <a:r>
              <a:rPr lang="en-US" sz="2000" b="1" dirty="0"/>
              <a:t>General Trend:</a:t>
            </a:r>
            <a:r>
              <a:rPr lang="en-US" sz="2000" dirty="0"/>
              <a:t> Peaks in February and July highlight seasonal opportunities; lower months need targeted interventions.</a:t>
            </a:r>
          </a:p>
          <a:p>
            <a:endParaRPr lang="en-US" sz="2000" dirty="0"/>
          </a:p>
        </p:txBody>
      </p:sp>
    </p:spTree>
    <p:extLst>
      <p:ext uri="{BB962C8B-B14F-4D97-AF65-F5344CB8AC3E}">
        <p14:creationId xmlns:p14="http://schemas.microsoft.com/office/powerpoint/2010/main" val="12448949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13C33D-37A2-7454-BAEF-2F3D1FD4A4AC}"/>
            </a:ext>
          </a:extLst>
        </p:cNvPr>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253B4-2060-31C1-8EC8-075F22FF7E13}"/>
              </a:ext>
            </a:extLst>
          </p:cNvPr>
          <p:cNvSpPr>
            <a:spLocks noGrp="1"/>
          </p:cNvSpPr>
          <p:nvPr>
            <p:ph type="title"/>
          </p:nvPr>
        </p:nvSpPr>
        <p:spPr>
          <a:xfrm>
            <a:off x="699713" y="248038"/>
            <a:ext cx="7063721" cy="1159200"/>
          </a:xfrm>
          <a:prstGeom prst="ellipse">
            <a:avLst/>
          </a:prstGeom>
        </p:spPr>
        <p:txBody>
          <a:bodyPr vert="horz" lIns="91440" tIns="45720" rIns="91440" bIns="45720" rtlCol="0" anchor="ctr">
            <a:normAutofit/>
          </a:bodyPr>
          <a:lstStyle/>
          <a:p>
            <a:r>
              <a:rPr lang="en-US" sz="3700" kern="1200" dirty="0">
                <a:solidFill>
                  <a:srgbClr val="FFFFFF"/>
                </a:solidFill>
                <a:latin typeface="+mj-lt"/>
                <a:ea typeface="+mj-ea"/>
                <a:cs typeface="+mj-cs"/>
              </a:rPr>
              <a:t>Social media dashboard</a:t>
            </a:r>
          </a:p>
        </p:txBody>
      </p:sp>
      <p:pic>
        <p:nvPicPr>
          <p:cNvPr id="4" name="Picture 3" descr="A screenshot of a computer&#10;&#10;Description automatically generated">
            <a:extLst>
              <a:ext uri="{FF2B5EF4-FFF2-40B4-BE49-F238E27FC236}">
                <a16:creationId xmlns:a16="http://schemas.microsoft.com/office/drawing/2014/main" id="{364D2896-76DA-06DB-566D-0452A82CA412}"/>
              </a:ext>
            </a:extLst>
          </p:cNvPr>
          <p:cNvPicPr>
            <a:picLocks noChangeAspect="1"/>
          </p:cNvPicPr>
          <p:nvPr/>
        </p:nvPicPr>
        <p:blipFill>
          <a:blip r:embed="rId2"/>
          <a:stretch>
            <a:fillRect/>
          </a:stretch>
        </p:blipFill>
        <p:spPr>
          <a:xfrm>
            <a:off x="2085046" y="1966293"/>
            <a:ext cx="8021907" cy="4452160"/>
          </a:xfrm>
          <a:prstGeom prst="rect">
            <a:avLst/>
          </a:prstGeom>
        </p:spPr>
      </p:pic>
    </p:spTree>
    <p:extLst>
      <p:ext uri="{BB962C8B-B14F-4D97-AF65-F5344CB8AC3E}">
        <p14:creationId xmlns:p14="http://schemas.microsoft.com/office/powerpoint/2010/main" val="28955052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t="-6000" b="-6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3"/>
          <a:stretch>
            <a:fillRect/>
          </a:stretch>
        </p:blipFill>
        <p:spPr>
          <a:xfrm>
            <a:off x="6096000" y="223105"/>
            <a:ext cx="5725886" cy="3439162"/>
          </a:xfrm>
          <a:prstGeom prst="rect">
            <a:avLst/>
          </a:prstGeom>
        </p:spPr>
      </p:pic>
      <p:sp>
        <p:nvSpPr>
          <p:cNvPr id="5" name="TextBox 4">
            <a:extLst>
              <a:ext uri="{FF2B5EF4-FFF2-40B4-BE49-F238E27FC236}">
                <a16:creationId xmlns:a16="http://schemas.microsoft.com/office/drawing/2014/main" id="{F2BE784A-4B4E-125F-D0BC-456F9D299E0F}"/>
              </a:ext>
            </a:extLst>
          </p:cNvPr>
          <p:cNvSpPr txBox="1"/>
          <p:nvPr/>
        </p:nvSpPr>
        <p:spPr>
          <a:xfrm>
            <a:off x="447869" y="3816195"/>
            <a:ext cx="6307494" cy="2031325"/>
          </a:xfrm>
          <a:prstGeom prst="rect">
            <a:avLst/>
          </a:prstGeom>
          <a:noFill/>
        </p:spPr>
        <p:txBody>
          <a:bodyPr wrap="square" rtlCol="0">
            <a:spAutoFit/>
          </a:bodyPr>
          <a:lstStyle/>
          <a:p>
            <a:r>
              <a:rPr lang="en-US" b="1" dirty="0">
                <a:solidFill>
                  <a:schemeClr val="bg1"/>
                </a:solidFill>
              </a:rPr>
              <a:t>Engagement Trends Summary:</a:t>
            </a:r>
          </a:p>
          <a:p>
            <a:pPr>
              <a:buFont typeface="Arial" panose="020B0604020202020204" pitchFamily="34" charset="0"/>
              <a:buChar char="•"/>
            </a:pPr>
            <a:r>
              <a:rPr lang="en-US" b="1" dirty="0">
                <a:solidFill>
                  <a:schemeClr val="bg1"/>
                </a:solidFill>
              </a:rPr>
              <a:t>Declining Views:</a:t>
            </a:r>
            <a:r>
              <a:rPr lang="en-US" dirty="0">
                <a:solidFill>
                  <a:schemeClr val="bg1"/>
                </a:solidFill>
              </a:rPr>
              <a:t> Peaked in May and March but dropped from August onward, showing reduced engagement later in the year.</a:t>
            </a:r>
          </a:p>
          <a:p>
            <a:pPr>
              <a:buFont typeface="Arial" panose="020B0604020202020204" pitchFamily="34" charset="0"/>
              <a:buChar char="•"/>
            </a:pPr>
            <a:r>
              <a:rPr lang="en-US" b="1" dirty="0">
                <a:solidFill>
                  <a:schemeClr val="bg1"/>
                </a:solidFill>
              </a:rPr>
              <a:t>Low Interaction Rates:</a:t>
            </a:r>
            <a:r>
              <a:rPr lang="en-US" dirty="0">
                <a:solidFill>
                  <a:schemeClr val="bg1"/>
                </a:solidFill>
              </a:rPr>
              <a:t> Clicks and likes were consistently low relative to views, indicating a need for more engaging content.</a:t>
            </a:r>
          </a:p>
        </p:txBody>
      </p:sp>
    </p:spTree>
    <p:extLst>
      <p:ext uri="{BB962C8B-B14F-4D97-AF65-F5344CB8AC3E}">
        <p14:creationId xmlns:p14="http://schemas.microsoft.com/office/powerpoint/2010/main" val="480651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l="-6000" r="-6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482405" y="2664598"/>
            <a:ext cx="5322101" cy="3283668"/>
          </a:xfrm>
          <a:prstGeom prst="rect">
            <a:avLst/>
          </a:prstGeom>
        </p:spPr>
      </p:pic>
      <p:sp>
        <p:nvSpPr>
          <p:cNvPr id="12" name="TextBox 11">
            <a:extLst>
              <a:ext uri="{FF2B5EF4-FFF2-40B4-BE49-F238E27FC236}">
                <a16:creationId xmlns:a16="http://schemas.microsoft.com/office/drawing/2014/main" id="{60D41D20-9790-FBFF-5B4E-21F008A3F4A0}"/>
              </a:ext>
            </a:extLst>
          </p:cNvPr>
          <p:cNvSpPr txBox="1"/>
          <p:nvPr/>
        </p:nvSpPr>
        <p:spPr>
          <a:xfrm>
            <a:off x="303518" y="629817"/>
            <a:ext cx="6097554" cy="1692771"/>
          </a:xfrm>
          <a:prstGeom prst="rect">
            <a:avLst/>
          </a:prstGeom>
          <a:noFill/>
        </p:spPr>
        <p:txBody>
          <a:bodyPr wrap="square">
            <a:spAutoFit/>
          </a:bodyPr>
          <a:lstStyle/>
          <a:p>
            <a:r>
              <a:rPr lang="en-US" sz="2500" b="1" dirty="0">
                <a:solidFill>
                  <a:schemeClr val="bg1"/>
                </a:solidFill>
              </a:rPr>
              <a:t>Engagement Trends Summary:</a:t>
            </a:r>
          </a:p>
          <a:p>
            <a:endParaRPr lang="en-US" sz="2500" b="1" dirty="0">
              <a:solidFill>
                <a:schemeClr val="bg1"/>
              </a:solidFill>
            </a:endParaRPr>
          </a:p>
          <a:p>
            <a:r>
              <a:rPr lang="en-US" b="1" dirty="0">
                <a:solidFill>
                  <a:schemeClr val="bg1"/>
                </a:solidFill>
              </a:rPr>
              <a:t>Content Performance:</a:t>
            </a:r>
            <a:r>
              <a:rPr lang="en-US" dirty="0">
                <a:solidFill>
                  <a:schemeClr val="bg1"/>
                </a:solidFill>
              </a:rPr>
              <a:t> Blogs performed best, especially in April and July, while social media and video content showed steady but lower engagement.</a:t>
            </a:r>
          </a:p>
        </p:txBody>
      </p:sp>
    </p:spTree>
    <p:extLst>
      <p:ext uri="{BB962C8B-B14F-4D97-AF65-F5344CB8AC3E}">
        <p14:creationId xmlns:p14="http://schemas.microsoft.com/office/powerpoint/2010/main" val="333086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endParaRPr lang="en-US" sz="1800" dirty="0"/>
          </a:p>
          <a:p>
            <a:r>
              <a:rPr lang="en-US" sz="1800" b="1" dirty="0"/>
              <a:t>Customer Ratings Summary:</a:t>
            </a:r>
          </a:p>
          <a:p>
            <a:pPr marL="0" indent="0">
              <a:buNone/>
            </a:pPr>
            <a:r>
              <a:rPr lang="en-US" sz="1800" dirty="0"/>
              <a:t>Most customer reviews reflect positive feedback, with 140 reviews at 4 stars and 135 reviews at 5 stars. Lower ratings (1-2 stars) are less common, totaling 83 reviews, indicating that negative experiences are in the minority.</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bar chart&#10;&#10;Description automatically generated with medium confidence">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5987738" y="1346527"/>
            <a:ext cx="5628018" cy="3932075"/>
          </a:xfrm>
          <a:prstGeom prst="rect">
            <a:avLst/>
          </a:prstGeom>
        </p:spPr>
      </p:pic>
    </p:spTree>
    <p:extLst>
      <p:ext uri="{BB962C8B-B14F-4D97-AF65-F5344CB8AC3E}">
        <p14:creationId xmlns:p14="http://schemas.microsoft.com/office/powerpoint/2010/main" val="100830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1E6D28-EC36-2039-3B72-053C13A0B6DD}"/>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r>
              <a:rPr lang="en-US" b="1" dirty="0"/>
              <a:t>Sentiment Analysis Summary:</a:t>
            </a:r>
            <a:br>
              <a:rPr lang="en-US" dirty="0"/>
            </a:br>
            <a:r>
              <a:rPr lang="en-US" dirty="0"/>
              <a:t>The sentiment analysis shows that Shop Easy enjoys strong customer satisfaction, with the majority of reviews being positive. However, negative reviews highlight some areas that require improvement. Neutral reviews were minimal, indicating that customers generally have clear opinions about their experiences.</a:t>
            </a:r>
          </a:p>
          <a:p>
            <a:pPr indent="-228600" defTabSz="914400">
              <a:lnSpc>
                <a:spcPct val="90000"/>
              </a:lnSpc>
              <a:spcAft>
                <a:spcPts val="600"/>
              </a:spcAft>
              <a:buFont typeface="Arial" panose="020B0604020202020204" pitchFamily="34" charset="0"/>
              <a:buChar char="•"/>
            </a:pPr>
            <a:endParaRPr lang="en-US" dirty="0"/>
          </a:p>
        </p:txBody>
      </p:sp>
      <p:sp>
        <p:nvSpPr>
          <p:cNvPr id="42" name="Rectangle 4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customer reviews&#10;&#10;Description automatically generated">
            <a:extLst>
              <a:ext uri="{FF2B5EF4-FFF2-40B4-BE49-F238E27FC236}">
                <a16:creationId xmlns:a16="http://schemas.microsoft.com/office/drawing/2014/main" id="{8235AC8E-B5B5-1F1D-B78B-959EA72187AF}"/>
              </a:ext>
            </a:extLst>
          </p:cNvPr>
          <p:cNvPicPr>
            <a:picLocks noChangeAspect="1"/>
          </p:cNvPicPr>
          <p:nvPr/>
        </p:nvPicPr>
        <p:blipFill>
          <a:blip r:embed="rId2"/>
          <a:stretch>
            <a:fillRect/>
          </a:stretch>
        </p:blipFill>
        <p:spPr>
          <a:xfrm>
            <a:off x="5987738" y="1365371"/>
            <a:ext cx="5628018" cy="3894387"/>
          </a:xfrm>
          <a:prstGeom prst="rect">
            <a:avLst/>
          </a:prstGeom>
        </p:spPr>
      </p:pic>
    </p:spTree>
    <p:extLst>
      <p:ext uri="{BB962C8B-B14F-4D97-AF65-F5344CB8AC3E}">
        <p14:creationId xmlns:p14="http://schemas.microsoft.com/office/powerpoint/2010/main" val="100881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2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Isosceles Triangle 5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extBox 17">
            <a:extLst>
              <a:ext uri="{FF2B5EF4-FFF2-40B4-BE49-F238E27FC236}">
                <a16:creationId xmlns:a16="http://schemas.microsoft.com/office/drawing/2014/main" id="{1E4F35FF-A564-A2F9-A0A3-84BCADD3D297}"/>
              </a:ext>
            </a:extLst>
          </p:cNvPr>
          <p:cNvGraphicFramePr/>
          <p:nvPr>
            <p:extLst>
              <p:ext uri="{D42A27DB-BD31-4B8C-83A1-F6EECF244321}">
                <p14:modId xmlns:p14="http://schemas.microsoft.com/office/powerpoint/2010/main" val="2019659205"/>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64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D1E2B-8F52-9871-DF2A-C9DD4FCE65A7}"/>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02F1089-72F9-3E8D-611C-09CAB516C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B9E7D05-266D-E679-693B-4EC269CCA5FE}"/>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Customer review dashboard</a:t>
            </a:r>
          </a:p>
        </p:txBody>
      </p:sp>
      <p:sp>
        <p:nvSpPr>
          <p:cNvPr id="40" name="Rectangle 39">
            <a:extLst>
              <a:ext uri="{FF2B5EF4-FFF2-40B4-BE49-F238E27FC236}">
                <a16:creationId xmlns:a16="http://schemas.microsoft.com/office/drawing/2014/main" id="{15ACB241-BBD9-E906-C00A-16204A1A0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1A2B60F-4F46-0D99-82CD-79B219B23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02CF524-4AF4-E358-C0E4-A25F19995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07BEE6-D49C-B332-2028-176AC92446E0}"/>
              </a:ext>
            </a:extLst>
          </p:cNvPr>
          <p:cNvPicPr>
            <a:picLocks noChangeAspect="1"/>
          </p:cNvPicPr>
          <p:nvPr/>
        </p:nvPicPr>
        <p:blipFill>
          <a:blip r:embed="rId2"/>
          <a:stretch>
            <a:fillRect/>
          </a:stretch>
        </p:blipFill>
        <p:spPr>
          <a:xfrm>
            <a:off x="233265" y="2319134"/>
            <a:ext cx="10898155" cy="4035880"/>
          </a:xfrm>
          <a:prstGeom prst="rect">
            <a:avLst/>
          </a:prstGeom>
        </p:spPr>
      </p:pic>
    </p:spTree>
    <p:extLst>
      <p:ext uri="{BB962C8B-B14F-4D97-AF65-F5344CB8AC3E}">
        <p14:creationId xmlns:p14="http://schemas.microsoft.com/office/powerpoint/2010/main" val="35642829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7F2FF5-7C67-A44D-EF9F-7A56D9D4C4E9}"/>
            </a:ext>
          </a:extLst>
        </p:cNvPr>
        <p:cNvGrpSpPr/>
        <p:nvPr/>
      </p:nvGrpSpPr>
      <p:grpSpPr>
        <a:xfrm>
          <a:off x="0" y="0"/>
          <a:ext cx="0" cy="0"/>
          <a:chOff x="0" y="0"/>
          <a:chExt cx="0" cy="0"/>
        </a:xfrm>
      </p:grpSpPr>
      <p:sp>
        <p:nvSpPr>
          <p:cNvPr id="60" name="Rectangle 59">
            <a:extLst>
              <a:ext uri="{FF2B5EF4-FFF2-40B4-BE49-F238E27FC236}">
                <a16:creationId xmlns:a16="http://schemas.microsoft.com/office/drawing/2014/main" id="{6DD2A4E4-5CFA-6554-0B0D-698F672CD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7CD9ED95-9FDD-691B-EF84-28184182E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218F00F3-5341-CFB8-C867-95FF7D59B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8848ED8-226D-3423-7FF7-AF1553F9E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DB0FE43-73F9-951D-7EE4-AF9596791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Isosceles Triangle 58">
            <a:extLst>
              <a:ext uri="{FF2B5EF4-FFF2-40B4-BE49-F238E27FC236}">
                <a16:creationId xmlns:a16="http://schemas.microsoft.com/office/drawing/2014/main" id="{722EC0AD-385C-72A5-F997-7BCC78145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C275DA09-789A-B3B0-DBF4-8896713E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3D25DB-7B3E-F302-2113-8F68C9E3E454}"/>
              </a:ext>
            </a:extLst>
          </p:cNvPr>
          <p:cNvSpPr txBox="1"/>
          <p:nvPr/>
        </p:nvSpPr>
        <p:spPr>
          <a:xfrm>
            <a:off x="2074507" y="2136709"/>
            <a:ext cx="4021493" cy="1938992"/>
          </a:xfrm>
          <a:prstGeom prst="rect">
            <a:avLst/>
          </a:prstGeom>
          <a:noFill/>
        </p:spPr>
        <p:txBody>
          <a:bodyPr wrap="square" rtlCol="0">
            <a:spAutoFit/>
          </a:bodyPr>
          <a:lstStyle/>
          <a:p>
            <a:r>
              <a:rPr lang="en-US" sz="6000" dirty="0"/>
              <a:t>Any Questions</a:t>
            </a:r>
          </a:p>
        </p:txBody>
      </p:sp>
      <p:sp>
        <p:nvSpPr>
          <p:cNvPr id="3" name="TextBox 2">
            <a:extLst>
              <a:ext uri="{FF2B5EF4-FFF2-40B4-BE49-F238E27FC236}">
                <a16:creationId xmlns:a16="http://schemas.microsoft.com/office/drawing/2014/main" id="{D61F3D6D-515E-3FE4-F980-3E58E0A1ABE1}"/>
              </a:ext>
            </a:extLst>
          </p:cNvPr>
          <p:cNvSpPr txBox="1"/>
          <p:nvPr/>
        </p:nvSpPr>
        <p:spPr>
          <a:xfrm>
            <a:off x="5383764" y="1745114"/>
            <a:ext cx="1688840" cy="2862322"/>
          </a:xfrm>
          <a:prstGeom prst="rect">
            <a:avLst/>
          </a:prstGeom>
          <a:noFill/>
        </p:spPr>
        <p:txBody>
          <a:bodyPr wrap="square" rtlCol="0">
            <a:spAutoFit/>
          </a:bodyPr>
          <a:lstStyle/>
          <a:p>
            <a:r>
              <a:rPr lang="en-US" sz="18000" dirty="0"/>
              <a:t>?</a:t>
            </a:r>
          </a:p>
        </p:txBody>
      </p:sp>
    </p:spTree>
    <p:extLst>
      <p:ext uri="{BB962C8B-B14F-4D97-AF65-F5344CB8AC3E}">
        <p14:creationId xmlns:p14="http://schemas.microsoft.com/office/powerpoint/2010/main" val="3260291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Rectangle 5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8">
            <a:extLst>
              <a:ext uri="{FF2B5EF4-FFF2-40B4-BE49-F238E27FC236}">
                <a16:creationId xmlns:a16="http://schemas.microsoft.com/office/drawing/2014/main" id="{67531441-548D-C845-83A5-E932DCFBA68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Content</a:t>
            </a:r>
          </a:p>
        </p:txBody>
      </p:sp>
      <p:sp>
        <p:nvSpPr>
          <p:cNvPr id="75" name="Text Placeholder 6">
            <a:extLst>
              <a:ext uri="{FF2B5EF4-FFF2-40B4-BE49-F238E27FC236}">
                <a16:creationId xmlns:a16="http://schemas.microsoft.com/office/drawing/2014/main" id="{6BC494AE-1AF3-9245-EAC6-11C622BD3B49}"/>
              </a:ext>
            </a:extLst>
          </p:cNvPr>
          <p:cNvSpPr txBox="1">
            <a:spLocks/>
          </p:cNvSpPr>
          <p:nvPr/>
        </p:nvSpPr>
        <p:spPr>
          <a:xfrm>
            <a:off x="4581727" y="649480"/>
            <a:ext cx="3853146" cy="5546047"/>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228600" algn="l" defTabSz="914400">
              <a:lnSpc>
                <a:spcPct val="90000"/>
              </a:lnSpc>
              <a:spcAft>
                <a:spcPts val="600"/>
              </a:spcAft>
              <a:buFont typeface="Arial" panose="020B0604020202020204" pitchFamily="34" charset="0"/>
              <a:buChar char="•"/>
            </a:pPr>
            <a:r>
              <a:rPr lang="en-US" sz="2400" b="1" dirty="0">
                <a:solidFill>
                  <a:schemeClr val="tx1"/>
                </a:solidFill>
              </a:rPr>
              <a:t>Business Understanding</a:t>
            </a:r>
            <a:endParaRPr lang="en-US" sz="2400" dirty="0">
              <a:solidFill>
                <a:schemeClr val="tx1"/>
              </a:solidFill>
            </a:endParaRPr>
          </a:p>
          <a:p>
            <a:pPr indent="-228600" algn="l" defTabSz="914400">
              <a:lnSpc>
                <a:spcPct val="90000"/>
              </a:lnSpc>
              <a:spcAft>
                <a:spcPts val="600"/>
              </a:spcAft>
              <a:buFont typeface="Arial" panose="020B0604020202020204" pitchFamily="34" charset="0"/>
              <a:buChar char="•"/>
            </a:pPr>
            <a:r>
              <a:rPr lang="en-US" sz="2400" b="1" dirty="0">
                <a:solidFill>
                  <a:schemeClr val="tx1"/>
                </a:solidFill>
              </a:rPr>
              <a:t>Sources of Data</a:t>
            </a:r>
          </a:p>
          <a:p>
            <a:pPr indent="-228600" algn="l" defTabSz="914400">
              <a:lnSpc>
                <a:spcPct val="90000"/>
              </a:lnSpc>
              <a:spcAft>
                <a:spcPts val="600"/>
              </a:spcAft>
              <a:buFont typeface="Arial" panose="020B0604020202020204" pitchFamily="34" charset="0"/>
              <a:buChar char="•"/>
            </a:pPr>
            <a:r>
              <a:rPr lang="en-US" sz="2400" b="1" dirty="0">
                <a:solidFill>
                  <a:schemeClr val="tx1"/>
                </a:solidFill>
              </a:rPr>
              <a:t>Exploratory Data Analysis (EDA)</a:t>
            </a:r>
          </a:p>
          <a:p>
            <a:pPr indent="-228600" algn="l" defTabSz="914400">
              <a:lnSpc>
                <a:spcPct val="90000"/>
              </a:lnSpc>
              <a:spcAft>
                <a:spcPts val="600"/>
              </a:spcAft>
              <a:buFont typeface="Arial" panose="020B0604020202020204" pitchFamily="34" charset="0"/>
              <a:buChar char="•"/>
            </a:pPr>
            <a:r>
              <a:rPr lang="en-US" sz="2400" b="1" dirty="0">
                <a:solidFill>
                  <a:schemeClr val="tx1"/>
                </a:solidFill>
              </a:rPr>
              <a:t>Visualizing Key Trends a Patterns</a:t>
            </a:r>
          </a:p>
          <a:p>
            <a:pPr indent="-228600" algn="l" defTabSz="914400">
              <a:lnSpc>
                <a:spcPct val="90000"/>
              </a:lnSpc>
              <a:spcAft>
                <a:spcPts val="600"/>
              </a:spcAft>
              <a:buFont typeface="Arial" panose="020B0604020202020204" pitchFamily="34" charset="0"/>
              <a:buChar char="•"/>
            </a:pPr>
            <a:r>
              <a:rPr lang="en-US" sz="2400" b="1" dirty="0" err="1">
                <a:solidFill>
                  <a:schemeClr val="tx1"/>
                </a:solidFill>
              </a:rPr>
              <a:t>conclustions</a:t>
            </a:r>
            <a:endParaRPr lang="en-US" sz="2400" b="1" dirty="0">
              <a:solidFill>
                <a:schemeClr val="tx1"/>
              </a:solidFill>
            </a:endParaRPr>
          </a:p>
        </p:txBody>
      </p:sp>
      <p:pic>
        <p:nvPicPr>
          <p:cNvPr id="30" name="Graphic 29" descr="Bar chart">
            <a:extLst>
              <a:ext uri="{FF2B5EF4-FFF2-40B4-BE49-F238E27FC236}">
                <a16:creationId xmlns:a16="http://schemas.microsoft.com/office/drawing/2014/main" id="{2654C923-4664-51F5-3255-3083FBC9B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40434037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 calcmode="lin" valueType="num">
                                      <p:cBhvr additive="base">
                                        <p:cTn id="7"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anim calcmode="lin" valueType="num">
                                      <p:cBhvr additive="base">
                                        <p:cTn id="11"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anim calcmode="lin" valueType="num">
                                      <p:cBhvr additive="base">
                                        <p:cTn id="15"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anim calcmode="lin" valueType="num">
                                      <p:cBhvr additive="base">
                                        <p:cTn id="19"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anim calcmode="lin" valueType="num">
                                      <p:cBhvr additive="base">
                                        <p:cTn id="23"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1B444-436A-CC5D-B3CA-CF1987A48210}"/>
              </a:ext>
            </a:extLst>
          </p:cNvPr>
          <p:cNvSpPr txBox="1"/>
          <p:nvPr/>
        </p:nvSpPr>
        <p:spPr>
          <a:xfrm>
            <a:off x="457200" y="4264090"/>
            <a:ext cx="4889241" cy="1200329"/>
          </a:xfrm>
          <a:prstGeom prst="rect">
            <a:avLst/>
          </a:prstGeom>
          <a:noFill/>
        </p:spPr>
        <p:txBody>
          <a:bodyPr wrap="square" rtlCol="0">
            <a:spAutoFit/>
          </a:bodyPr>
          <a:lstStyle/>
          <a:p>
            <a:r>
              <a:rPr lang="en-US" sz="3600" b="1" i="0" u="none" strike="noStrike" dirty="0">
                <a:solidFill>
                  <a:schemeClr val="bg1"/>
                </a:solidFill>
                <a:effectLst/>
                <a:latin typeface="Montserrat" panose="00000500000000000000" pitchFamily="2" charset="0"/>
              </a:rPr>
              <a:t>Business </a:t>
            </a:r>
          </a:p>
          <a:p>
            <a:r>
              <a:rPr lang="en-US" sz="3600" b="1" i="0" u="none" strike="noStrike" dirty="0">
                <a:solidFill>
                  <a:schemeClr val="bg1"/>
                </a:solidFill>
                <a:effectLst/>
                <a:latin typeface="Montserrat" panose="00000500000000000000" pitchFamily="2" charset="0"/>
              </a:rPr>
              <a:t>Understanding</a:t>
            </a:r>
            <a:endParaRPr lang="en-US" sz="3600" dirty="0"/>
          </a:p>
        </p:txBody>
      </p:sp>
      <p:sp>
        <p:nvSpPr>
          <p:cNvPr id="5" name="TextBox 4">
            <a:extLst>
              <a:ext uri="{FF2B5EF4-FFF2-40B4-BE49-F238E27FC236}">
                <a16:creationId xmlns:a16="http://schemas.microsoft.com/office/drawing/2014/main" id="{AEAF97AD-6D6D-0CEC-16E7-45C4BE0E7D1F}"/>
              </a:ext>
            </a:extLst>
          </p:cNvPr>
          <p:cNvSpPr txBox="1"/>
          <p:nvPr/>
        </p:nvSpPr>
        <p:spPr>
          <a:xfrm>
            <a:off x="3856653" y="3503645"/>
            <a:ext cx="1020147" cy="2400657"/>
          </a:xfrm>
          <a:prstGeom prst="rect">
            <a:avLst/>
          </a:prstGeom>
          <a:noFill/>
        </p:spPr>
        <p:txBody>
          <a:bodyPr wrap="square" rtlCol="0">
            <a:spAutoFit/>
          </a:bodyPr>
          <a:lstStyle/>
          <a:p>
            <a:r>
              <a:rPr lang="en-US" sz="15000" dirty="0">
                <a:solidFill>
                  <a:schemeClr val="bg1"/>
                </a:solidFill>
              </a:rPr>
              <a:t>?</a:t>
            </a:r>
          </a:p>
        </p:txBody>
      </p:sp>
    </p:spTree>
    <p:extLst>
      <p:ext uri="{BB962C8B-B14F-4D97-AF65-F5344CB8AC3E}">
        <p14:creationId xmlns:p14="http://schemas.microsoft.com/office/powerpoint/2010/main" val="886111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3EE797-946C-BBBE-22AA-88401A4456B6}"/>
              </a:ext>
            </a:extLst>
          </p:cNvPr>
          <p:cNvSpPr txBox="1"/>
          <p:nvPr/>
        </p:nvSpPr>
        <p:spPr>
          <a:xfrm>
            <a:off x="4067175" y="1012799"/>
            <a:ext cx="10062467" cy="2139047"/>
          </a:xfrm>
          <a:prstGeom prst="rect">
            <a:avLst/>
          </a:prstGeom>
          <a:noFill/>
        </p:spPr>
        <p:txBody>
          <a:bodyPr wrap="square" rtlCol="0">
            <a:spAutoFit/>
          </a:bodyPr>
          <a:lstStyle/>
          <a:p>
            <a:r>
              <a:rPr lang="en-US" sz="2400" dirty="0">
                <a:solidFill>
                  <a:schemeClr val="bg1"/>
                </a:solidFill>
              </a:rPr>
              <a:t>Shop</a:t>
            </a:r>
            <a:r>
              <a:rPr lang="ar-EG" sz="2400" dirty="0">
                <a:solidFill>
                  <a:schemeClr val="bg1"/>
                </a:solidFill>
              </a:rPr>
              <a:t> </a:t>
            </a:r>
            <a:r>
              <a:rPr lang="en-US" sz="2400" dirty="0" err="1">
                <a:solidFill>
                  <a:schemeClr val="bg1"/>
                </a:solidFill>
              </a:rPr>
              <a:t>Easy's</a:t>
            </a:r>
            <a:r>
              <a:rPr lang="en-US" sz="2400" dirty="0">
                <a:solidFill>
                  <a:schemeClr val="bg1"/>
                </a:solidFill>
              </a:rPr>
              <a:t> Business</a:t>
            </a:r>
            <a:endParaRPr lang="ar-EG" sz="2400" dirty="0">
              <a:solidFill>
                <a:schemeClr val="bg1"/>
              </a:solidFill>
            </a:endParaRPr>
          </a:p>
          <a:p>
            <a:endParaRPr lang="ar-EG" sz="2400" b="1" u="sng" dirty="0">
              <a:solidFill>
                <a:schemeClr val="bg1"/>
              </a:solidFill>
            </a:endParaRPr>
          </a:p>
          <a:p>
            <a:r>
              <a:rPr lang="en-US" sz="1600" dirty="0">
                <a:solidFill>
                  <a:schemeClr val="bg1"/>
                </a:solidFill>
              </a:rPr>
              <a:t>Shop</a:t>
            </a:r>
            <a:r>
              <a:rPr lang="ar-EG" sz="1600" dirty="0">
                <a:solidFill>
                  <a:schemeClr val="bg1"/>
                </a:solidFill>
              </a:rPr>
              <a:t> </a:t>
            </a:r>
            <a:r>
              <a:rPr lang="en-US" sz="1600" dirty="0">
                <a:solidFill>
                  <a:schemeClr val="bg1"/>
                </a:solidFill>
              </a:rPr>
              <a:t>Easy is an </a:t>
            </a:r>
            <a:r>
              <a:rPr lang="en-US" sz="1600" b="1" dirty="0">
                <a:solidFill>
                  <a:schemeClr val="bg1"/>
                </a:solidFill>
              </a:rPr>
              <a:t>online retail platform</a:t>
            </a:r>
            <a:endParaRPr lang="ar-EG" sz="1600" b="1" dirty="0">
              <a:solidFill>
                <a:schemeClr val="bg1"/>
              </a:solidFill>
            </a:endParaRPr>
          </a:p>
          <a:p>
            <a:pPr marL="0" marR="0" lvl="0" indent="0" algn="l" defTabSz="914400" rtl="0" eaLnBrk="0" fontAlgn="base" latinLnBrk="0" hangingPunct="0">
              <a:lnSpc>
                <a:spcPct val="100000"/>
              </a:lnSpc>
              <a:spcBef>
                <a:spcPct val="0"/>
              </a:spcBef>
              <a:spcAft>
                <a:spcPct val="0"/>
              </a:spcAft>
              <a:buClrTx/>
              <a:buSzTx/>
              <a:tabLst/>
            </a:pPr>
            <a:r>
              <a:rPr lang="en-US" altLang="en-US" sz="1500" dirty="0">
                <a:solidFill>
                  <a:schemeClr val="bg1"/>
                </a:solidFill>
                <a:latin typeface="Arial" panose="020B0604020202020204" pitchFamily="34" charset="0"/>
              </a:rPr>
              <a:t>Aim: </a:t>
            </a:r>
            <a:r>
              <a:rPr kumimoji="0" lang="en-US" altLang="en-US" sz="1500" b="0" i="0" u="none" strike="noStrike" cap="none" normalizeH="0" baseline="0" dirty="0">
                <a:ln>
                  <a:noFill/>
                </a:ln>
                <a:solidFill>
                  <a:schemeClr val="bg1"/>
                </a:solidFill>
                <a:effectLst/>
                <a:latin typeface="Arial" panose="020B0604020202020204" pitchFamily="34" charset="0"/>
              </a:rPr>
              <a:t>Understand the reasons behind the decline in customer engagement and satisfaction.</a:t>
            </a:r>
            <a:endParaRPr kumimoji="0" lang="ar-EG" altLang="en-US" sz="15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1"/>
                </a:solidFill>
                <a:effectLst/>
                <a:latin typeface="Arial" panose="020B0604020202020204" pitchFamily="34" charset="0"/>
              </a:rPr>
              <a:t>Identify weaknesses in the current marketing strategies.</a:t>
            </a:r>
            <a:r>
              <a:rPr kumimoji="0" lang="en-US" altLang="en-US" sz="1800" b="0" i="0" u="none" strike="noStrike" cap="none" normalizeH="0" baseline="0" dirty="0">
                <a:ln>
                  <a:noFill/>
                </a:ln>
                <a:solidFill>
                  <a:schemeClr val="bg1"/>
                </a:solidFill>
                <a:effectLst/>
                <a:latin typeface="Arial" panose="020B0604020202020204" pitchFamily="34" charset="0"/>
              </a:rPr>
              <a:t> </a:t>
            </a:r>
          </a:p>
          <a:p>
            <a:r>
              <a:rPr lang="en-US" dirty="0">
                <a:solidFill>
                  <a:schemeClr val="bg1"/>
                </a:solidFill>
              </a:rPr>
              <a:t> </a:t>
            </a:r>
            <a:endParaRPr lang="ar-EG" dirty="0">
              <a:solidFill>
                <a:schemeClr val="bg1"/>
              </a:solidFill>
            </a:endParaRPr>
          </a:p>
          <a:p>
            <a:endParaRPr lang="ar-EG" dirty="0">
              <a:solidFill>
                <a:schemeClr val="bg1"/>
              </a:solidFill>
            </a:endParaRPr>
          </a:p>
        </p:txBody>
      </p:sp>
      <p:sp>
        <p:nvSpPr>
          <p:cNvPr id="8" name="TextBox 7">
            <a:extLst>
              <a:ext uri="{FF2B5EF4-FFF2-40B4-BE49-F238E27FC236}">
                <a16:creationId xmlns:a16="http://schemas.microsoft.com/office/drawing/2014/main" id="{4E0ABCFE-22C8-BEFA-4DE0-9FB8571D4FFE}"/>
              </a:ext>
            </a:extLst>
          </p:cNvPr>
          <p:cNvSpPr txBox="1"/>
          <p:nvPr/>
        </p:nvSpPr>
        <p:spPr>
          <a:xfrm>
            <a:off x="4067175" y="4995952"/>
            <a:ext cx="9190235" cy="1585049"/>
          </a:xfrm>
          <a:prstGeom prst="rect">
            <a:avLst/>
          </a:prstGeom>
          <a:noFill/>
        </p:spPr>
        <p:txBody>
          <a:bodyPr wrap="square" rtlCol="0">
            <a:spAutoFit/>
          </a:bodyPr>
          <a:lstStyle/>
          <a:p>
            <a:r>
              <a:rPr lang="en-US" sz="2500" b="1" dirty="0">
                <a:solidFill>
                  <a:schemeClr val="bg1"/>
                </a:solidFill>
              </a:rPr>
              <a:t>Target audience</a:t>
            </a:r>
          </a:p>
          <a:p>
            <a:pPr algn="ctr"/>
            <a:endParaRPr lang="en-US" b="1" dirty="0">
              <a:solidFill>
                <a:schemeClr val="bg1"/>
              </a:solidFill>
            </a:endParaRPr>
          </a:p>
          <a:p>
            <a:pPr>
              <a:buFont typeface="Arial" panose="020B0604020202020204" pitchFamily="34" charset="0"/>
              <a:buChar char="•"/>
            </a:pPr>
            <a:r>
              <a:rPr lang="en-US" dirty="0">
                <a:solidFill>
                  <a:schemeClr val="bg1"/>
                </a:solidFill>
              </a:rPr>
              <a:t>Shop </a:t>
            </a:r>
            <a:r>
              <a:rPr lang="en-US" dirty="0" err="1">
                <a:solidFill>
                  <a:schemeClr val="bg1"/>
                </a:solidFill>
              </a:rPr>
              <a:t>Easy’s</a:t>
            </a:r>
            <a:r>
              <a:rPr lang="en-US" dirty="0">
                <a:solidFill>
                  <a:schemeClr val="bg1"/>
                </a:solidFill>
              </a:rPr>
              <a:t> marketing team and decision-makers.</a:t>
            </a:r>
          </a:p>
          <a:p>
            <a:pPr>
              <a:buFont typeface="Arial" panose="020B0604020202020204" pitchFamily="34" charset="0"/>
              <a:buChar char="•"/>
            </a:pPr>
            <a:r>
              <a:rPr lang="en-US" dirty="0">
                <a:solidFill>
                  <a:schemeClr val="bg1"/>
                </a:solidFill>
              </a:rPr>
              <a:t>Key stakeholders responsible for implementing and refining marketing strategies.</a:t>
            </a:r>
          </a:p>
          <a:p>
            <a:endParaRPr lang="en-US" dirty="0">
              <a:solidFill>
                <a:schemeClr val="bg1"/>
              </a:solidFill>
            </a:endParaRPr>
          </a:p>
        </p:txBody>
      </p:sp>
      <p:pic>
        <p:nvPicPr>
          <p:cNvPr id="5" name="Graphic 4" descr="Head with gears with solid fill">
            <a:extLst>
              <a:ext uri="{FF2B5EF4-FFF2-40B4-BE49-F238E27FC236}">
                <a16:creationId xmlns:a16="http://schemas.microsoft.com/office/drawing/2014/main" id="{094C9D11-E183-74DE-3DF1-BD0BAE7AB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58" y="231750"/>
            <a:ext cx="781049" cy="781049"/>
          </a:xfrm>
          <a:prstGeom prst="rect">
            <a:avLst/>
          </a:prstGeom>
        </p:spPr>
      </p:pic>
      <p:pic>
        <p:nvPicPr>
          <p:cNvPr id="9" name="Graphic 8" descr="Target Audience with solid fill">
            <a:extLst>
              <a:ext uri="{FF2B5EF4-FFF2-40B4-BE49-F238E27FC236}">
                <a16:creationId xmlns:a16="http://schemas.microsoft.com/office/drawing/2014/main" id="{EDA2C300-4538-51E2-993C-427EB20898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0451" y="4179706"/>
            <a:ext cx="1010038" cy="1010038"/>
          </a:xfrm>
          <a:prstGeom prst="rect">
            <a:avLst/>
          </a:prstGeom>
        </p:spPr>
      </p:pic>
    </p:spTree>
    <p:extLst>
      <p:ext uri="{BB962C8B-B14F-4D97-AF65-F5344CB8AC3E}">
        <p14:creationId xmlns:p14="http://schemas.microsoft.com/office/powerpoint/2010/main" val="11841153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07A313-2150-7B9F-FC0C-9906EF3113A6}"/>
              </a:ext>
            </a:extLst>
          </p:cNvPr>
          <p:cNvSpPr txBox="1"/>
          <p:nvPr/>
        </p:nvSpPr>
        <p:spPr>
          <a:xfrm>
            <a:off x="223935" y="3299717"/>
            <a:ext cx="2500604" cy="707886"/>
          </a:xfrm>
          <a:prstGeom prst="rect">
            <a:avLst/>
          </a:prstGeom>
          <a:noFill/>
        </p:spPr>
        <p:txBody>
          <a:bodyPr wrap="square" rtlCol="0">
            <a:spAutoFit/>
          </a:bodyPr>
          <a:lstStyle/>
          <a:p>
            <a:r>
              <a:rPr lang="en-US" sz="4000" dirty="0">
                <a:solidFill>
                  <a:schemeClr val="bg1"/>
                </a:solidFill>
              </a:rPr>
              <a:t>Problems</a:t>
            </a:r>
          </a:p>
        </p:txBody>
      </p:sp>
      <p:sp>
        <p:nvSpPr>
          <p:cNvPr id="5" name="TextBox 4">
            <a:extLst>
              <a:ext uri="{FF2B5EF4-FFF2-40B4-BE49-F238E27FC236}">
                <a16:creationId xmlns:a16="http://schemas.microsoft.com/office/drawing/2014/main" id="{C0034F39-49BB-9FC6-1525-7749C615DC81}"/>
              </a:ext>
            </a:extLst>
          </p:cNvPr>
          <p:cNvSpPr txBox="1"/>
          <p:nvPr/>
        </p:nvSpPr>
        <p:spPr>
          <a:xfrm>
            <a:off x="2341984" y="2099388"/>
            <a:ext cx="1287624" cy="2400657"/>
          </a:xfrm>
          <a:prstGeom prst="rect">
            <a:avLst/>
          </a:prstGeom>
          <a:noFill/>
        </p:spPr>
        <p:txBody>
          <a:bodyPr wrap="square" rtlCol="0">
            <a:spAutoFit/>
          </a:bodyPr>
          <a:lstStyle/>
          <a:p>
            <a:r>
              <a:rPr lang="en-US" sz="15000" dirty="0">
                <a:solidFill>
                  <a:schemeClr val="bg1"/>
                </a:solidFill>
              </a:rPr>
              <a:t>?</a:t>
            </a:r>
          </a:p>
        </p:txBody>
      </p:sp>
      <p:sp>
        <p:nvSpPr>
          <p:cNvPr id="6" name="TextBox 5">
            <a:extLst>
              <a:ext uri="{FF2B5EF4-FFF2-40B4-BE49-F238E27FC236}">
                <a16:creationId xmlns:a16="http://schemas.microsoft.com/office/drawing/2014/main" id="{0A261541-E8C0-62EF-A45F-0555B4438A83}"/>
              </a:ext>
            </a:extLst>
          </p:cNvPr>
          <p:cNvSpPr txBox="1"/>
          <p:nvPr/>
        </p:nvSpPr>
        <p:spPr>
          <a:xfrm>
            <a:off x="0" y="4683968"/>
            <a:ext cx="8817428" cy="923330"/>
          </a:xfrm>
          <a:prstGeom prst="rect">
            <a:avLst/>
          </a:prstGeom>
          <a:noFill/>
        </p:spPr>
        <p:txBody>
          <a:bodyPr wrap="square" rtlCol="0">
            <a:spAutoFit/>
          </a:bodyPr>
          <a:lstStyle/>
          <a:p>
            <a:r>
              <a:rPr lang="en-US" dirty="0">
                <a:solidFill>
                  <a:schemeClr val="bg1"/>
                </a:solidFill>
              </a:rPr>
              <a:t>Decline in customer satisfaction and engagement.</a:t>
            </a:r>
          </a:p>
          <a:p>
            <a:r>
              <a:rPr lang="en-US" dirty="0">
                <a:solidFill>
                  <a:schemeClr val="bg1"/>
                </a:solidFill>
              </a:rPr>
              <a:t>Drop in engagement and conversion rates despite increased investment in marketing campaigns.</a:t>
            </a:r>
          </a:p>
        </p:txBody>
      </p:sp>
    </p:spTree>
    <p:extLst>
      <p:ext uri="{BB962C8B-B14F-4D97-AF65-F5344CB8AC3E}">
        <p14:creationId xmlns:p14="http://schemas.microsoft.com/office/powerpoint/2010/main" val="112005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ppt_w</p:attrName>
                                        </p:attrNameLst>
                                      </p:cBhvr>
                                      <p:tavLst>
                                        <p:tav tm="0" fmla="#ppt_w*sin(2.5*pi*$)">
                                          <p:val>
                                            <p:fltVal val="0"/>
                                          </p:val>
                                        </p:tav>
                                        <p:tav tm="100000">
                                          <p:val>
                                            <p:fltVal val="1"/>
                                          </p:val>
                                        </p:tav>
                                      </p:tavLst>
                                    </p:anim>
                                    <p:anim calcmode="lin" valueType="num">
                                      <p:cBhvr>
                                        <p:cTn id="1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45A5B7-8AED-6459-6E6A-F76833DDFC8A}"/>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000" b="1" kern="1200" dirty="0">
                <a:solidFill>
                  <a:srgbClr val="FFFFFF"/>
                </a:solidFill>
                <a:latin typeface="+mj-lt"/>
                <a:ea typeface="+mj-ea"/>
                <a:cs typeface="+mj-cs"/>
              </a:rPr>
              <a:t>sources of data collection:</a:t>
            </a:r>
          </a:p>
        </p:txBody>
      </p:sp>
      <p:sp>
        <p:nvSpPr>
          <p:cNvPr id="5" name="TextBox 4">
            <a:extLst>
              <a:ext uri="{FF2B5EF4-FFF2-40B4-BE49-F238E27FC236}">
                <a16:creationId xmlns:a16="http://schemas.microsoft.com/office/drawing/2014/main" id="{9D5057B9-43F9-D73E-ED89-9A1FC86E61E6}"/>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defTabSz="914400">
              <a:lnSpc>
                <a:spcPct val="90000"/>
              </a:lnSpc>
              <a:spcBef>
                <a:spcPts val="1000"/>
              </a:spcBef>
              <a:buFont typeface="Arial" panose="020B0604020202020204" pitchFamily="34" charset="0"/>
              <a:buChar char="•"/>
            </a:pPr>
            <a:r>
              <a:rPr lang="en-US" sz="2000" dirty="0"/>
              <a:t>Google data set</a:t>
            </a:r>
          </a:p>
        </p:txBody>
      </p:sp>
      <p:pic>
        <p:nvPicPr>
          <p:cNvPr id="7" name="Graphic 6" descr="Database outline">
            <a:extLst>
              <a:ext uri="{FF2B5EF4-FFF2-40B4-BE49-F238E27FC236}">
                <a16:creationId xmlns:a16="http://schemas.microsoft.com/office/drawing/2014/main" id="{8B793951-7F1F-B478-CA89-6FC2C6490D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21109303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27F1812-9645-184B-3FBC-08CC675655A3}"/>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Key Performance Indicators (KPIs)</a:t>
            </a:r>
            <a:endParaRPr lang="nb-NO" sz="3600" b="1" dirty="0">
              <a:solidFill>
                <a:schemeClr val="tx2"/>
              </a:solidFill>
            </a:endParaRPr>
          </a:p>
        </p:txBody>
      </p:sp>
      <p:pic>
        <p:nvPicPr>
          <p:cNvPr id="11" name="Graphic 10" descr="Target Audience">
            <a:extLst>
              <a:ext uri="{FF2B5EF4-FFF2-40B4-BE49-F238E27FC236}">
                <a16:creationId xmlns:a16="http://schemas.microsoft.com/office/drawing/2014/main" id="{B3589031-8C20-83B5-4870-F8B5E04F6E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7" name="Content Placeholder 2">
            <a:extLst>
              <a:ext uri="{FF2B5EF4-FFF2-40B4-BE49-F238E27FC236}">
                <a16:creationId xmlns:a16="http://schemas.microsoft.com/office/drawing/2014/main" id="{12AE8DD3-01C9-1359-7564-5D1C895E6FBD}"/>
              </a:ext>
            </a:extLst>
          </p:cNvPr>
          <p:cNvSpPr>
            <a:spLocks noGrp="1"/>
          </p:cNvSpPr>
          <p:nvPr>
            <p:ph idx="1"/>
          </p:nvPr>
        </p:nvSpPr>
        <p:spPr>
          <a:xfrm>
            <a:off x="6090574" y="2421682"/>
            <a:ext cx="4977578" cy="3639289"/>
          </a:xfrm>
        </p:spPr>
        <p:txBody>
          <a:bodyPr anchor="ctr">
            <a:normAutofit/>
          </a:bodyPr>
          <a:lstStyle/>
          <a:p>
            <a:r>
              <a:rPr lang="en-US" sz="1800" b="1" dirty="0">
                <a:solidFill>
                  <a:schemeClr val="tx2"/>
                </a:solidFill>
              </a:rPr>
              <a:t>Conversion Rate: </a:t>
            </a:r>
            <a:r>
              <a:rPr lang="en-US" sz="1800" dirty="0">
                <a:solidFill>
                  <a:schemeClr val="tx2"/>
                </a:solidFill>
              </a:rPr>
              <a:t>Percentage of website visitors who make a purchase.</a:t>
            </a:r>
          </a:p>
          <a:p>
            <a:r>
              <a:rPr lang="en-US" sz="1800" b="1" dirty="0">
                <a:solidFill>
                  <a:schemeClr val="tx2"/>
                </a:solidFill>
              </a:rPr>
              <a:t>Customer Engagement Rate: </a:t>
            </a:r>
            <a:r>
              <a:rPr lang="en-US" sz="1800" dirty="0">
                <a:solidFill>
                  <a:schemeClr val="tx2"/>
                </a:solidFill>
              </a:rPr>
              <a:t>Level of interaction with marketing content (clicks, likes, comments).</a:t>
            </a:r>
          </a:p>
          <a:p>
            <a:r>
              <a:rPr lang="en-US" sz="1800" b="1" dirty="0">
                <a:solidFill>
                  <a:schemeClr val="tx2"/>
                </a:solidFill>
              </a:rPr>
              <a:t>Customer Feedback Score: </a:t>
            </a:r>
            <a:r>
              <a:rPr lang="en-US" sz="1800" dirty="0">
                <a:solidFill>
                  <a:schemeClr val="tx2"/>
                </a:solidFill>
              </a:rPr>
              <a:t>Average rating from customer reviews.</a:t>
            </a:r>
            <a:endParaRPr lang="nb-NO" sz="1800" dirty="0">
              <a:solidFill>
                <a:schemeClr val="tx2"/>
              </a:solidFill>
            </a:endParaRPr>
          </a:p>
        </p:txBody>
      </p:sp>
      <p:grpSp>
        <p:nvGrpSpPr>
          <p:cNvPr id="18" name="Group 17">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 name="Freeform: Shape 18">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78378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Overview dashboard</a:t>
            </a:r>
          </a:p>
        </p:txBody>
      </p:sp>
      <p:sp>
        <p:nvSpPr>
          <p:cNvPr id="40" name="Rectangle 3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2733675" y="2319134"/>
            <a:ext cx="8439150" cy="4035880"/>
          </a:xfrm>
          <a:prstGeom prst="rect">
            <a:avLst/>
          </a:prstGeom>
        </p:spPr>
      </p:pic>
      <p:sp>
        <p:nvSpPr>
          <p:cNvPr id="44" name="Rectangle 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5">
            <a:extLst>
              <a:ext uri="{FF2B5EF4-FFF2-40B4-BE49-F238E27FC236}">
                <a16:creationId xmlns:a16="http://schemas.microsoft.com/office/drawing/2014/main" id="{F27368C0-191D-3DAD-D4C5-603A7A96E57D}"/>
              </a:ext>
            </a:extLst>
          </p:cNvPr>
          <p:cNvGraphicFramePr>
            <a:graphicFrameLocks noGrp="1"/>
          </p:cNvGraphicFramePr>
          <p:nvPr>
            <p:ph sz="half" idx="1"/>
            <p:extLst>
              <p:ext uri="{D42A27DB-BD31-4B8C-83A1-F6EECF244321}">
                <p14:modId xmlns:p14="http://schemas.microsoft.com/office/powerpoint/2010/main" val="1324978938"/>
              </p:ext>
            </p:extLst>
          </p:nvPr>
        </p:nvGraphicFramePr>
        <p:xfrm>
          <a:off x="-419100" y="2319134"/>
          <a:ext cx="3750839" cy="4035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508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E4DE9-8924-8C0D-F92A-4E308AF9F3C1}"/>
              </a:ext>
            </a:extLst>
          </p:cNvPr>
          <p:cNvSpPr>
            <a:spLocks noGrp="1"/>
          </p:cNvSpPr>
          <p:nvPr>
            <p:ph type="title"/>
          </p:nvPr>
        </p:nvSpPr>
        <p:spPr>
          <a:xfrm>
            <a:off x="699713" y="248038"/>
            <a:ext cx="7063721" cy="1159200"/>
          </a:xfrm>
          <a:prstGeom prst="ellipse">
            <a:avLst/>
          </a:prstGeom>
        </p:spPr>
        <p:txBody>
          <a:bodyPr vert="horz" lIns="91440" tIns="45720" rIns="91440" bIns="45720" rtlCol="0" anchor="ctr">
            <a:normAutofit/>
          </a:bodyPr>
          <a:lstStyle/>
          <a:p>
            <a:r>
              <a:rPr lang="en-US" sz="4000" kern="1200" dirty="0">
                <a:solidFill>
                  <a:srgbClr val="FFFFFF"/>
                </a:solidFill>
                <a:latin typeface="+mj-lt"/>
                <a:ea typeface="+mj-ea"/>
                <a:cs typeface="+mj-cs"/>
              </a:rPr>
              <a:t>conversion dashboard</a:t>
            </a:r>
          </a:p>
        </p:txBody>
      </p:sp>
      <p:pic>
        <p:nvPicPr>
          <p:cNvPr id="8" name="Picture 7" descr="A screenshot of a computer&#10;&#10;Description automatically generated">
            <a:extLst>
              <a:ext uri="{FF2B5EF4-FFF2-40B4-BE49-F238E27FC236}">
                <a16:creationId xmlns:a16="http://schemas.microsoft.com/office/drawing/2014/main" id="{D6EC3D17-2CB8-134A-C16C-C9DF4808A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525" y="1966293"/>
            <a:ext cx="7914948" cy="4452160"/>
          </a:xfrm>
          <a:prstGeom prst="rect">
            <a:avLst/>
          </a:prstGeom>
        </p:spPr>
      </p:pic>
    </p:spTree>
    <p:extLst>
      <p:ext uri="{BB962C8B-B14F-4D97-AF65-F5344CB8AC3E}">
        <p14:creationId xmlns:p14="http://schemas.microsoft.com/office/powerpoint/2010/main" val="23007089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567</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Montserrat</vt:lpstr>
      <vt:lpstr>Office Theme</vt:lpstr>
      <vt:lpstr>Shop Easy</vt:lpstr>
      <vt:lpstr>Content</vt:lpstr>
      <vt:lpstr>PowerPoint Presentation</vt:lpstr>
      <vt:lpstr>PowerPoint Presentation</vt:lpstr>
      <vt:lpstr>PowerPoint Presentation</vt:lpstr>
      <vt:lpstr>PowerPoint Presentation</vt:lpstr>
      <vt:lpstr>Key Performance Indicators (KPIs)</vt:lpstr>
      <vt:lpstr>Overview dashboard</vt:lpstr>
      <vt:lpstr>conversion dashboard</vt:lpstr>
      <vt:lpstr>PowerPoint Presentation</vt:lpstr>
      <vt:lpstr>Social media dashboard</vt:lpstr>
      <vt:lpstr>PowerPoint Presentation</vt:lpstr>
      <vt:lpstr>PowerPoint Presentation</vt:lpstr>
      <vt:lpstr>PowerPoint Presentation</vt:lpstr>
      <vt:lpstr>PowerPoint Presentation</vt:lpstr>
      <vt:lpstr>PowerPoint Presentation</vt:lpstr>
      <vt:lpstr>Customer review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Ahmed 20210117</cp:lastModifiedBy>
  <cp:revision>3</cp:revision>
  <dcterms:created xsi:type="dcterms:W3CDTF">2024-09-03T15:16:05Z</dcterms:created>
  <dcterms:modified xsi:type="dcterms:W3CDTF">2024-11-22T19:23:30Z</dcterms:modified>
</cp:coreProperties>
</file>