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66" r:id="rId3"/>
    <p:sldId id="268" r:id="rId4"/>
    <p:sldId id="269" r:id="rId5"/>
    <p:sldId id="270" r:id="rId6"/>
    <p:sldId id="257" r:id="rId7"/>
    <p:sldId id="258" r:id="rId8"/>
    <p:sldId id="259" r:id="rId9"/>
    <p:sldId id="260" r:id="rId10"/>
    <p:sldId id="261" r:id="rId11"/>
    <p:sldId id="262" r:id="rId12"/>
    <p:sldId id="271" r:id="rId13"/>
    <p:sldId id="263" r:id="rId14"/>
    <p:sldId id="264" r:id="rId15"/>
    <p:sldId id="265" r:id="rId16"/>
  </p:sldIdLst>
  <p:sldSz cx="14630400" cy="8229600"/>
  <p:notesSz cx="8229600" cy="14630400"/>
  <p:embeddedFontLst>
    <p:embeddedFont>
      <p:font typeface="Lora" pitchFamily="2" charset="0"/>
      <p:regular r:id="rId18"/>
      <p:bold r:id="rId19"/>
      <p:italic r:id="rId20"/>
      <p:boldItalic r:id="rId21"/>
    </p:embeddedFont>
    <p:embeddedFont>
      <p:font typeface="Merriweather" panose="00000500000000000000" pitchFamily="2" charset="0"/>
      <p:regular r:id="rId22"/>
      <p:bold r:id="rId23"/>
      <p:italic r:id="rId24"/>
      <p:boldItalic r:id="rId25"/>
    </p:embeddedFont>
    <p:embeddedFont>
      <p:font typeface="Source Sans Pro" panose="020B0503030403020204" pitchFamily="34" charset="0"/>
      <p:regular r:id="rId26"/>
      <p:bold r:id="rId27"/>
      <p:italic r:id="rId28"/>
      <p:boldItalic r:id="rId29"/>
    </p:embeddedFont>
    <p:embeddedFont>
      <p:font typeface="Source Sans Pro Bold" panose="020B070303040302020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egmi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ownloads\egmi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ownloads\egmi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ownloads\egmi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ownloads\egmi202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ownloads\egmi202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ownloads\egmi2023.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r>
              <a:rPr lang="en-US" sz="2400" dirty="0">
                <a:solidFill>
                  <a:schemeClr val="accent2"/>
                </a:solidFill>
              </a:rPr>
              <a:t>Percentage tax</a:t>
            </a:r>
          </a:p>
        </c:rich>
      </c:tx>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2">
                  <a:shade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939-45A0-8B20-E546F0B2244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939-45A0-8B20-E546F0B22444}"/>
              </c:ext>
            </c:extLst>
          </c:dPt>
          <c:dPt>
            <c:idx val="2"/>
            <c:bubble3D val="0"/>
            <c:spPr>
              <a:solidFill>
                <a:schemeClr val="accent2">
                  <a:tint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939-45A0-8B20-E546F0B22444}"/>
              </c:ext>
            </c:extLst>
          </c:dPt>
          <c:dLbls>
            <c:dLbl>
              <c:idx val="0"/>
              <c:layout>
                <c:manualLayout>
                  <c:x val="-7.849715660542432E-2"/>
                  <c:y val="-1.3888828132594537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3D004BF9-4288-4E6B-829F-BE510854428D}" type="PERCENTAGE">
                      <a:rPr lang="en-US" sz="1600"/>
                      <a:pPr>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816382327209099"/>
                      <c:h val="5.0902838534072126E-2"/>
                    </c:manualLayout>
                  </c15:layout>
                  <c15:dlblFieldTable/>
                  <c15:showDataLabelsRange val="0"/>
                </c:ext>
                <c:ext xmlns:c16="http://schemas.microsoft.com/office/drawing/2014/chart" uri="{C3380CC4-5D6E-409C-BE32-E72D297353CC}">
                  <c16:uniqueId val="{00000001-3939-45A0-8B20-E546F0B22444}"/>
                </c:ext>
              </c:extLst>
            </c:dLbl>
            <c:dLbl>
              <c:idx val="1"/>
              <c:layout>
                <c:manualLayout>
                  <c:x val="5.4364391951006126E-2"/>
                  <c:y val="-7.4437761252065721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939-45A0-8B20-E546F0B22444}"/>
                </c:ext>
              </c:extLst>
            </c:dLbl>
            <c:dLbl>
              <c:idx val="2"/>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layout>
                    <c:manualLayout>
                      <c:w val="0.18522222222222226"/>
                      <c:h val="4.9359628657528916E-2"/>
                    </c:manualLayout>
                  </c15:layout>
                </c:ext>
                <c:ext xmlns:c16="http://schemas.microsoft.com/office/drawing/2014/chart" uri="{C3380CC4-5D6E-409C-BE32-E72D297353CC}">
                  <c16:uniqueId val="{00000005-3939-45A0-8B20-E546F0B22444}"/>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Sheet1!$M$1:$O$1</c:f>
              <c:strCache>
                <c:ptCount val="3"/>
                <c:pt idx="0">
                  <c:v>total sales</c:v>
                </c:pt>
                <c:pt idx="1">
                  <c:v>total tax</c:v>
                </c:pt>
                <c:pt idx="2">
                  <c:v>net value</c:v>
                </c:pt>
              </c:strCache>
            </c:strRef>
          </c:cat>
          <c:val>
            <c:numRef>
              <c:f>Sheet1!$M$2:$O$2</c:f>
              <c:numCache>
                <c:formatCode>#,##0</c:formatCode>
                <c:ptCount val="3"/>
                <c:pt idx="0">
                  <c:v>353528253.52000082</c:v>
                </c:pt>
                <c:pt idx="1">
                  <c:v>49493955.49279926</c:v>
                </c:pt>
                <c:pt idx="2">
                  <c:v>304034298.02720559</c:v>
                </c:pt>
              </c:numCache>
            </c:numRef>
          </c:val>
          <c:extLst>
            <c:ext xmlns:c16="http://schemas.microsoft.com/office/drawing/2014/chart" uri="{C3380CC4-5D6E-409C-BE32-E72D297353CC}">
              <c16:uniqueId val="{00000006-3939-45A0-8B20-E546F0B2244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10101071741032372"/>
          <c:y val="6.8356542237775833E-2"/>
          <c:w val="0.72853412073490809"/>
          <c:h val="5.0733206960241077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'high customer'!$B$1</c:f>
              <c:strCache>
                <c:ptCount val="1"/>
                <c:pt idx="0">
                  <c:v>top customer by salses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customer'!$A$2:$A$7</c:f>
              <c:strCache>
                <c:ptCount val="6"/>
                <c:pt idx="0">
                  <c:v>هاني مظلوم</c:v>
                </c:pt>
                <c:pt idx="1">
                  <c:v>محمد القطان</c:v>
                </c:pt>
                <c:pt idx="2">
                  <c:v>إيهاب عبد العال عبد الجيد عبد</c:v>
                </c:pt>
                <c:pt idx="3">
                  <c:v>إسماعيل عبد السلام</c:v>
                </c:pt>
                <c:pt idx="4">
                  <c:v>معرض بيسو</c:v>
                </c:pt>
                <c:pt idx="5">
                  <c:v>خالد الخولي</c:v>
                </c:pt>
              </c:strCache>
            </c:strRef>
          </c:cat>
          <c:val>
            <c:numRef>
              <c:f>'high customer'!$B$2:$B$7</c:f>
              <c:numCache>
                <c:formatCode>_(* #,##0_);_(* \(#,##0\);_(* "-"??_);_(@_)</c:formatCode>
                <c:ptCount val="6"/>
                <c:pt idx="0">
                  <c:v>215226650.13000122</c:v>
                </c:pt>
                <c:pt idx="1">
                  <c:v>105327012.48000099</c:v>
                </c:pt>
                <c:pt idx="2">
                  <c:v>23086986.409999933</c:v>
                </c:pt>
                <c:pt idx="3">
                  <c:v>6106138.6800000025</c:v>
                </c:pt>
                <c:pt idx="4">
                  <c:v>2189377.4799999958</c:v>
                </c:pt>
                <c:pt idx="5">
                  <c:v>1592088.3400000003</c:v>
                </c:pt>
              </c:numCache>
            </c:numRef>
          </c:val>
          <c:extLst>
            <c:ext xmlns:c16="http://schemas.microsoft.com/office/drawing/2014/chart" uri="{C3380CC4-5D6E-409C-BE32-E72D297353CC}">
              <c16:uniqueId val="{00000000-023C-49EF-B090-A9E5FE11943F}"/>
            </c:ext>
          </c:extLst>
        </c:ser>
        <c:dLbls>
          <c:dLblPos val="outEnd"/>
          <c:showLegendKey val="0"/>
          <c:showVal val="1"/>
          <c:showCatName val="0"/>
          <c:showSerName val="0"/>
          <c:showPercent val="0"/>
          <c:showBubbleSize val="0"/>
        </c:dLbls>
        <c:gapWidth val="219"/>
        <c:overlap val="-27"/>
        <c:axId val="642622464"/>
        <c:axId val="642622824"/>
      </c:barChart>
      <c:catAx>
        <c:axId val="64262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2622824"/>
        <c:crosses val="autoZero"/>
        <c:auto val="1"/>
        <c:lblAlgn val="ctr"/>
        <c:lblOffset val="100"/>
        <c:noMultiLvlLbl val="0"/>
      </c:catAx>
      <c:valAx>
        <c:axId val="642622824"/>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2622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'high customer'!$B$1</c:f>
              <c:strCache>
                <c:ptCount val="1"/>
                <c:pt idx="0">
                  <c:v>top customer by salses</c:v>
                </c:pt>
              </c:strCache>
            </c:strRef>
          </c:tx>
          <c:dPt>
            <c:idx val="0"/>
            <c:bubble3D val="0"/>
            <c:spPr>
              <a:solidFill>
                <a:schemeClr val="accent2">
                  <a:shade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510-450D-8CD9-F1402676637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510-450D-8CD9-F1402676637A}"/>
              </c:ext>
            </c:extLst>
          </c:dPt>
          <c:dPt>
            <c:idx val="2"/>
            <c:bubble3D val="0"/>
            <c:spPr>
              <a:solidFill>
                <a:schemeClr val="accent2">
                  <a:tint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510-450D-8CD9-F1402676637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'high customer'!$A$2:$A$4</c:f>
              <c:strCache>
                <c:ptCount val="3"/>
                <c:pt idx="0">
                  <c:v>هاني مظلوم</c:v>
                </c:pt>
                <c:pt idx="1">
                  <c:v>محمد القطان</c:v>
                </c:pt>
                <c:pt idx="2">
                  <c:v>إيهاب عبد العال عبد الجيد عبد</c:v>
                </c:pt>
              </c:strCache>
            </c:strRef>
          </c:cat>
          <c:val>
            <c:numRef>
              <c:f>'high customer'!$B$2:$B$4</c:f>
              <c:numCache>
                <c:formatCode>_(* #,##0_);_(* \(#,##0\);_(* "-"??_);_(@_)</c:formatCode>
                <c:ptCount val="3"/>
                <c:pt idx="0">
                  <c:v>215226650.13000122</c:v>
                </c:pt>
                <c:pt idx="1">
                  <c:v>105327012.48000099</c:v>
                </c:pt>
                <c:pt idx="2">
                  <c:v>23086986.409999933</c:v>
                </c:pt>
              </c:numCache>
            </c:numRef>
          </c:val>
          <c:extLst>
            <c:ext xmlns:c16="http://schemas.microsoft.com/office/drawing/2014/chart" uri="{C3380CC4-5D6E-409C-BE32-E72D297353CC}">
              <c16:uniqueId val="{00000006-8510-450D-8CD9-F1402676637A}"/>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0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'اعلي عميل عمل اردرات'!$B$1</c:f>
              <c:strCache>
                <c:ptCount val="1"/>
                <c:pt idx="0">
                  <c:v>num of orders</c:v>
                </c:pt>
              </c:strCache>
            </c:strRef>
          </c:tx>
          <c:dPt>
            <c:idx val="0"/>
            <c:bubble3D val="0"/>
            <c:spPr>
              <a:solidFill>
                <a:schemeClr val="accent2">
                  <a:shade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E3D-44B2-AD04-E8956880E4A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E3D-44B2-AD04-E8956880E4AA}"/>
              </c:ext>
            </c:extLst>
          </c:dPt>
          <c:dPt>
            <c:idx val="2"/>
            <c:bubble3D val="0"/>
            <c:spPr>
              <a:solidFill>
                <a:schemeClr val="accent2">
                  <a:tint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E3D-44B2-AD04-E8956880E4A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'اعلي عميل عمل اردرات'!$A$2:$A$4</c:f>
              <c:strCache>
                <c:ptCount val="3"/>
                <c:pt idx="0">
                  <c:v>هاني مظلوم</c:v>
                </c:pt>
                <c:pt idx="1">
                  <c:v>محمد القطان</c:v>
                </c:pt>
                <c:pt idx="2">
                  <c:v>إيهاب عبد العال عبد الجيد عبد</c:v>
                </c:pt>
              </c:strCache>
            </c:strRef>
          </c:cat>
          <c:val>
            <c:numRef>
              <c:f>'اعلي عميل عمل اردرات'!$B$2:$B$4</c:f>
              <c:numCache>
                <c:formatCode>General</c:formatCode>
                <c:ptCount val="3"/>
                <c:pt idx="0">
                  <c:v>6530</c:v>
                </c:pt>
                <c:pt idx="1">
                  <c:v>3709</c:v>
                </c:pt>
                <c:pt idx="2">
                  <c:v>910</c:v>
                </c:pt>
              </c:numCache>
            </c:numRef>
          </c:val>
          <c:extLst>
            <c:ext xmlns:c16="http://schemas.microsoft.com/office/drawing/2014/chart" uri="{C3380CC4-5D6E-409C-BE32-E72D297353CC}">
              <c16:uniqueId val="{00000006-0E3D-44B2-AD04-E8956880E4A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'num of high product'!$B$1</c:f>
              <c:strCache>
                <c:ptCount val="1"/>
                <c:pt idx="0">
                  <c:v>num of orders</c:v>
                </c:pt>
              </c:strCache>
            </c:strRef>
          </c:tx>
          <c:spPr>
            <a:solidFill>
              <a:schemeClr val="accent2"/>
            </a:solidFill>
            <a:ln>
              <a:noFill/>
            </a:ln>
            <a:effectLst/>
          </c:spPr>
          <c:invertIfNegative val="0"/>
          <c:cat>
            <c:strRef>
              <c:f>'num of high product'!$A$2:$A$30</c:f>
              <c:strCache>
                <c:ptCount val="29"/>
                <c:pt idx="0">
                  <c:v>سوكلو10*60أول1001A/بلاك(18)ب</c:v>
                </c:pt>
                <c:pt idx="1">
                  <c:v>سيزرمعبأ (48) ك-تركيبات(5)</c:v>
                </c:pt>
                <c:pt idx="2">
                  <c:v>ستارديجيتال معبأ-L/(36)(1.41)تركيبات(5)</c:v>
                </c:pt>
                <c:pt idx="3">
                  <c:v>سيزرأول7966/NOVELLAجراى(48)ك</c:v>
                </c:pt>
                <c:pt idx="4">
                  <c:v>ستارأول7966/NOVELLAجراى(36)ك</c:v>
                </c:pt>
                <c:pt idx="5">
                  <c:v>سوكلو10*60ثانى1001A/بلاك(18)ب</c:v>
                </c:pt>
                <c:pt idx="6">
                  <c:v>سيزرأول7926/SKYجراى(48)ك</c:v>
                </c:pt>
                <c:pt idx="7">
                  <c:v>سيزرأول7927/SKYبيج(48)ك</c:v>
                </c:pt>
                <c:pt idx="8">
                  <c:v>ستارأول7356/GALAXYجراى(36)ك</c:v>
                </c:pt>
                <c:pt idx="9">
                  <c:v>ستارديجيتال معبأ (36)ك-تركيبات(5)</c:v>
                </c:pt>
                <c:pt idx="10">
                  <c:v>ستارأول3322-L/EX/LATINAبيج(36)ك(1.41)</c:v>
                </c:pt>
                <c:pt idx="11">
                  <c:v>ستارأول7926/SKYجراى(36)ك</c:v>
                </c:pt>
                <c:pt idx="12">
                  <c:v>سيزرأول7961/RIPPLEجراى(48)ك</c:v>
                </c:pt>
                <c:pt idx="13">
                  <c:v>ستارأول3361-L/EX/PISAجراى(36)ك(1.41)</c:v>
                </c:pt>
                <c:pt idx="14">
                  <c:v>سيزرأول7926A/SKYد.جراى(48)ك</c:v>
                </c:pt>
                <c:pt idx="15">
                  <c:v>ستارأول3371-L/EX/PARMAجراى(36)ك(1.41)</c:v>
                </c:pt>
                <c:pt idx="16">
                  <c:v>ستارأول7447/PALACIOبيج(36)ك</c:v>
                </c:pt>
                <c:pt idx="17">
                  <c:v>ستارثانى7966/NOVELLAجراى(36)ك</c:v>
                </c:pt>
                <c:pt idx="18">
                  <c:v>ستارثانى3057/AXELبيج(36)ك</c:v>
                </c:pt>
                <c:pt idx="19">
                  <c:v>ستارأول7956/ESCORIAجراى(36)ك</c:v>
                </c:pt>
                <c:pt idx="20">
                  <c:v>ستارأول9051/EX/CLOUDجراى(36)ك</c:v>
                </c:pt>
                <c:pt idx="21">
                  <c:v>سيزرأول9051/EX/CLOUDجراى(48)ك</c:v>
                </c:pt>
                <c:pt idx="22">
                  <c:v>سيزرأول7956P/ESCORIAجراى(48)ك</c:v>
                </c:pt>
                <c:pt idx="24">
                  <c:v>ستارأول7706/ARCOجراى(36)ك</c:v>
                </c:pt>
                <c:pt idx="25">
                  <c:v>ستارأول9041/TROPICجراى(36)ك</c:v>
                </c:pt>
                <c:pt idx="26">
                  <c:v>ستارثانى3371-L/EX/PARMAجراى(36)ك(1.41)</c:v>
                </c:pt>
                <c:pt idx="27">
                  <c:v>سيزرأول9076/NOLAجراى(48)ك</c:v>
                </c:pt>
                <c:pt idx="28">
                  <c:v>ستارأول3436-L/EX/COMOجراى(36)ك(1.41)</c:v>
                </c:pt>
              </c:strCache>
            </c:strRef>
          </c:cat>
          <c:val>
            <c:numRef>
              <c:f>'num of high product'!$B$2:$B$30</c:f>
              <c:numCache>
                <c:formatCode>General</c:formatCode>
                <c:ptCount val="29"/>
                <c:pt idx="0">
                  <c:v>229</c:v>
                </c:pt>
                <c:pt idx="1">
                  <c:v>190</c:v>
                </c:pt>
                <c:pt idx="2">
                  <c:v>168</c:v>
                </c:pt>
                <c:pt idx="3">
                  <c:v>154</c:v>
                </c:pt>
                <c:pt idx="4">
                  <c:v>148</c:v>
                </c:pt>
                <c:pt idx="5">
                  <c:v>136</c:v>
                </c:pt>
                <c:pt idx="6">
                  <c:v>126</c:v>
                </c:pt>
                <c:pt idx="7">
                  <c:v>124</c:v>
                </c:pt>
                <c:pt idx="8">
                  <c:v>106</c:v>
                </c:pt>
                <c:pt idx="9">
                  <c:v>102</c:v>
                </c:pt>
                <c:pt idx="10">
                  <c:v>97</c:v>
                </c:pt>
                <c:pt idx="11">
                  <c:v>93</c:v>
                </c:pt>
                <c:pt idx="12">
                  <c:v>91</c:v>
                </c:pt>
                <c:pt idx="13">
                  <c:v>90</c:v>
                </c:pt>
                <c:pt idx="14">
                  <c:v>84</c:v>
                </c:pt>
                <c:pt idx="15">
                  <c:v>82</c:v>
                </c:pt>
                <c:pt idx="16">
                  <c:v>80</c:v>
                </c:pt>
                <c:pt idx="17">
                  <c:v>80</c:v>
                </c:pt>
                <c:pt idx="18">
                  <c:v>79</c:v>
                </c:pt>
                <c:pt idx="19">
                  <c:v>76</c:v>
                </c:pt>
                <c:pt idx="20">
                  <c:v>76</c:v>
                </c:pt>
                <c:pt idx="21">
                  <c:v>73</c:v>
                </c:pt>
                <c:pt idx="22">
                  <c:v>72</c:v>
                </c:pt>
                <c:pt idx="24">
                  <c:v>69</c:v>
                </c:pt>
                <c:pt idx="25">
                  <c:v>69</c:v>
                </c:pt>
                <c:pt idx="26">
                  <c:v>67</c:v>
                </c:pt>
                <c:pt idx="27">
                  <c:v>65</c:v>
                </c:pt>
                <c:pt idx="28">
                  <c:v>65</c:v>
                </c:pt>
              </c:numCache>
            </c:numRef>
          </c:val>
          <c:extLst>
            <c:ext xmlns:c16="http://schemas.microsoft.com/office/drawing/2014/chart" uri="{C3380CC4-5D6E-409C-BE32-E72D297353CC}">
              <c16:uniqueId val="{00000000-8F76-45E2-BEFF-33FBC78B5723}"/>
            </c:ext>
          </c:extLst>
        </c:ser>
        <c:dLbls>
          <c:showLegendKey val="0"/>
          <c:showVal val="0"/>
          <c:showCatName val="0"/>
          <c:showSerName val="0"/>
          <c:showPercent val="0"/>
          <c:showBubbleSize val="0"/>
        </c:dLbls>
        <c:gapWidth val="219"/>
        <c:overlap val="-27"/>
        <c:axId val="570994192"/>
        <c:axId val="570986272"/>
      </c:barChart>
      <c:catAx>
        <c:axId val="57099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986272"/>
        <c:crosses val="autoZero"/>
        <c:auto val="1"/>
        <c:lblAlgn val="ctr"/>
        <c:lblOffset val="100"/>
        <c:noMultiLvlLbl val="0"/>
      </c:catAx>
      <c:valAx>
        <c:axId val="570986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994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solidFill>
                  <a:schemeClr val="accent2"/>
                </a:solidFill>
                <a:latin typeface="Lora" pitchFamily="34" charset="0"/>
                <a:ea typeface="Lora" pitchFamily="34" charset="-122"/>
                <a:cs typeface="Lora" pitchFamily="34" charset="-120"/>
              </a:rPr>
              <a:t>Top Materials by Financial Return</a:t>
            </a:r>
            <a:endParaRPr lang="en-US" sz="1400" dirty="0">
              <a:solidFill>
                <a:schemeClr val="accent2"/>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'num of high product'!$F$1</c:f>
              <c:strCache>
                <c:ptCount val="1"/>
                <c:pt idx="0">
                  <c:v>top product price</c:v>
                </c:pt>
              </c:strCache>
            </c:strRef>
          </c:tx>
          <c:spPr>
            <a:solidFill>
              <a:schemeClr val="accent2"/>
            </a:solidFill>
            <a:ln>
              <a:noFill/>
            </a:ln>
            <a:effectLst/>
          </c:spPr>
          <c:invertIfNegative val="0"/>
          <c:cat>
            <c:strRef>
              <c:f>'num of high product'!$E$2:$E$30</c:f>
              <c:strCache>
                <c:ptCount val="29"/>
                <c:pt idx="0">
                  <c:v>سيزرأول7966/NOVELLAجراى(48)ك</c:v>
                </c:pt>
                <c:pt idx="1">
                  <c:v>ستارأول7966/NOVELLAجراى(36)ك</c:v>
                </c:pt>
                <c:pt idx="2">
                  <c:v>سوكلو10*60أول1001A/بلاك(18)ب</c:v>
                </c:pt>
                <c:pt idx="3">
                  <c:v>سيزرأول7926/SKYجراى(48)ك</c:v>
                </c:pt>
                <c:pt idx="4">
                  <c:v>سيزرأول7927/SKYبيج(48)ك</c:v>
                </c:pt>
                <c:pt idx="5">
                  <c:v>سيزرأول7961/RIPPLEجراى(48)ك</c:v>
                </c:pt>
                <c:pt idx="6">
                  <c:v>سيزرأول9076/NOLAجراى(48)ك</c:v>
                </c:pt>
                <c:pt idx="7">
                  <c:v>سيزرأول7541P/PAINTابيض(48)ك</c:v>
                </c:pt>
                <c:pt idx="8">
                  <c:v>سيزرأول7956P/ESCORIAجراى(48)ك</c:v>
                </c:pt>
                <c:pt idx="9">
                  <c:v>سيزرأول9051/EX/CLOUDجراى(48)ك</c:v>
                </c:pt>
                <c:pt idx="10">
                  <c:v>ستارأول3361-L/EX/PISAجراى(36)ك(1.41)</c:v>
                </c:pt>
                <c:pt idx="11">
                  <c:v>ستارأول7356/GALAXYجراى(36)ك</c:v>
                </c:pt>
                <c:pt idx="12">
                  <c:v>سيزرأول7926A/SKYد.جراى(48)ك</c:v>
                </c:pt>
                <c:pt idx="13">
                  <c:v>سيزرأول9076A/NOLAد.جراى(48)ك</c:v>
                </c:pt>
                <c:pt idx="14">
                  <c:v>سيزرأول7356/GALAXYجراى(48)ك</c:v>
                </c:pt>
                <c:pt idx="15">
                  <c:v>ستارأول3371-L/EX/PARMAجراى(36)ك(1.41)</c:v>
                </c:pt>
                <c:pt idx="16">
                  <c:v>ستارأول7926/SKYجراى(36)ك</c:v>
                </c:pt>
                <c:pt idx="17">
                  <c:v>ستارثانى3057/AXELبيج(36)ك</c:v>
                </c:pt>
                <c:pt idx="18">
                  <c:v>سيزرأول7961AP/RIPPLEد.جراى(48)ك</c:v>
                </c:pt>
                <c:pt idx="19">
                  <c:v>ستارأول3436-L/EX/COMOجراى(36)ك(1.41)</c:v>
                </c:pt>
                <c:pt idx="20">
                  <c:v>ستارأول7961/RIPPLEجراى(36)ك</c:v>
                </c:pt>
                <c:pt idx="21">
                  <c:v>سيزرأول7156/ALPACASجراى(48)ك</c:v>
                </c:pt>
                <c:pt idx="22">
                  <c:v>ستارأول3322-L/EX/LATINAبيج(36)ك(1.41)</c:v>
                </c:pt>
                <c:pt idx="23">
                  <c:v>سيزرأول7447/PALACIOبيج(48)ك</c:v>
                </c:pt>
                <c:pt idx="24">
                  <c:v>ستارأول7927/SKYبيج(36)ك</c:v>
                </c:pt>
                <c:pt idx="25">
                  <c:v>ستارأول7956/ESCORIAجراى(36)ك</c:v>
                </c:pt>
                <c:pt idx="26">
                  <c:v>ستارأول9076/NOLAجراى(36)ك</c:v>
                </c:pt>
                <c:pt idx="27">
                  <c:v>سيزرثانى7966/NOVELLAجراى(48)ك</c:v>
                </c:pt>
                <c:pt idx="28">
                  <c:v>سيزرأول7916/ROBERTAجراى(48)ك</c:v>
                </c:pt>
              </c:strCache>
            </c:strRef>
          </c:cat>
          <c:val>
            <c:numRef>
              <c:f>'num of high product'!$F$2:$F$30</c:f>
              <c:numCache>
                <c:formatCode>_(* #,##0_);_(* \(#,##0\);_(* "-"??_);_(@_)</c:formatCode>
                <c:ptCount val="29"/>
                <c:pt idx="0">
                  <c:v>8651760.52999999</c:v>
                </c:pt>
                <c:pt idx="1">
                  <c:v>7602128.6500000078</c:v>
                </c:pt>
                <c:pt idx="2">
                  <c:v>6452810.7200000081</c:v>
                </c:pt>
                <c:pt idx="3">
                  <c:v>6249144.3599999975</c:v>
                </c:pt>
                <c:pt idx="4">
                  <c:v>5931544.4799999967</c:v>
                </c:pt>
                <c:pt idx="5">
                  <c:v>5766847.2899999954</c:v>
                </c:pt>
                <c:pt idx="6">
                  <c:v>4699036.830000001</c:v>
                </c:pt>
                <c:pt idx="7">
                  <c:v>4195406.2399999974</c:v>
                </c:pt>
                <c:pt idx="8">
                  <c:v>3959891.4699999965</c:v>
                </c:pt>
                <c:pt idx="9">
                  <c:v>3741548.1</c:v>
                </c:pt>
                <c:pt idx="10">
                  <c:v>3583376.1600000053</c:v>
                </c:pt>
                <c:pt idx="11">
                  <c:v>3322724.2</c:v>
                </c:pt>
                <c:pt idx="12">
                  <c:v>3281291.5900000026</c:v>
                </c:pt>
                <c:pt idx="13">
                  <c:v>3269753.35</c:v>
                </c:pt>
                <c:pt idx="14">
                  <c:v>3144775.3599999985</c:v>
                </c:pt>
                <c:pt idx="15">
                  <c:v>3008003.3400000031</c:v>
                </c:pt>
                <c:pt idx="16">
                  <c:v>2933874.3900000029</c:v>
                </c:pt>
                <c:pt idx="17">
                  <c:v>2889443.9800000018</c:v>
                </c:pt>
                <c:pt idx="18">
                  <c:v>2729306.8900000006</c:v>
                </c:pt>
                <c:pt idx="19">
                  <c:v>2714296.9000000013</c:v>
                </c:pt>
                <c:pt idx="20">
                  <c:v>2670815.2600000012</c:v>
                </c:pt>
                <c:pt idx="21">
                  <c:v>2644280.9300000011</c:v>
                </c:pt>
                <c:pt idx="22">
                  <c:v>2627286.620000001</c:v>
                </c:pt>
                <c:pt idx="23">
                  <c:v>2585467.1299999994</c:v>
                </c:pt>
                <c:pt idx="24">
                  <c:v>2574044.1800000011</c:v>
                </c:pt>
                <c:pt idx="25">
                  <c:v>2550568.9800000014</c:v>
                </c:pt>
                <c:pt idx="26">
                  <c:v>2531734.9600000009</c:v>
                </c:pt>
                <c:pt idx="27">
                  <c:v>2505557.0599999996</c:v>
                </c:pt>
                <c:pt idx="28">
                  <c:v>2401854.0299999998</c:v>
                </c:pt>
              </c:numCache>
            </c:numRef>
          </c:val>
          <c:extLst>
            <c:ext xmlns:c16="http://schemas.microsoft.com/office/drawing/2014/chart" uri="{C3380CC4-5D6E-409C-BE32-E72D297353CC}">
              <c16:uniqueId val="{00000000-A110-4753-A847-3CFC778A138F}"/>
            </c:ext>
          </c:extLst>
        </c:ser>
        <c:dLbls>
          <c:showLegendKey val="0"/>
          <c:showVal val="0"/>
          <c:showCatName val="0"/>
          <c:showSerName val="0"/>
          <c:showPercent val="0"/>
          <c:showBubbleSize val="0"/>
        </c:dLbls>
        <c:gapWidth val="219"/>
        <c:overlap val="-27"/>
        <c:axId val="743313704"/>
        <c:axId val="743265824"/>
      </c:barChart>
      <c:catAx>
        <c:axId val="743313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265824"/>
        <c:crosses val="autoZero"/>
        <c:auto val="1"/>
        <c:lblAlgn val="ctr"/>
        <c:lblOffset val="100"/>
        <c:noMultiLvlLbl val="0"/>
      </c:catAx>
      <c:valAx>
        <c:axId val="743265824"/>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313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solidFill>
                  <a:schemeClr val="accent2"/>
                </a:solidFill>
                <a:latin typeface="Lora" pitchFamily="34" charset="0"/>
                <a:ea typeface="Lora" pitchFamily="34" charset="-122"/>
                <a:cs typeface="Lora" pitchFamily="34" charset="-120"/>
              </a:rPr>
              <a:t>Quarterly Sales Analysis</a:t>
            </a:r>
            <a:endParaRPr lang="en-US" sz="1400" dirty="0">
              <a:solidFill>
                <a:schemeClr val="accent2"/>
              </a:solidFill>
            </a:endParaRPr>
          </a:p>
        </c:rich>
      </c:tx>
      <c:layout>
        <c:manualLayout>
          <c:xMode val="edge"/>
          <c:yMode val="edge"/>
          <c:x val="0.2832637795275590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Sheet1!$R$1</c:f>
              <c:strCache>
                <c:ptCount val="1"/>
                <c:pt idx="0">
                  <c:v>total valuo</c:v>
                </c:pt>
              </c:strCache>
            </c:strRef>
          </c:tx>
          <c:spPr>
            <a:ln w="28575" cap="rnd">
              <a:solidFill>
                <a:schemeClr val="accent2">
                  <a:shade val="76000"/>
                </a:schemeClr>
              </a:solidFill>
              <a:round/>
            </a:ln>
            <a:effectLst/>
          </c:spPr>
          <c:marker>
            <c:symbol val="none"/>
          </c:marker>
          <c:cat>
            <c:strRef>
              <c:f>Sheet1!$Q$2:$Q$5</c:f>
              <c:strCache>
                <c:ptCount val="4"/>
                <c:pt idx="0">
                  <c:v>1th quarter</c:v>
                </c:pt>
                <c:pt idx="1">
                  <c:v>2th quarter</c:v>
                </c:pt>
                <c:pt idx="2">
                  <c:v>3th quarter</c:v>
                </c:pt>
                <c:pt idx="3">
                  <c:v>4th quarter</c:v>
                </c:pt>
              </c:strCache>
            </c:strRef>
          </c:cat>
          <c:val>
            <c:numRef>
              <c:f>Sheet1!$R$2:$R$5</c:f>
              <c:numCache>
                <c:formatCode>#,##0</c:formatCode>
                <c:ptCount val="4"/>
                <c:pt idx="0">
                  <c:v>70286585.240000188</c:v>
                </c:pt>
                <c:pt idx="1">
                  <c:v>95166167.260000497</c:v>
                </c:pt>
                <c:pt idx="2">
                  <c:v>90202709.960000873</c:v>
                </c:pt>
                <c:pt idx="3">
                  <c:v>97824294.480000123</c:v>
                </c:pt>
              </c:numCache>
            </c:numRef>
          </c:val>
          <c:smooth val="0"/>
          <c:extLst>
            <c:ext xmlns:c16="http://schemas.microsoft.com/office/drawing/2014/chart" uri="{C3380CC4-5D6E-409C-BE32-E72D297353CC}">
              <c16:uniqueId val="{00000000-D5D0-48AF-8E12-A8FCCFD2EB23}"/>
            </c:ext>
          </c:extLst>
        </c:ser>
        <c:ser>
          <c:idx val="1"/>
          <c:order val="1"/>
          <c:tx>
            <c:strRef>
              <c:f>Sheet1!$S$1</c:f>
              <c:strCache>
                <c:ptCount val="1"/>
                <c:pt idx="0">
                  <c:v>net valuo</c:v>
                </c:pt>
              </c:strCache>
            </c:strRef>
          </c:tx>
          <c:spPr>
            <a:ln w="28575" cap="rnd">
              <a:solidFill>
                <a:schemeClr val="accent2">
                  <a:tint val="77000"/>
                </a:schemeClr>
              </a:solidFill>
              <a:round/>
            </a:ln>
            <a:effectLst/>
          </c:spPr>
          <c:marker>
            <c:symbol val="none"/>
          </c:marker>
          <c:cat>
            <c:strRef>
              <c:f>Sheet1!$Q$2:$Q$5</c:f>
              <c:strCache>
                <c:ptCount val="4"/>
                <c:pt idx="0">
                  <c:v>1th quarter</c:v>
                </c:pt>
                <c:pt idx="1">
                  <c:v>2th quarter</c:v>
                </c:pt>
                <c:pt idx="2">
                  <c:v>3th quarter</c:v>
                </c:pt>
                <c:pt idx="3">
                  <c:v>4th quarter</c:v>
                </c:pt>
              </c:strCache>
            </c:strRef>
          </c:cat>
          <c:val>
            <c:numRef>
              <c:f>Sheet1!$S$2:$S$5</c:f>
              <c:numCache>
                <c:formatCode>#,##0</c:formatCode>
                <c:ptCount val="4"/>
                <c:pt idx="0">
                  <c:v>60446463.306400254</c:v>
                </c:pt>
                <c:pt idx="1">
                  <c:v>81842903.843599975</c:v>
                </c:pt>
                <c:pt idx="2">
                  <c:v>77574330.565599829</c:v>
                </c:pt>
                <c:pt idx="3">
                  <c:v>84128893.252799466</c:v>
                </c:pt>
              </c:numCache>
            </c:numRef>
          </c:val>
          <c:smooth val="0"/>
          <c:extLst>
            <c:ext xmlns:c16="http://schemas.microsoft.com/office/drawing/2014/chart" uri="{C3380CC4-5D6E-409C-BE32-E72D297353CC}">
              <c16:uniqueId val="{00000001-D5D0-48AF-8E12-A8FCCFD2EB23}"/>
            </c:ext>
          </c:extLst>
        </c:ser>
        <c:dLbls>
          <c:showLegendKey val="0"/>
          <c:showVal val="0"/>
          <c:showCatName val="0"/>
          <c:showSerName val="0"/>
          <c:showPercent val="0"/>
          <c:showBubbleSize val="0"/>
        </c:dLbls>
        <c:smooth val="0"/>
        <c:axId val="743302544"/>
        <c:axId val="743311184"/>
      </c:lineChart>
      <c:catAx>
        <c:axId val="74330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311184"/>
        <c:crosses val="autoZero"/>
        <c:auto val="1"/>
        <c:lblAlgn val="ctr"/>
        <c:lblOffset val="100"/>
        <c:noMultiLvlLbl val="0"/>
      </c:catAx>
      <c:valAx>
        <c:axId val="7433111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302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6AECC-FA30-4E53-9393-A60A641F2630}"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312C9A51-CA15-4C9F-9BFC-9C9AB958D9FB}">
      <dgm:prSet custT="1"/>
      <dgm:spPr/>
      <dgm:t>
        <a:bodyPr/>
        <a:lstStyle/>
        <a:p>
          <a:r>
            <a:rPr lang="en-US" sz="2200" b="1" dirty="0"/>
            <a:t>Content:</a:t>
          </a:r>
        </a:p>
      </dgm:t>
    </dgm:pt>
    <dgm:pt modelId="{05858F3C-2E61-4395-B8B3-998240843F14}" type="parTrans" cxnId="{F435EAED-3547-4F33-85DC-8FC13CA1D5A8}">
      <dgm:prSet/>
      <dgm:spPr/>
      <dgm:t>
        <a:bodyPr/>
        <a:lstStyle/>
        <a:p>
          <a:pPr algn="l"/>
          <a:endParaRPr lang="en-US" sz="2200" b="1"/>
        </a:p>
      </dgm:t>
    </dgm:pt>
    <dgm:pt modelId="{A5BBA794-C2A1-4751-8729-4A2DBE142C05}" type="sibTrans" cxnId="{F435EAED-3547-4F33-85DC-8FC13CA1D5A8}">
      <dgm:prSet/>
      <dgm:spPr/>
      <dgm:t>
        <a:bodyPr/>
        <a:lstStyle/>
        <a:p>
          <a:endParaRPr lang="en-US" sz="2200" b="1"/>
        </a:p>
      </dgm:t>
    </dgm:pt>
    <dgm:pt modelId="{FB6A7940-CF64-4F3A-A883-8981F68B6820}">
      <dgm:prSet custT="1"/>
      <dgm:spPr/>
      <dgm:t>
        <a:bodyPr/>
        <a:lstStyle/>
        <a:p>
          <a:r>
            <a:rPr lang="en-US" sz="2200" b="1" dirty="0"/>
            <a:t>1. Setting the Stage: Our 2023 Sales Journey	</a:t>
          </a:r>
        </a:p>
      </dgm:t>
    </dgm:pt>
    <dgm:pt modelId="{0BB50898-A261-4251-B198-0668231C28CD}" type="parTrans" cxnId="{AE8519E2-C1BE-4693-BB3A-CD232CFF2482}">
      <dgm:prSet/>
      <dgm:spPr/>
      <dgm:t>
        <a:bodyPr/>
        <a:lstStyle/>
        <a:p>
          <a:pPr algn="l"/>
          <a:endParaRPr lang="en-US" sz="2200" b="1"/>
        </a:p>
      </dgm:t>
    </dgm:pt>
    <dgm:pt modelId="{F3250F72-E8FE-4E4E-B810-EB91122C26E1}" type="sibTrans" cxnId="{AE8519E2-C1BE-4693-BB3A-CD232CFF2482}">
      <dgm:prSet/>
      <dgm:spPr/>
      <dgm:t>
        <a:bodyPr/>
        <a:lstStyle/>
        <a:p>
          <a:endParaRPr lang="en-US" sz="2200" b="1"/>
        </a:p>
      </dgm:t>
    </dgm:pt>
    <dgm:pt modelId="{59DF44E1-F221-4907-AB4D-0A339C38352C}">
      <dgm:prSet custT="1"/>
      <dgm:spPr/>
      <dgm:t>
        <a:bodyPr/>
        <a:lstStyle/>
        <a:p>
          <a:r>
            <a:rPr lang="en-US" sz="2200" b="1" dirty="0"/>
            <a:t>Defining Our Goals</a:t>
          </a:r>
        </a:p>
      </dgm:t>
    </dgm:pt>
    <dgm:pt modelId="{FA323529-0A1D-453C-8AD3-6972CDE7B65C}" type="parTrans" cxnId="{CC129192-F08B-4402-81E1-89EAEBB3CA23}">
      <dgm:prSet/>
      <dgm:spPr/>
      <dgm:t>
        <a:bodyPr/>
        <a:lstStyle/>
        <a:p>
          <a:pPr algn="l"/>
          <a:endParaRPr lang="en-US" sz="2200" b="1"/>
        </a:p>
      </dgm:t>
    </dgm:pt>
    <dgm:pt modelId="{399BB780-186C-4447-9877-9AC0B1D043F0}" type="sibTrans" cxnId="{CC129192-F08B-4402-81E1-89EAEBB3CA23}">
      <dgm:prSet/>
      <dgm:spPr/>
      <dgm:t>
        <a:bodyPr/>
        <a:lstStyle/>
        <a:p>
          <a:endParaRPr lang="en-US" sz="2200" b="1"/>
        </a:p>
      </dgm:t>
    </dgm:pt>
    <dgm:pt modelId="{56422955-CA82-4F8F-A478-EF1538E1C25C}">
      <dgm:prSet custT="1"/>
      <dgm:spPr/>
      <dgm:t>
        <a:bodyPr/>
        <a:lstStyle/>
        <a:p>
          <a:r>
            <a:rPr lang="en-US" sz="2200" b="1" dirty="0"/>
            <a:t>2. Laying the Groundwork: Data Acquisition</a:t>
          </a:r>
        </a:p>
      </dgm:t>
    </dgm:pt>
    <dgm:pt modelId="{E990F8B5-688B-4E93-8A4F-306D3334A128}" type="parTrans" cxnId="{DF1E23B3-1913-4500-A881-9BD968660E5F}">
      <dgm:prSet/>
      <dgm:spPr/>
      <dgm:t>
        <a:bodyPr/>
        <a:lstStyle/>
        <a:p>
          <a:pPr algn="l"/>
          <a:endParaRPr lang="en-US" sz="2200" b="1"/>
        </a:p>
      </dgm:t>
    </dgm:pt>
    <dgm:pt modelId="{13F4BA30-C493-40EC-B893-20DFFD992056}" type="sibTrans" cxnId="{DF1E23B3-1913-4500-A881-9BD968660E5F}">
      <dgm:prSet/>
      <dgm:spPr/>
      <dgm:t>
        <a:bodyPr/>
        <a:lstStyle/>
        <a:p>
          <a:endParaRPr lang="en-US" sz="2200" b="1"/>
        </a:p>
      </dgm:t>
    </dgm:pt>
    <dgm:pt modelId="{7FE55656-26EF-4737-8832-1175A63A3108}">
      <dgm:prSet custT="1"/>
      <dgm:spPr/>
      <dgm:t>
        <a:bodyPr/>
        <a:lstStyle/>
        <a:p>
          <a:r>
            <a:rPr lang="en-US" sz="2200" b="1" dirty="0"/>
            <a:t>Sources of Data</a:t>
          </a:r>
        </a:p>
      </dgm:t>
    </dgm:pt>
    <dgm:pt modelId="{27A6B21F-A882-4448-B9FF-714641A3471D}" type="parTrans" cxnId="{45CF8A06-9DF9-49D6-9D49-F501C64ECE34}">
      <dgm:prSet/>
      <dgm:spPr/>
      <dgm:t>
        <a:bodyPr/>
        <a:lstStyle/>
        <a:p>
          <a:pPr algn="l"/>
          <a:endParaRPr lang="en-US" sz="2200" b="1"/>
        </a:p>
      </dgm:t>
    </dgm:pt>
    <dgm:pt modelId="{39045DB5-781A-4246-8A49-6A36213750C7}" type="sibTrans" cxnId="{45CF8A06-9DF9-49D6-9D49-F501C64ECE34}">
      <dgm:prSet/>
      <dgm:spPr/>
      <dgm:t>
        <a:bodyPr/>
        <a:lstStyle/>
        <a:p>
          <a:endParaRPr lang="en-US" sz="2200" b="1"/>
        </a:p>
      </dgm:t>
    </dgm:pt>
    <dgm:pt modelId="{80801A30-9A26-44D0-ACE6-DDF7DBFB8C8C}">
      <dgm:prSet custT="1"/>
      <dgm:spPr/>
      <dgm:t>
        <a:bodyPr/>
        <a:lstStyle/>
        <a:p>
          <a:r>
            <a:rPr lang="en-US" sz="2200" b="1" dirty="0"/>
            <a:t>3</a:t>
          </a:r>
          <a:r>
            <a:rPr lang="en-US" sz="2200" b="1" i="0" baseline="0" dirty="0"/>
            <a:t>. Uncovering the Insights: Data Analysis</a:t>
          </a:r>
          <a:endParaRPr lang="en-US" sz="2200" b="1" dirty="0"/>
        </a:p>
      </dgm:t>
    </dgm:pt>
    <dgm:pt modelId="{5A2F15E2-1170-49AC-B866-EDCF66DCBE5A}" type="parTrans" cxnId="{08D498F5-1242-4338-813D-BB780483D0CC}">
      <dgm:prSet/>
      <dgm:spPr/>
      <dgm:t>
        <a:bodyPr/>
        <a:lstStyle/>
        <a:p>
          <a:pPr algn="l"/>
          <a:endParaRPr lang="en-US" sz="2200" b="1"/>
        </a:p>
      </dgm:t>
    </dgm:pt>
    <dgm:pt modelId="{C48527B0-EF01-47FE-905F-7254BAAF48BF}" type="sibTrans" cxnId="{08D498F5-1242-4338-813D-BB780483D0CC}">
      <dgm:prSet/>
      <dgm:spPr/>
      <dgm:t>
        <a:bodyPr/>
        <a:lstStyle/>
        <a:p>
          <a:endParaRPr lang="en-US" sz="2200" b="1"/>
        </a:p>
      </dgm:t>
    </dgm:pt>
    <dgm:pt modelId="{5276A632-9BD3-463A-BE21-1949A2F2819D}">
      <dgm:prSet custT="1"/>
      <dgm:spPr/>
      <dgm:t>
        <a:bodyPr/>
        <a:lstStyle/>
        <a:p>
          <a:r>
            <a:rPr lang="en-US" sz="2200" b="1" i="0" baseline="0" dirty="0"/>
            <a:t>Exploratory Data Analysis (EDA)</a:t>
          </a:r>
          <a:endParaRPr lang="en-US" sz="2200" b="1" dirty="0"/>
        </a:p>
      </dgm:t>
    </dgm:pt>
    <dgm:pt modelId="{27DF3D88-59BC-4F5A-9A26-35E1C1D9FE93}" type="parTrans" cxnId="{7B683AE2-1688-44BD-874C-BB5AFC3F5E7E}">
      <dgm:prSet/>
      <dgm:spPr/>
      <dgm:t>
        <a:bodyPr/>
        <a:lstStyle/>
        <a:p>
          <a:pPr algn="l"/>
          <a:endParaRPr lang="en-US" sz="2200" b="1"/>
        </a:p>
      </dgm:t>
    </dgm:pt>
    <dgm:pt modelId="{C1F4DA33-1364-4552-9018-19C932BB7865}" type="sibTrans" cxnId="{7B683AE2-1688-44BD-874C-BB5AFC3F5E7E}">
      <dgm:prSet/>
      <dgm:spPr/>
      <dgm:t>
        <a:bodyPr/>
        <a:lstStyle/>
        <a:p>
          <a:endParaRPr lang="en-US" sz="2200" b="1"/>
        </a:p>
      </dgm:t>
    </dgm:pt>
    <dgm:pt modelId="{49A1C98A-37D7-4817-98E8-53391F229E2E}">
      <dgm:prSet custT="1"/>
      <dgm:spPr/>
      <dgm:t>
        <a:bodyPr/>
        <a:lstStyle/>
        <a:p>
          <a:r>
            <a:rPr lang="en-US" sz="2200" b="1"/>
            <a:t>4. Painting a Picture: Data Visualization</a:t>
          </a:r>
        </a:p>
      </dgm:t>
    </dgm:pt>
    <dgm:pt modelId="{78D1A0D3-2050-4527-BE5A-D48B492C9A13}" type="parTrans" cxnId="{66F5503C-990B-472E-998E-3F5C0C950912}">
      <dgm:prSet/>
      <dgm:spPr/>
      <dgm:t>
        <a:bodyPr/>
        <a:lstStyle/>
        <a:p>
          <a:pPr algn="l"/>
          <a:endParaRPr lang="en-US" sz="2200" b="1"/>
        </a:p>
      </dgm:t>
    </dgm:pt>
    <dgm:pt modelId="{8D13C589-9409-4837-9ADF-EDA0CA1D8D02}" type="sibTrans" cxnId="{66F5503C-990B-472E-998E-3F5C0C950912}">
      <dgm:prSet/>
      <dgm:spPr/>
      <dgm:t>
        <a:bodyPr/>
        <a:lstStyle/>
        <a:p>
          <a:endParaRPr lang="en-US" sz="2200" b="1"/>
        </a:p>
      </dgm:t>
    </dgm:pt>
    <dgm:pt modelId="{D2549081-D2B5-4815-BDB9-015B2D8715EF}">
      <dgm:prSet custT="1"/>
      <dgm:spPr/>
      <dgm:t>
        <a:bodyPr/>
        <a:lstStyle/>
        <a:p>
          <a:r>
            <a:rPr lang="en-US" sz="2200" b="1" dirty="0"/>
            <a:t>Visualizing Key Trends a Patterns</a:t>
          </a:r>
        </a:p>
      </dgm:t>
    </dgm:pt>
    <dgm:pt modelId="{B5FD247D-9AA2-4FA3-93A6-FF826324795D}" type="parTrans" cxnId="{C53F2F40-7AC9-4293-A65E-7BB13A176B2F}">
      <dgm:prSet/>
      <dgm:spPr/>
      <dgm:t>
        <a:bodyPr/>
        <a:lstStyle/>
        <a:p>
          <a:pPr algn="l"/>
          <a:endParaRPr lang="en-US" sz="2200" b="1"/>
        </a:p>
      </dgm:t>
    </dgm:pt>
    <dgm:pt modelId="{85F47961-70D0-464B-B73F-615F6CED632F}" type="sibTrans" cxnId="{C53F2F40-7AC9-4293-A65E-7BB13A176B2F}">
      <dgm:prSet/>
      <dgm:spPr/>
      <dgm:t>
        <a:bodyPr/>
        <a:lstStyle/>
        <a:p>
          <a:endParaRPr lang="en-US" sz="2200" b="1"/>
        </a:p>
      </dgm:t>
    </dgm:pt>
    <dgm:pt modelId="{C3525FD9-B4BC-405D-8177-0B5BE80915E0}">
      <dgm:prSet custT="1"/>
      <dgm:spPr/>
      <dgm:t>
        <a:bodyPr/>
        <a:lstStyle/>
        <a:p>
          <a:r>
            <a:rPr lang="en-US" sz="2200" b="1" dirty="0"/>
            <a:t>5. Sharing the Story: Interpreting and Communicating Results</a:t>
          </a:r>
        </a:p>
      </dgm:t>
    </dgm:pt>
    <dgm:pt modelId="{920B08A6-D28D-4F49-98D9-24A1A7306459}" type="parTrans" cxnId="{98CE34C2-7373-4BC0-8956-66F564EDA016}">
      <dgm:prSet/>
      <dgm:spPr/>
      <dgm:t>
        <a:bodyPr/>
        <a:lstStyle/>
        <a:p>
          <a:pPr algn="l"/>
          <a:endParaRPr lang="en-US" sz="2200" b="1"/>
        </a:p>
      </dgm:t>
    </dgm:pt>
    <dgm:pt modelId="{E8014979-9C1C-4A55-9401-A7CCFE016EB5}" type="sibTrans" cxnId="{98CE34C2-7373-4BC0-8956-66F564EDA016}">
      <dgm:prSet/>
      <dgm:spPr/>
      <dgm:t>
        <a:bodyPr/>
        <a:lstStyle/>
        <a:p>
          <a:endParaRPr lang="en-US" sz="2200" b="1"/>
        </a:p>
      </dgm:t>
    </dgm:pt>
    <dgm:pt modelId="{17C7F121-673A-448C-B602-8CA9C66D8816}">
      <dgm:prSet custT="1"/>
      <dgm:spPr/>
      <dgm:t>
        <a:bodyPr/>
        <a:lstStyle/>
        <a:p>
          <a:r>
            <a:rPr lang="en-US" sz="2200" b="1" dirty="0"/>
            <a:t>Key Findings and Recommendations</a:t>
          </a:r>
        </a:p>
      </dgm:t>
    </dgm:pt>
    <dgm:pt modelId="{25BD294C-D6ED-468F-BEA4-B924D07CD747}" type="parTrans" cxnId="{9BBBA3EB-C0A2-410D-94FC-6A57E689E963}">
      <dgm:prSet/>
      <dgm:spPr/>
      <dgm:t>
        <a:bodyPr/>
        <a:lstStyle/>
        <a:p>
          <a:pPr algn="l"/>
          <a:endParaRPr lang="en-US" sz="2200" b="1"/>
        </a:p>
      </dgm:t>
    </dgm:pt>
    <dgm:pt modelId="{3ED5AEF0-18EC-4FD3-A77A-025E41531F44}" type="sibTrans" cxnId="{9BBBA3EB-C0A2-410D-94FC-6A57E689E963}">
      <dgm:prSet/>
      <dgm:spPr/>
      <dgm:t>
        <a:bodyPr/>
        <a:lstStyle/>
        <a:p>
          <a:endParaRPr lang="en-US" sz="2200" b="1"/>
        </a:p>
      </dgm:t>
    </dgm:pt>
    <dgm:pt modelId="{1A84B369-0C5B-4194-9FB0-071BA995A186}" type="pres">
      <dgm:prSet presAssocID="{0256AECC-FA30-4E53-9393-A60A641F2630}" presName="Name0" presStyleCnt="0">
        <dgm:presLayoutVars>
          <dgm:chPref val="3"/>
          <dgm:dir/>
          <dgm:animLvl val="lvl"/>
          <dgm:resizeHandles/>
        </dgm:presLayoutVars>
      </dgm:prSet>
      <dgm:spPr/>
    </dgm:pt>
    <dgm:pt modelId="{AD290212-60D8-44B3-B8C4-2A7D618BB902}" type="pres">
      <dgm:prSet presAssocID="{312C9A51-CA15-4C9F-9BFC-9C9AB958D9FB}" presName="horFlow" presStyleCnt="0"/>
      <dgm:spPr/>
    </dgm:pt>
    <dgm:pt modelId="{B2C45A06-82D8-477E-A52B-30EFDA411701}" type="pres">
      <dgm:prSet presAssocID="{312C9A51-CA15-4C9F-9BFC-9C9AB958D9FB}" presName="bigChev" presStyleLbl="node1" presStyleIdx="0" presStyleCnt="6"/>
      <dgm:spPr/>
    </dgm:pt>
    <dgm:pt modelId="{ED999D4E-79F9-4F76-848F-CC41FD5A7745}" type="pres">
      <dgm:prSet presAssocID="{312C9A51-CA15-4C9F-9BFC-9C9AB958D9FB}" presName="vSp" presStyleCnt="0"/>
      <dgm:spPr/>
    </dgm:pt>
    <dgm:pt modelId="{B4588EC6-AAF3-4259-8031-09D005A1BDC8}" type="pres">
      <dgm:prSet presAssocID="{FB6A7940-CF64-4F3A-A883-8981F68B6820}" presName="horFlow" presStyleCnt="0"/>
      <dgm:spPr/>
    </dgm:pt>
    <dgm:pt modelId="{02B07BCE-7D86-478C-BC06-E6DE994391DC}" type="pres">
      <dgm:prSet presAssocID="{FB6A7940-CF64-4F3A-A883-8981F68B6820}" presName="bigChev" presStyleLbl="node1" presStyleIdx="1" presStyleCnt="6" custScaleX="167249"/>
      <dgm:spPr/>
    </dgm:pt>
    <dgm:pt modelId="{63483225-400B-4FF0-8BFA-AF3D3CC994F3}" type="pres">
      <dgm:prSet presAssocID="{FA323529-0A1D-453C-8AD3-6972CDE7B65C}" presName="parTrans" presStyleCnt="0"/>
      <dgm:spPr/>
    </dgm:pt>
    <dgm:pt modelId="{1A093ADE-BF60-44EE-ACCA-E60DDAF3824D}" type="pres">
      <dgm:prSet presAssocID="{59DF44E1-F221-4907-AB4D-0A339C38352C}" presName="node" presStyleLbl="alignAccFollowNode1" presStyleIdx="0" presStyleCnt="5" custScaleX="108813">
        <dgm:presLayoutVars>
          <dgm:bulletEnabled val="1"/>
        </dgm:presLayoutVars>
      </dgm:prSet>
      <dgm:spPr/>
    </dgm:pt>
    <dgm:pt modelId="{0A6BC1DD-8C4D-40E3-A1F2-5274D6E74B30}" type="pres">
      <dgm:prSet presAssocID="{FB6A7940-CF64-4F3A-A883-8981F68B6820}" presName="vSp" presStyleCnt="0"/>
      <dgm:spPr/>
    </dgm:pt>
    <dgm:pt modelId="{DCDD24E9-9174-443C-B0BB-1A4800E1A1D2}" type="pres">
      <dgm:prSet presAssocID="{56422955-CA82-4F8F-A478-EF1538E1C25C}" presName="horFlow" presStyleCnt="0"/>
      <dgm:spPr/>
    </dgm:pt>
    <dgm:pt modelId="{063E77D4-A052-4CDF-BF88-9F056EE529FB}" type="pres">
      <dgm:prSet presAssocID="{56422955-CA82-4F8F-A478-EF1538E1C25C}" presName="bigChev" presStyleLbl="node1" presStyleIdx="2" presStyleCnt="6" custScaleX="167249"/>
      <dgm:spPr/>
    </dgm:pt>
    <dgm:pt modelId="{74DE32F5-B1C9-4702-9182-41D996E1AC32}" type="pres">
      <dgm:prSet presAssocID="{27A6B21F-A882-4448-B9FF-714641A3471D}" presName="parTrans" presStyleCnt="0"/>
      <dgm:spPr/>
    </dgm:pt>
    <dgm:pt modelId="{028BD1D3-186C-44D2-8557-AD3BC075B1EE}" type="pres">
      <dgm:prSet presAssocID="{7FE55656-26EF-4737-8832-1175A63A3108}" presName="node" presStyleLbl="alignAccFollowNode1" presStyleIdx="1" presStyleCnt="5" custScaleX="140399">
        <dgm:presLayoutVars>
          <dgm:bulletEnabled val="1"/>
        </dgm:presLayoutVars>
      </dgm:prSet>
      <dgm:spPr/>
    </dgm:pt>
    <dgm:pt modelId="{C9DA721C-0D77-4C91-834A-E76E14ADA2D3}" type="pres">
      <dgm:prSet presAssocID="{56422955-CA82-4F8F-A478-EF1538E1C25C}" presName="vSp" presStyleCnt="0"/>
      <dgm:spPr/>
    </dgm:pt>
    <dgm:pt modelId="{C12116AF-7636-49C8-948C-8462133AA699}" type="pres">
      <dgm:prSet presAssocID="{80801A30-9A26-44D0-ACE6-DDF7DBFB8C8C}" presName="horFlow" presStyleCnt="0"/>
      <dgm:spPr/>
    </dgm:pt>
    <dgm:pt modelId="{F87824F2-0688-4BAE-963B-71D71ACDFFC2}" type="pres">
      <dgm:prSet presAssocID="{80801A30-9A26-44D0-ACE6-DDF7DBFB8C8C}" presName="bigChev" presStyleLbl="node1" presStyleIdx="3" presStyleCnt="6" custScaleX="167249"/>
      <dgm:spPr/>
    </dgm:pt>
    <dgm:pt modelId="{5F7B1756-5A69-4A14-BBD2-C88DFF3C257B}" type="pres">
      <dgm:prSet presAssocID="{27DF3D88-59BC-4F5A-9A26-35E1C1D9FE93}" presName="parTrans" presStyleCnt="0"/>
      <dgm:spPr/>
    </dgm:pt>
    <dgm:pt modelId="{C6348335-6589-47DB-ADC5-85642F4F015F}" type="pres">
      <dgm:prSet presAssocID="{5276A632-9BD3-463A-BE21-1949A2F2819D}" presName="node" presStyleLbl="alignAccFollowNode1" presStyleIdx="2" presStyleCnt="5" custScaleX="161844">
        <dgm:presLayoutVars>
          <dgm:bulletEnabled val="1"/>
        </dgm:presLayoutVars>
      </dgm:prSet>
      <dgm:spPr/>
    </dgm:pt>
    <dgm:pt modelId="{DD21037F-0468-425F-ABEB-A5943F2D9E46}" type="pres">
      <dgm:prSet presAssocID="{80801A30-9A26-44D0-ACE6-DDF7DBFB8C8C}" presName="vSp" presStyleCnt="0"/>
      <dgm:spPr/>
    </dgm:pt>
    <dgm:pt modelId="{E5C09B9C-7213-46FB-8EFB-D0313DCC5C8E}" type="pres">
      <dgm:prSet presAssocID="{49A1C98A-37D7-4817-98E8-53391F229E2E}" presName="horFlow" presStyleCnt="0"/>
      <dgm:spPr/>
    </dgm:pt>
    <dgm:pt modelId="{6C7533AA-0C87-470F-A0FE-32E6AE25CA4A}" type="pres">
      <dgm:prSet presAssocID="{49A1C98A-37D7-4817-98E8-53391F229E2E}" presName="bigChev" presStyleLbl="node1" presStyleIdx="4" presStyleCnt="6" custScaleX="167249"/>
      <dgm:spPr/>
    </dgm:pt>
    <dgm:pt modelId="{E03E7934-4881-46AA-99FF-AA1E6B67F22D}" type="pres">
      <dgm:prSet presAssocID="{B5FD247D-9AA2-4FA3-93A6-FF826324795D}" presName="parTrans" presStyleCnt="0"/>
      <dgm:spPr/>
    </dgm:pt>
    <dgm:pt modelId="{C934C04F-4507-4419-A112-BB2C27373B66}" type="pres">
      <dgm:prSet presAssocID="{D2549081-D2B5-4815-BDB9-015B2D8715EF}" presName="node" presStyleLbl="alignAccFollowNode1" presStyleIdx="3" presStyleCnt="5" custScaleX="181163">
        <dgm:presLayoutVars>
          <dgm:bulletEnabled val="1"/>
        </dgm:presLayoutVars>
      </dgm:prSet>
      <dgm:spPr/>
    </dgm:pt>
    <dgm:pt modelId="{872C37BF-4948-45AE-A727-A0CE567FF695}" type="pres">
      <dgm:prSet presAssocID="{49A1C98A-37D7-4817-98E8-53391F229E2E}" presName="vSp" presStyleCnt="0"/>
      <dgm:spPr/>
    </dgm:pt>
    <dgm:pt modelId="{F10CFB6E-1CE1-4029-901F-3E4EB6E18BED}" type="pres">
      <dgm:prSet presAssocID="{C3525FD9-B4BC-405D-8177-0B5BE80915E0}" presName="horFlow" presStyleCnt="0"/>
      <dgm:spPr/>
    </dgm:pt>
    <dgm:pt modelId="{CDD677F3-C5A9-4958-A214-6705D7BADF7F}" type="pres">
      <dgm:prSet presAssocID="{C3525FD9-B4BC-405D-8177-0B5BE80915E0}" presName="bigChev" presStyleLbl="node1" presStyleIdx="5" presStyleCnt="6" custScaleX="167249"/>
      <dgm:spPr/>
    </dgm:pt>
    <dgm:pt modelId="{F73B5763-2052-41D9-9F97-3C634F4BD4BD}" type="pres">
      <dgm:prSet presAssocID="{25BD294C-D6ED-468F-BEA4-B924D07CD747}" presName="parTrans" presStyleCnt="0"/>
      <dgm:spPr/>
    </dgm:pt>
    <dgm:pt modelId="{653B3ABA-3B1D-47C3-B322-0F8ABFB3070A}" type="pres">
      <dgm:prSet presAssocID="{17C7F121-673A-448C-B602-8CA9C66D8816}" presName="node" presStyleLbl="alignAccFollowNode1" presStyleIdx="4" presStyleCnt="5" custScaleX="202491">
        <dgm:presLayoutVars>
          <dgm:bulletEnabled val="1"/>
        </dgm:presLayoutVars>
      </dgm:prSet>
      <dgm:spPr/>
    </dgm:pt>
  </dgm:ptLst>
  <dgm:cxnLst>
    <dgm:cxn modelId="{F999E301-F9F2-447A-BC2E-747A86C4C9EE}" type="presOf" srcId="{17C7F121-673A-448C-B602-8CA9C66D8816}" destId="{653B3ABA-3B1D-47C3-B322-0F8ABFB3070A}" srcOrd="0" destOrd="0" presId="urn:microsoft.com/office/officeart/2005/8/layout/lProcess3"/>
    <dgm:cxn modelId="{45CF8A06-9DF9-49D6-9D49-F501C64ECE34}" srcId="{56422955-CA82-4F8F-A478-EF1538E1C25C}" destId="{7FE55656-26EF-4737-8832-1175A63A3108}" srcOrd="0" destOrd="0" parTransId="{27A6B21F-A882-4448-B9FF-714641A3471D}" sibTransId="{39045DB5-781A-4246-8A49-6A36213750C7}"/>
    <dgm:cxn modelId="{A2153707-23E8-47E7-BDEE-94D4F6774901}" type="presOf" srcId="{5276A632-9BD3-463A-BE21-1949A2F2819D}" destId="{C6348335-6589-47DB-ADC5-85642F4F015F}" srcOrd="0" destOrd="0" presId="urn:microsoft.com/office/officeart/2005/8/layout/lProcess3"/>
    <dgm:cxn modelId="{66F5503C-990B-472E-998E-3F5C0C950912}" srcId="{0256AECC-FA30-4E53-9393-A60A641F2630}" destId="{49A1C98A-37D7-4817-98E8-53391F229E2E}" srcOrd="4" destOrd="0" parTransId="{78D1A0D3-2050-4527-BE5A-D48B492C9A13}" sibTransId="{8D13C589-9409-4837-9ADF-EDA0CA1D8D02}"/>
    <dgm:cxn modelId="{C53F2F40-7AC9-4293-A65E-7BB13A176B2F}" srcId="{49A1C98A-37D7-4817-98E8-53391F229E2E}" destId="{D2549081-D2B5-4815-BDB9-015B2D8715EF}" srcOrd="0" destOrd="0" parTransId="{B5FD247D-9AA2-4FA3-93A6-FF826324795D}" sibTransId="{85F47961-70D0-464B-B73F-615F6CED632F}"/>
    <dgm:cxn modelId="{516D1243-F80A-4E46-8976-C2A17634699E}" type="presOf" srcId="{80801A30-9A26-44D0-ACE6-DDF7DBFB8C8C}" destId="{F87824F2-0688-4BAE-963B-71D71ACDFFC2}" srcOrd="0" destOrd="0" presId="urn:microsoft.com/office/officeart/2005/8/layout/lProcess3"/>
    <dgm:cxn modelId="{FDCCE76B-79D3-4338-9CA4-B35E23EB2481}" type="presOf" srcId="{0256AECC-FA30-4E53-9393-A60A641F2630}" destId="{1A84B369-0C5B-4194-9FB0-071BA995A186}" srcOrd="0" destOrd="0" presId="urn:microsoft.com/office/officeart/2005/8/layout/lProcess3"/>
    <dgm:cxn modelId="{0C981855-0F9D-49C6-85F9-6D66082B40BA}" type="presOf" srcId="{7FE55656-26EF-4737-8832-1175A63A3108}" destId="{028BD1D3-186C-44D2-8557-AD3BC075B1EE}" srcOrd="0" destOrd="0" presId="urn:microsoft.com/office/officeart/2005/8/layout/lProcess3"/>
    <dgm:cxn modelId="{FD014375-09E9-4A3F-AF18-E995DC2E999E}" type="presOf" srcId="{312C9A51-CA15-4C9F-9BFC-9C9AB958D9FB}" destId="{B2C45A06-82D8-477E-A52B-30EFDA411701}" srcOrd="0" destOrd="0" presId="urn:microsoft.com/office/officeart/2005/8/layout/lProcess3"/>
    <dgm:cxn modelId="{8BEAC78D-4437-4AE3-A4F7-EA66AB741540}" type="presOf" srcId="{56422955-CA82-4F8F-A478-EF1538E1C25C}" destId="{063E77D4-A052-4CDF-BF88-9F056EE529FB}" srcOrd="0" destOrd="0" presId="urn:microsoft.com/office/officeart/2005/8/layout/lProcess3"/>
    <dgm:cxn modelId="{CC129192-F08B-4402-81E1-89EAEBB3CA23}" srcId="{FB6A7940-CF64-4F3A-A883-8981F68B6820}" destId="{59DF44E1-F221-4907-AB4D-0A339C38352C}" srcOrd="0" destOrd="0" parTransId="{FA323529-0A1D-453C-8AD3-6972CDE7B65C}" sibTransId="{399BB780-186C-4447-9877-9AC0B1D043F0}"/>
    <dgm:cxn modelId="{F968DA97-5604-48E7-9A16-AEE8680567C6}" type="presOf" srcId="{C3525FD9-B4BC-405D-8177-0B5BE80915E0}" destId="{CDD677F3-C5A9-4958-A214-6705D7BADF7F}" srcOrd="0" destOrd="0" presId="urn:microsoft.com/office/officeart/2005/8/layout/lProcess3"/>
    <dgm:cxn modelId="{55A6039A-3120-4868-B915-E758DA68844E}" type="presOf" srcId="{59DF44E1-F221-4907-AB4D-0A339C38352C}" destId="{1A093ADE-BF60-44EE-ACCA-E60DDAF3824D}" srcOrd="0" destOrd="0" presId="urn:microsoft.com/office/officeart/2005/8/layout/lProcess3"/>
    <dgm:cxn modelId="{DF1E23B3-1913-4500-A881-9BD968660E5F}" srcId="{0256AECC-FA30-4E53-9393-A60A641F2630}" destId="{56422955-CA82-4F8F-A478-EF1538E1C25C}" srcOrd="2" destOrd="0" parTransId="{E990F8B5-688B-4E93-8A4F-306D3334A128}" sibTransId="{13F4BA30-C493-40EC-B893-20DFFD992056}"/>
    <dgm:cxn modelId="{98CE34C2-7373-4BC0-8956-66F564EDA016}" srcId="{0256AECC-FA30-4E53-9393-A60A641F2630}" destId="{C3525FD9-B4BC-405D-8177-0B5BE80915E0}" srcOrd="5" destOrd="0" parTransId="{920B08A6-D28D-4F49-98D9-24A1A7306459}" sibTransId="{E8014979-9C1C-4A55-9401-A7CCFE016EB5}"/>
    <dgm:cxn modelId="{B20B92DD-5B89-4D3A-9C29-A7E5629059C4}" type="presOf" srcId="{FB6A7940-CF64-4F3A-A883-8981F68B6820}" destId="{02B07BCE-7D86-478C-BC06-E6DE994391DC}" srcOrd="0" destOrd="0" presId="urn:microsoft.com/office/officeart/2005/8/layout/lProcess3"/>
    <dgm:cxn modelId="{AE8519E2-C1BE-4693-BB3A-CD232CFF2482}" srcId="{0256AECC-FA30-4E53-9393-A60A641F2630}" destId="{FB6A7940-CF64-4F3A-A883-8981F68B6820}" srcOrd="1" destOrd="0" parTransId="{0BB50898-A261-4251-B198-0668231C28CD}" sibTransId="{F3250F72-E8FE-4E4E-B810-EB91122C26E1}"/>
    <dgm:cxn modelId="{7B683AE2-1688-44BD-874C-BB5AFC3F5E7E}" srcId="{80801A30-9A26-44D0-ACE6-DDF7DBFB8C8C}" destId="{5276A632-9BD3-463A-BE21-1949A2F2819D}" srcOrd="0" destOrd="0" parTransId="{27DF3D88-59BC-4F5A-9A26-35E1C1D9FE93}" sibTransId="{C1F4DA33-1364-4552-9018-19C932BB7865}"/>
    <dgm:cxn modelId="{79B76CE2-D424-4E21-8967-A48A0899091A}" type="presOf" srcId="{49A1C98A-37D7-4817-98E8-53391F229E2E}" destId="{6C7533AA-0C87-470F-A0FE-32E6AE25CA4A}" srcOrd="0" destOrd="0" presId="urn:microsoft.com/office/officeart/2005/8/layout/lProcess3"/>
    <dgm:cxn modelId="{9BBBA3EB-C0A2-410D-94FC-6A57E689E963}" srcId="{C3525FD9-B4BC-405D-8177-0B5BE80915E0}" destId="{17C7F121-673A-448C-B602-8CA9C66D8816}" srcOrd="0" destOrd="0" parTransId="{25BD294C-D6ED-468F-BEA4-B924D07CD747}" sibTransId="{3ED5AEF0-18EC-4FD3-A77A-025E41531F44}"/>
    <dgm:cxn modelId="{F435EAED-3547-4F33-85DC-8FC13CA1D5A8}" srcId="{0256AECC-FA30-4E53-9393-A60A641F2630}" destId="{312C9A51-CA15-4C9F-9BFC-9C9AB958D9FB}" srcOrd="0" destOrd="0" parTransId="{05858F3C-2E61-4395-B8B3-998240843F14}" sibTransId="{A5BBA794-C2A1-4751-8729-4A2DBE142C05}"/>
    <dgm:cxn modelId="{52A40CEE-D504-40C7-AB1D-1FA3F1DA0CAE}" type="presOf" srcId="{D2549081-D2B5-4815-BDB9-015B2D8715EF}" destId="{C934C04F-4507-4419-A112-BB2C27373B66}" srcOrd="0" destOrd="0" presId="urn:microsoft.com/office/officeart/2005/8/layout/lProcess3"/>
    <dgm:cxn modelId="{08D498F5-1242-4338-813D-BB780483D0CC}" srcId="{0256AECC-FA30-4E53-9393-A60A641F2630}" destId="{80801A30-9A26-44D0-ACE6-DDF7DBFB8C8C}" srcOrd="3" destOrd="0" parTransId="{5A2F15E2-1170-49AC-B866-EDCF66DCBE5A}" sibTransId="{C48527B0-EF01-47FE-905F-7254BAAF48BF}"/>
    <dgm:cxn modelId="{EE556FE9-0D9C-48C1-AE47-23E33D57E110}" type="presParOf" srcId="{1A84B369-0C5B-4194-9FB0-071BA995A186}" destId="{AD290212-60D8-44B3-B8C4-2A7D618BB902}" srcOrd="0" destOrd="0" presId="urn:microsoft.com/office/officeart/2005/8/layout/lProcess3"/>
    <dgm:cxn modelId="{80969340-4142-4A52-9834-57760409AFAF}" type="presParOf" srcId="{AD290212-60D8-44B3-B8C4-2A7D618BB902}" destId="{B2C45A06-82D8-477E-A52B-30EFDA411701}" srcOrd="0" destOrd="0" presId="urn:microsoft.com/office/officeart/2005/8/layout/lProcess3"/>
    <dgm:cxn modelId="{2649B737-C04D-46EF-9A66-2A111AB982BF}" type="presParOf" srcId="{1A84B369-0C5B-4194-9FB0-071BA995A186}" destId="{ED999D4E-79F9-4F76-848F-CC41FD5A7745}" srcOrd="1" destOrd="0" presId="urn:microsoft.com/office/officeart/2005/8/layout/lProcess3"/>
    <dgm:cxn modelId="{AEED75FB-B816-49B9-8471-A1F692E9B090}" type="presParOf" srcId="{1A84B369-0C5B-4194-9FB0-071BA995A186}" destId="{B4588EC6-AAF3-4259-8031-09D005A1BDC8}" srcOrd="2" destOrd="0" presId="urn:microsoft.com/office/officeart/2005/8/layout/lProcess3"/>
    <dgm:cxn modelId="{A4EE0CB3-896F-44EA-B9A0-388612AD3068}" type="presParOf" srcId="{B4588EC6-AAF3-4259-8031-09D005A1BDC8}" destId="{02B07BCE-7D86-478C-BC06-E6DE994391DC}" srcOrd="0" destOrd="0" presId="urn:microsoft.com/office/officeart/2005/8/layout/lProcess3"/>
    <dgm:cxn modelId="{125D3541-2DAB-433C-A3AE-85098C16D780}" type="presParOf" srcId="{B4588EC6-AAF3-4259-8031-09D005A1BDC8}" destId="{63483225-400B-4FF0-8BFA-AF3D3CC994F3}" srcOrd="1" destOrd="0" presId="urn:microsoft.com/office/officeart/2005/8/layout/lProcess3"/>
    <dgm:cxn modelId="{F843C14F-947D-4647-8AB5-8CAF92C40BB7}" type="presParOf" srcId="{B4588EC6-AAF3-4259-8031-09D005A1BDC8}" destId="{1A093ADE-BF60-44EE-ACCA-E60DDAF3824D}" srcOrd="2" destOrd="0" presId="urn:microsoft.com/office/officeart/2005/8/layout/lProcess3"/>
    <dgm:cxn modelId="{398C459B-C4E7-4C01-9DAC-E2D2A63915B5}" type="presParOf" srcId="{1A84B369-0C5B-4194-9FB0-071BA995A186}" destId="{0A6BC1DD-8C4D-40E3-A1F2-5274D6E74B30}" srcOrd="3" destOrd="0" presId="urn:microsoft.com/office/officeart/2005/8/layout/lProcess3"/>
    <dgm:cxn modelId="{BA99F4FD-B346-469D-8837-C593342AA240}" type="presParOf" srcId="{1A84B369-0C5B-4194-9FB0-071BA995A186}" destId="{DCDD24E9-9174-443C-B0BB-1A4800E1A1D2}" srcOrd="4" destOrd="0" presId="urn:microsoft.com/office/officeart/2005/8/layout/lProcess3"/>
    <dgm:cxn modelId="{5801D279-4C15-4848-A577-BBDD4B520B2F}" type="presParOf" srcId="{DCDD24E9-9174-443C-B0BB-1A4800E1A1D2}" destId="{063E77D4-A052-4CDF-BF88-9F056EE529FB}" srcOrd="0" destOrd="0" presId="urn:microsoft.com/office/officeart/2005/8/layout/lProcess3"/>
    <dgm:cxn modelId="{0003C205-71FA-4991-90D0-A56BD3EFFAE7}" type="presParOf" srcId="{DCDD24E9-9174-443C-B0BB-1A4800E1A1D2}" destId="{74DE32F5-B1C9-4702-9182-41D996E1AC32}" srcOrd="1" destOrd="0" presId="urn:microsoft.com/office/officeart/2005/8/layout/lProcess3"/>
    <dgm:cxn modelId="{2EBED0DD-E058-4513-98CE-314DEC656D16}" type="presParOf" srcId="{DCDD24E9-9174-443C-B0BB-1A4800E1A1D2}" destId="{028BD1D3-186C-44D2-8557-AD3BC075B1EE}" srcOrd="2" destOrd="0" presId="urn:microsoft.com/office/officeart/2005/8/layout/lProcess3"/>
    <dgm:cxn modelId="{FA47838F-0AB8-4A35-B959-AE098BC738C6}" type="presParOf" srcId="{1A84B369-0C5B-4194-9FB0-071BA995A186}" destId="{C9DA721C-0D77-4C91-834A-E76E14ADA2D3}" srcOrd="5" destOrd="0" presId="urn:microsoft.com/office/officeart/2005/8/layout/lProcess3"/>
    <dgm:cxn modelId="{533CBC1E-F2F3-487D-8D1C-0070C85AD0BD}" type="presParOf" srcId="{1A84B369-0C5B-4194-9FB0-071BA995A186}" destId="{C12116AF-7636-49C8-948C-8462133AA699}" srcOrd="6" destOrd="0" presId="urn:microsoft.com/office/officeart/2005/8/layout/lProcess3"/>
    <dgm:cxn modelId="{AAEB0859-A1BB-4BE1-A269-0379173318C7}" type="presParOf" srcId="{C12116AF-7636-49C8-948C-8462133AA699}" destId="{F87824F2-0688-4BAE-963B-71D71ACDFFC2}" srcOrd="0" destOrd="0" presId="urn:microsoft.com/office/officeart/2005/8/layout/lProcess3"/>
    <dgm:cxn modelId="{FC7C1886-685A-4884-A422-21594EB9AEC6}" type="presParOf" srcId="{C12116AF-7636-49C8-948C-8462133AA699}" destId="{5F7B1756-5A69-4A14-BBD2-C88DFF3C257B}" srcOrd="1" destOrd="0" presId="urn:microsoft.com/office/officeart/2005/8/layout/lProcess3"/>
    <dgm:cxn modelId="{425C1CEB-1BB2-4F2B-85D3-B3B37CAECB3A}" type="presParOf" srcId="{C12116AF-7636-49C8-948C-8462133AA699}" destId="{C6348335-6589-47DB-ADC5-85642F4F015F}" srcOrd="2" destOrd="0" presId="urn:microsoft.com/office/officeart/2005/8/layout/lProcess3"/>
    <dgm:cxn modelId="{31266866-48EC-4B28-BB13-E26F9ECFB338}" type="presParOf" srcId="{1A84B369-0C5B-4194-9FB0-071BA995A186}" destId="{DD21037F-0468-425F-ABEB-A5943F2D9E46}" srcOrd="7" destOrd="0" presId="urn:microsoft.com/office/officeart/2005/8/layout/lProcess3"/>
    <dgm:cxn modelId="{964E3F74-FA5B-4895-984C-3CD61CAB0E01}" type="presParOf" srcId="{1A84B369-0C5B-4194-9FB0-071BA995A186}" destId="{E5C09B9C-7213-46FB-8EFB-D0313DCC5C8E}" srcOrd="8" destOrd="0" presId="urn:microsoft.com/office/officeart/2005/8/layout/lProcess3"/>
    <dgm:cxn modelId="{534C0C0A-F6AD-41B3-930A-4E8751E9B405}" type="presParOf" srcId="{E5C09B9C-7213-46FB-8EFB-D0313DCC5C8E}" destId="{6C7533AA-0C87-470F-A0FE-32E6AE25CA4A}" srcOrd="0" destOrd="0" presId="urn:microsoft.com/office/officeart/2005/8/layout/lProcess3"/>
    <dgm:cxn modelId="{2C171AE3-7DB8-4F9E-9E2D-42055B2F9B43}" type="presParOf" srcId="{E5C09B9C-7213-46FB-8EFB-D0313DCC5C8E}" destId="{E03E7934-4881-46AA-99FF-AA1E6B67F22D}" srcOrd="1" destOrd="0" presId="urn:microsoft.com/office/officeart/2005/8/layout/lProcess3"/>
    <dgm:cxn modelId="{63296978-F45D-4DE6-B378-FB9F6D552889}" type="presParOf" srcId="{E5C09B9C-7213-46FB-8EFB-D0313DCC5C8E}" destId="{C934C04F-4507-4419-A112-BB2C27373B66}" srcOrd="2" destOrd="0" presId="urn:microsoft.com/office/officeart/2005/8/layout/lProcess3"/>
    <dgm:cxn modelId="{FB30A9A4-B4C2-4DB0-9600-7D7E8707F8E3}" type="presParOf" srcId="{1A84B369-0C5B-4194-9FB0-071BA995A186}" destId="{872C37BF-4948-45AE-A727-A0CE567FF695}" srcOrd="9" destOrd="0" presId="urn:microsoft.com/office/officeart/2005/8/layout/lProcess3"/>
    <dgm:cxn modelId="{B2BB47DE-E054-4BAB-9734-04ECBC6F47F8}" type="presParOf" srcId="{1A84B369-0C5B-4194-9FB0-071BA995A186}" destId="{F10CFB6E-1CE1-4029-901F-3E4EB6E18BED}" srcOrd="10" destOrd="0" presId="urn:microsoft.com/office/officeart/2005/8/layout/lProcess3"/>
    <dgm:cxn modelId="{7BBD3987-13EE-4C15-9176-72F8322B5458}" type="presParOf" srcId="{F10CFB6E-1CE1-4029-901F-3E4EB6E18BED}" destId="{CDD677F3-C5A9-4958-A214-6705D7BADF7F}" srcOrd="0" destOrd="0" presId="urn:microsoft.com/office/officeart/2005/8/layout/lProcess3"/>
    <dgm:cxn modelId="{0CE43D16-BE5E-4E11-B2D8-D7F2E784B49A}" type="presParOf" srcId="{F10CFB6E-1CE1-4029-901F-3E4EB6E18BED}" destId="{F73B5763-2052-41D9-9F97-3C634F4BD4BD}" srcOrd="1" destOrd="0" presId="urn:microsoft.com/office/officeart/2005/8/layout/lProcess3"/>
    <dgm:cxn modelId="{AF1C0D54-1739-424B-AC47-12AEE88C39CE}" type="presParOf" srcId="{F10CFB6E-1CE1-4029-901F-3E4EB6E18BED}" destId="{653B3ABA-3B1D-47C3-B322-0F8ABFB3070A}"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45A06-82D8-477E-A52B-30EFDA411701}">
      <dsp:nvSpPr>
        <dsp:cNvPr id="0" name=""/>
        <dsp:cNvSpPr/>
      </dsp:nvSpPr>
      <dsp:spPr>
        <a:xfrm>
          <a:off x="2740" y="51614"/>
          <a:ext cx="2698142" cy="1079256"/>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Content:</a:t>
          </a:r>
        </a:p>
      </dsp:txBody>
      <dsp:txXfrm>
        <a:off x="542368" y="51614"/>
        <a:ext cx="1618886" cy="1079256"/>
      </dsp:txXfrm>
    </dsp:sp>
    <dsp:sp modelId="{02B07BCE-7D86-478C-BC06-E6DE994391DC}">
      <dsp:nvSpPr>
        <dsp:cNvPr id="0" name=""/>
        <dsp:cNvSpPr/>
      </dsp:nvSpPr>
      <dsp:spPr>
        <a:xfrm>
          <a:off x="2740" y="1281967"/>
          <a:ext cx="4512615" cy="1079256"/>
        </a:xfrm>
        <a:prstGeom prst="chevron">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1. Setting the Stage: Our 2023 Sales Journey	</a:t>
          </a:r>
        </a:p>
      </dsp:txBody>
      <dsp:txXfrm>
        <a:off x="542368" y="1281967"/>
        <a:ext cx="3433359" cy="1079256"/>
      </dsp:txXfrm>
    </dsp:sp>
    <dsp:sp modelId="{1A093ADE-BF60-44EE-ACCA-E60DDAF3824D}">
      <dsp:nvSpPr>
        <dsp:cNvPr id="0" name=""/>
        <dsp:cNvSpPr/>
      </dsp:nvSpPr>
      <dsp:spPr>
        <a:xfrm>
          <a:off x="4164598" y="1373704"/>
          <a:ext cx="2436821" cy="895783"/>
        </a:xfrm>
        <a:prstGeom prst="chevron">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Defining Our Goals</a:t>
          </a:r>
        </a:p>
      </dsp:txBody>
      <dsp:txXfrm>
        <a:off x="4612490" y="1373704"/>
        <a:ext cx="1541038" cy="895783"/>
      </dsp:txXfrm>
    </dsp:sp>
    <dsp:sp modelId="{063E77D4-A052-4CDF-BF88-9F056EE529FB}">
      <dsp:nvSpPr>
        <dsp:cNvPr id="0" name=""/>
        <dsp:cNvSpPr/>
      </dsp:nvSpPr>
      <dsp:spPr>
        <a:xfrm>
          <a:off x="2740" y="2512320"/>
          <a:ext cx="4512615" cy="1079256"/>
        </a:xfrm>
        <a:prstGeom prst="chevron">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2. Laying the Groundwork: Data Acquisition</a:t>
          </a:r>
        </a:p>
      </dsp:txBody>
      <dsp:txXfrm>
        <a:off x="542368" y="2512320"/>
        <a:ext cx="3433359" cy="1079256"/>
      </dsp:txXfrm>
    </dsp:sp>
    <dsp:sp modelId="{028BD1D3-186C-44D2-8557-AD3BC075B1EE}">
      <dsp:nvSpPr>
        <dsp:cNvPr id="0" name=""/>
        <dsp:cNvSpPr/>
      </dsp:nvSpPr>
      <dsp:spPr>
        <a:xfrm>
          <a:off x="4164598" y="2604056"/>
          <a:ext cx="3144176" cy="895783"/>
        </a:xfrm>
        <a:prstGeom prst="chevron">
          <a:avLst/>
        </a:prstGeom>
        <a:solidFill>
          <a:schemeClr val="accent2">
            <a:tint val="40000"/>
            <a:alpha val="90000"/>
            <a:hueOff val="-212306"/>
            <a:satOff val="-18836"/>
            <a:lumOff val="-192"/>
            <a:alphaOff val="0"/>
          </a:schemeClr>
        </a:solidFill>
        <a:ln w="6350" cap="flat" cmpd="sng" algn="ctr">
          <a:solidFill>
            <a:schemeClr val="accent2">
              <a:tint val="40000"/>
              <a:alpha val="90000"/>
              <a:hueOff val="-212306"/>
              <a:satOff val="-18836"/>
              <a:lumOff val="-192"/>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Sources of Data</a:t>
          </a:r>
        </a:p>
      </dsp:txBody>
      <dsp:txXfrm>
        <a:off x="4612490" y="2604056"/>
        <a:ext cx="2248393" cy="895783"/>
      </dsp:txXfrm>
    </dsp:sp>
    <dsp:sp modelId="{F87824F2-0688-4BAE-963B-71D71ACDFFC2}">
      <dsp:nvSpPr>
        <dsp:cNvPr id="0" name=""/>
        <dsp:cNvSpPr/>
      </dsp:nvSpPr>
      <dsp:spPr>
        <a:xfrm>
          <a:off x="2740" y="3742672"/>
          <a:ext cx="4512615" cy="1079256"/>
        </a:xfrm>
        <a:prstGeom prst="chevron">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3</a:t>
          </a:r>
          <a:r>
            <a:rPr lang="en-US" sz="2200" b="1" i="0" kern="1200" baseline="0" dirty="0"/>
            <a:t>. Uncovering the Insights: Data Analysis</a:t>
          </a:r>
          <a:endParaRPr lang="en-US" sz="2200" b="1" kern="1200" dirty="0"/>
        </a:p>
      </dsp:txBody>
      <dsp:txXfrm>
        <a:off x="542368" y="3742672"/>
        <a:ext cx="3433359" cy="1079256"/>
      </dsp:txXfrm>
    </dsp:sp>
    <dsp:sp modelId="{C6348335-6589-47DB-ADC5-85642F4F015F}">
      <dsp:nvSpPr>
        <dsp:cNvPr id="0" name=""/>
        <dsp:cNvSpPr/>
      </dsp:nvSpPr>
      <dsp:spPr>
        <a:xfrm>
          <a:off x="4164598" y="3834409"/>
          <a:ext cx="3624428" cy="895783"/>
        </a:xfrm>
        <a:prstGeom prst="chevron">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i="0" kern="1200" baseline="0" dirty="0"/>
            <a:t>Exploratory Data Analysis (EDA)</a:t>
          </a:r>
          <a:endParaRPr lang="en-US" sz="2200" b="1" kern="1200" dirty="0"/>
        </a:p>
      </dsp:txBody>
      <dsp:txXfrm>
        <a:off x="4612490" y="3834409"/>
        <a:ext cx="2728645" cy="895783"/>
      </dsp:txXfrm>
    </dsp:sp>
    <dsp:sp modelId="{6C7533AA-0C87-470F-A0FE-32E6AE25CA4A}">
      <dsp:nvSpPr>
        <dsp:cNvPr id="0" name=""/>
        <dsp:cNvSpPr/>
      </dsp:nvSpPr>
      <dsp:spPr>
        <a:xfrm>
          <a:off x="2740" y="4973025"/>
          <a:ext cx="4512615" cy="1079256"/>
        </a:xfrm>
        <a:prstGeom prst="chevron">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a:t>4. Painting a Picture: Data Visualization</a:t>
          </a:r>
        </a:p>
      </dsp:txBody>
      <dsp:txXfrm>
        <a:off x="542368" y="4973025"/>
        <a:ext cx="3433359" cy="1079256"/>
      </dsp:txXfrm>
    </dsp:sp>
    <dsp:sp modelId="{C934C04F-4507-4419-A112-BB2C27373B66}">
      <dsp:nvSpPr>
        <dsp:cNvPr id="0" name=""/>
        <dsp:cNvSpPr/>
      </dsp:nvSpPr>
      <dsp:spPr>
        <a:xfrm>
          <a:off x="4164598" y="5064762"/>
          <a:ext cx="4057069" cy="895783"/>
        </a:xfrm>
        <a:prstGeom prst="chevron">
          <a:avLst/>
        </a:prstGeom>
        <a:solidFill>
          <a:schemeClr val="accent2">
            <a:tint val="40000"/>
            <a:alpha val="90000"/>
            <a:hueOff val="-636919"/>
            <a:satOff val="-56510"/>
            <a:lumOff val="-577"/>
            <a:alphaOff val="0"/>
          </a:schemeClr>
        </a:solidFill>
        <a:ln w="6350" cap="flat" cmpd="sng" algn="ctr">
          <a:solidFill>
            <a:schemeClr val="accent2">
              <a:tint val="40000"/>
              <a:alpha val="90000"/>
              <a:hueOff val="-636919"/>
              <a:satOff val="-56510"/>
              <a:lumOff val="-577"/>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Visualizing Key Trends a Patterns</a:t>
          </a:r>
        </a:p>
      </dsp:txBody>
      <dsp:txXfrm>
        <a:off x="4612490" y="5064762"/>
        <a:ext cx="3161286" cy="895783"/>
      </dsp:txXfrm>
    </dsp:sp>
    <dsp:sp modelId="{CDD677F3-C5A9-4958-A214-6705D7BADF7F}">
      <dsp:nvSpPr>
        <dsp:cNvPr id="0" name=""/>
        <dsp:cNvSpPr/>
      </dsp:nvSpPr>
      <dsp:spPr>
        <a:xfrm>
          <a:off x="2740" y="6203378"/>
          <a:ext cx="4512615" cy="1079256"/>
        </a:xfrm>
        <a:prstGeom prst="chevron">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5. Sharing the Story: Interpreting and Communicating Results</a:t>
          </a:r>
        </a:p>
      </dsp:txBody>
      <dsp:txXfrm>
        <a:off x="542368" y="6203378"/>
        <a:ext cx="3433359" cy="1079256"/>
      </dsp:txXfrm>
    </dsp:sp>
    <dsp:sp modelId="{653B3ABA-3B1D-47C3-B322-0F8ABFB3070A}">
      <dsp:nvSpPr>
        <dsp:cNvPr id="0" name=""/>
        <dsp:cNvSpPr/>
      </dsp:nvSpPr>
      <dsp:spPr>
        <a:xfrm>
          <a:off x="4164598" y="6295115"/>
          <a:ext cx="4534701" cy="895783"/>
        </a:xfrm>
        <a:prstGeom prst="chevron">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Key Findings and Recommendations</a:t>
          </a:r>
        </a:p>
      </dsp:txBody>
      <dsp:txXfrm>
        <a:off x="4612490" y="6295115"/>
        <a:ext cx="3638918" cy="8957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02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C4DB9-8DB7-0B49-3A53-C52041FE5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B20F6-AF07-60DA-FF65-EA34CE2864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0339BA-D216-3A0D-C6E2-7F7452F40A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2AA3C9-25B1-38AD-1A87-0D28FA950E88}"/>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21752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2"/>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chart" Target="../charts/chart5.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73793" y="2786717"/>
            <a:ext cx="10044827" cy="4320897"/>
          </a:xfrm>
          <a:prstGeom prst="rect">
            <a:avLst/>
          </a:prstGeom>
          <a:noFill/>
          <a:ln/>
        </p:spPr>
        <p:txBody>
          <a:bodyPr wrap="square" lIns="0" tIns="0" rIns="0" bIns="0" rtlCol="0" anchor="t"/>
          <a:lstStyle/>
          <a:p>
            <a:pPr marL="0" indent="0">
              <a:lnSpc>
                <a:spcPts val="7850"/>
              </a:lnSpc>
              <a:buNone/>
            </a:pPr>
            <a:r>
              <a:rPr lang="en-US" sz="6300" dirty="0">
                <a:solidFill>
                  <a:schemeClr val="accent2"/>
                </a:solidFill>
                <a:latin typeface="Lora" pitchFamily="34" charset="0"/>
                <a:ea typeface="Lora" pitchFamily="34" charset="-122"/>
                <a:cs typeface="Lora" pitchFamily="34" charset="-120"/>
              </a:rPr>
              <a:t>EG Company Overview</a:t>
            </a:r>
          </a:p>
          <a:p>
            <a:pPr marL="0" indent="0">
              <a:lnSpc>
                <a:spcPts val="7850"/>
              </a:lnSpc>
              <a:buNone/>
            </a:pPr>
            <a:r>
              <a:rPr lang="en-US" sz="6600" dirty="0">
                <a:solidFill>
                  <a:schemeClr val="accent2"/>
                </a:solidFill>
              </a:rPr>
              <a:t>2023 Sales Trends and Patterns</a:t>
            </a:r>
            <a:endParaRPr lang="en-US" sz="6300" dirty="0">
              <a:solidFill>
                <a:schemeClr val="accent2"/>
              </a:solidFill>
            </a:endParaRPr>
          </a:p>
        </p:txBody>
      </p:sp>
      <p:sp>
        <p:nvSpPr>
          <p:cNvPr id="4" name="Text 1"/>
          <p:cNvSpPr/>
          <p:nvPr/>
        </p:nvSpPr>
        <p:spPr>
          <a:xfrm>
            <a:off x="864037" y="4157067"/>
            <a:ext cx="7415927" cy="1580198"/>
          </a:xfrm>
          <a:prstGeom prst="rect">
            <a:avLst/>
          </a:prstGeom>
          <a:noFill/>
          <a:ln/>
        </p:spPr>
        <p:txBody>
          <a:bodyPr wrap="square" lIns="0" tIns="0" rIns="0" bIns="0" rtlCol="0" anchor="t"/>
          <a:lstStyle/>
          <a:p>
            <a:pPr marL="0" indent="0">
              <a:lnSpc>
                <a:spcPts val="3100"/>
              </a:lnSpc>
              <a:buNone/>
            </a:pPr>
            <a:endParaRPr lang="en-US" sz="1900" dirty="0"/>
          </a:p>
        </p:txBody>
      </p:sp>
      <p:sp>
        <p:nvSpPr>
          <p:cNvPr id="5" name="Shape 2"/>
          <p:cNvSpPr/>
          <p:nvPr/>
        </p:nvSpPr>
        <p:spPr>
          <a:xfrm>
            <a:off x="864037" y="6033373"/>
            <a:ext cx="394930" cy="394930"/>
          </a:xfrm>
          <a:prstGeom prst="roundRect">
            <a:avLst>
              <a:gd name="adj" fmla="val 23151155"/>
            </a:avLst>
          </a:prstGeom>
          <a:noFill/>
          <a:ln w="7620">
            <a:solidFill>
              <a:srgbClr val="FFFFFF"/>
            </a:solidFill>
            <a:prstDash val="solid"/>
          </a:ln>
        </p:spPr>
        <p:txBody>
          <a:bodyPr/>
          <a:lstStyle/>
          <a:p>
            <a:endParaRPr lang="en-US"/>
          </a:p>
        </p:txBody>
      </p:sp>
      <p:pic>
        <p:nvPicPr>
          <p:cNvPr id="6" name="Image 1" descr="preencoded.png"/>
          <p:cNvPicPr>
            <a:picLocks noChangeAspect="1"/>
          </p:cNvPicPr>
          <p:nvPr/>
        </p:nvPicPr>
        <p:blipFill>
          <a:blip r:embed="rId3"/>
          <a:stretch>
            <a:fillRect/>
          </a:stretch>
        </p:blipFill>
        <p:spPr>
          <a:xfrm>
            <a:off x="871657" y="6040993"/>
            <a:ext cx="379690" cy="379690"/>
          </a:xfrm>
          <a:prstGeom prst="rect">
            <a:avLst/>
          </a:prstGeom>
        </p:spPr>
      </p:pic>
      <p:sp>
        <p:nvSpPr>
          <p:cNvPr id="7" name="Text 3"/>
          <p:cNvSpPr/>
          <p:nvPr/>
        </p:nvSpPr>
        <p:spPr>
          <a:xfrm>
            <a:off x="1382316" y="6014918"/>
            <a:ext cx="2774752" cy="431959"/>
          </a:xfrm>
          <a:prstGeom prst="rect">
            <a:avLst/>
          </a:prstGeom>
          <a:noFill/>
          <a:ln/>
        </p:spPr>
        <p:txBody>
          <a:bodyPr wrap="none" lIns="0" tIns="0" rIns="0" bIns="0" rtlCol="0" anchor="t"/>
          <a:lstStyle/>
          <a:p>
            <a:pPr marL="0" indent="0" algn="l">
              <a:lnSpc>
                <a:spcPts val="3400"/>
              </a:lnSpc>
              <a:buNone/>
            </a:pPr>
            <a:r>
              <a:rPr lang="en-US" sz="2400" b="1" dirty="0">
                <a:solidFill>
                  <a:srgbClr val="D6E5EF"/>
                </a:solidFill>
                <a:latin typeface="Source Sans Pro Bold" pitchFamily="34" charset="0"/>
                <a:ea typeface="Source Sans Pro Bold" pitchFamily="34" charset="-122"/>
                <a:cs typeface="Source Sans Pro Bold" pitchFamily="34" charset="-120"/>
              </a:rPr>
              <a:t>by Ahmed Mahmoud</a:t>
            </a:r>
            <a:endParaRPr lang="en-US" sz="2400" dirty="0"/>
          </a:p>
        </p:txBody>
      </p:sp>
      <p:pic>
        <p:nvPicPr>
          <p:cNvPr id="9" name="Picture 8" descr="A blue and black logo&#10;&#10;Description automatically generated">
            <a:extLst>
              <a:ext uri="{FF2B5EF4-FFF2-40B4-BE49-F238E27FC236}">
                <a16:creationId xmlns:a16="http://schemas.microsoft.com/office/drawing/2014/main" id="{CF68E3C1-0103-48D2-CAA2-CC948FF04E4F}"/>
              </a:ext>
            </a:extLst>
          </p:cNvPr>
          <p:cNvPicPr>
            <a:picLocks noChangeAspect="1"/>
          </p:cNvPicPr>
          <p:nvPr/>
        </p:nvPicPr>
        <p:blipFill>
          <a:blip r:embed="rId4"/>
          <a:stretch>
            <a:fillRect/>
          </a:stretch>
        </p:blipFill>
        <p:spPr>
          <a:xfrm>
            <a:off x="245778" y="394931"/>
            <a:ext cx="4146330" cy="2004060"/>
          </a:xfrm>
          <a:prstGeom prst="rect">
            <a:avLst/>
          </a:prstGeom>
        </p:spPr>
      </p:pic>
      <p:pic>
        <p:nvPicPr>
          <p:cNvPr id="10" name="Image 0" descr="preencoded.png">
            <a:extLst>
              <a:ext uri="{FF2B5EF4-FFF2-40B4-BE49-F238E27FC236}">
                <a16:creationId xmlns:a16="http://schemas.microsoft.com/office/drawing/2014/main" id="{AF12265A-6A7B-E180-F4AD-0F5B77D5BAB0}"/>
              </a:ext>
            </a:extLst>
          </p:cNvPr>
          <p:cNvPicPr>
            <a:picLocks noChangeAspect="1"/>
          </p:cNvPicPr>
          <p:nvPr/>
        </p:nvPicPr>
        <p:blipFill>
          <a:blip r:embed="rId5"/>
          <a:stretch>
            <a:fillRect/>
          </a:stretch>
        </p:blipFill>
        <p:spPr>
          <a:xfrm>
            <a:off x="9829800" y="0"/>
            <a:ext cx="48006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864037" y="856893"/>
            <a:ext cx="7415927" cy="1452086"/>
          </a:xfrm>
          <a:prstGeom prst="rect">
            <a:avLst/>
          </a:prstGeom>
          <a:noFill/>
          <a:ln/>
        </p:spPr>
        <p:txBody>
          <a:bodyPr wrap="square" lIns="0" tIns="0" rIns="0" bIns="0" rtlCol="0" anchor="t"/>
          <a:lstStyle/>
          <a:p>
            <a:pPr marL="0" indent="0">
              <a:lnSpc>
                <a:spcPts val="5700"/>
              </a:lnSpc>
              <a:buNone/>
            </a:pPr>
            <a:r>
              <a:rPr lang="en-US" sz="4550" dirty="0">
                <a:solidFill>
                  <a:schemeClr val="accent2"/>
                </a:solidFill>
                <a:latin typeface="Lora" pitchFamily="34" charset="0"/>
                <a:ea typeface="Lora" pitchFamily="34" charset="-122"/>
                <a:cs typeface="Lora" pitchFamily="34" charset="-120"/>
              </a:rPr>
              <a:t>Top Materials by Financial Return</a:t>
            </a:r>
            <a:endParaRPr lang="en-US" sz="4550" dirty="0">
              <a:solidFill>
                <a:schemeClr val="accent2"/>
              </a:solidFill>
            </a:endParaRPr>
          </a:p>
        </p:txBody>
      </p:sp>
      <p:sp>
        <p:nvSpPr>
          <p:cNvPr id="4" name="Shape 1"/>
          <p:cNvSpPr/>
          <p:nvPr/>
        </p:nvSpPr>
        <p:spPr>
          <a:xfrm>
            <a:off x="864037" y="2679263"/>
            <a:ext cx="7415927" cy="1399937"/>
          </a:xfrm>
          <a:prstGeom prst="roundRect">
            <a:avLst>
              <a:gd name="adj" fmla="val 2645"/>
            </a:avLst>
          </a:prstGeom>
          <a:solidFill>
            <a:srgbClr val="444752"/>
          </a:solidFill>
          <a:ln/>
        </p:spPr>
        <p:txBody>
          <a:bodyPr/>
          <a:lstStyle/>
          <a:p>
            <a:endParaRPr lang="en-US"/>
          </a:p>
        </p:txBody>
      </p:sp>
      <p:sp>
        <p:nvSpPr>
          <p:cNvPr id="5" name="Text 2"/>
          <p:cNvSpPr/>
          <p:nvPr/>
        </p:nvSpPr>
        <p:spPr>
          <a:xfrm>
            <a:off x="1110853" y="2926080"/>
            <a:ext cx="5256133"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Caesar First 7966/NOVELLA Gray(48)K</a:t>
            </a:r>
            <a:endParaRPr lang="en-US" sz="2250" dirty="0"/>
          </a:p>
        </p:txBody>
      </p:sp>
      <p:sp>
        <p:nvSpPr>
          <p:cNvPr id="6" name="Text 3"/>
          <p:cNvSpPr/>
          <p:nvPr/>
        </p:nvSpPr>
        <p:spPr>
          <a:xfrm>
            <a:off x="1110853" y="3437334"/>
            <a:ext cx="6922294"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Value: 8,651,761</a:t>
            </a:r>
            <a:endParaRPr lang="en-US" sz="1900" dirty="0"/>
          </a:p>
        </p:txBody>
      </p:sp>
      <p:sp>
        <p:nvSpPr>
          <p:cNvPr id="7" name="Shape 4"/>
          <p:cNvSpPr/>
          <p:nvPr/>
        </p:nvSpPr>
        <p:spPr>
          <a:xfrm>
            <a:off x="864037" y="4326017"/>
            <a:ext cx="7415927" cy="1399937"/>
          </a:xfrm>
          <a:prstGeom prst="roundRect">
            <a:avLst>
              <a:gd name="adj" fmla="val 2645"/>
            </a:avLst>
          </a:prstGeom>
          <a:solidFill>
            <a:srgbClr val="444752"/>
          </a:solidFill>
          <a:ln/>
        </p:spPr>
        <p:txBody>
          <a:bodyPr/>
          <a:lstStyle/>
          <a:p>
            <a:endParaRPr lang="en-US"/>
          </a:p>
        </p:txBody>
      </p:sp>
      <p:sp>
        <p:nvSpPr>
          <p:cNvPr id="8" name="Text 5"/>
          <p:cNvSpPr/>
          <p:nvPr/>
        </p:nvSpPr>
        <p:spPr>
          <a:xfrm>
            <a:off x="1110853" y="4572833"/>
            <a:ext cx="4901922"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Star First 7966/NOVELLA Gray(36)K</a:t>
            </a:r>
            <a:endParaRPr lang="en-US" sz="2250" dirty="0"/>
          </a:p>
        </p:txBody>
      </p:sp>
      <p:sp>
        <p:nvSpPr>
          <p:cNvPr id="9" name="Text 6"/>
          <p:cNvSpPr/>
          <p:nvPr/>
        </p:nvSpPr>
        <p:spPr>
          <a:xfrm>
            <a:off x="1110853" y="5084088"/>
            <a:ext cx="6922294"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Value: 7,602,129</a:t>
            </a:r>
            <a:endParaRPr lang="en-US" sz="1900" dirty="0"/>
          </a:p>
        </p:txBody>
      </p:sp>
      <p:sp>
        <p:nvSpPr>
          <p:cNvPr id="10" name="Shape 7"/>
          <p:cNvSpPr/>
          <p:nvPr/>
        </p:nvSpPr>
        <p:spPr>
          <a:xfrm>
            <a:off x="864037" y="5972770"/>
            <a:ext cx="7415927" cy="1399937"/>
          </a:xfrm>
          <a:prstGeom prst="roundRect">
            <a:avLst>
              <a:gd name="adj" fmla="val 2645"/>
            </a:avLst>
          </a:prstGeom>
          <a:solidFill>
            <a:srgbClr val="444752"/>
          </a:solidFill>
          <a:ln/>
        </p:spPr>
        <p:txBody>
          <a:bodyPr/>
          <a:lstStyle/>
          <a:p>
            <a:endParaRPr lang="en-US"/>
          </a:p>
        </p:txBody>
      </p:sp>
      <p:sp>
        <p:nvSpPr>
          <p:cNvPr id="11" name="Text 8"/>
          <p:cNvSpPr/>
          <p:nvPr/>
        </p:nvSpPr>
        <p:spPr>
          <a:xfrm>
            <a:off x="1110853" y="6219587"/>
            <a:ext cx="4661178"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Soclo 10*60 First 1001A/Black(18)B</a:t>
            </a:r>
            <a:endParaRPr lang="en-US" sz="2250" dirty="0"/>
          </a:p>
        </p:txBody>
      </p:sp>
      <p:sp>
        <p:nvSpPr>
          <p:cNvPr id="12" name="Text 9"/>
          <p:cNvSpPr/>
          <p:nvPr/>
        </p:nvSpPr>
        <p:spPr>
          <a:xfrm>
            <a:off x="1110853" y="6730841"/>
            <a:ext cx="6922294"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Value: 6,452,811</a:t>
            </a:r>
            <a:endParaRPr lang="en-US" sz="1900" dirty="0"/>
          </a:p>
        </p:txBody>
      </p:sp>
      <p:graphicFrame>
        <p:nvGraphicFramePr>
          <p:cNvPr id="13" name="Chart 12">
            <a:extLst>
              <a:ext uri="{FF2B5EF4-FFF2-40B4-BE49-F238E27FC236}">
                <a16:creationId xmlns:a16="http://schemas.microsoft.com/office/drawing/2014/main" id="{986F0CD8-4BC4-9399-B32D-769E7641E06C}"/>
              </a:ext>
            </a:extLst>
          </p:cNvPr>
          <p:cNvGraphicFramePr>
            <a:graphicFrameLocks/>
          </p:cNvGraphicFramePr>
          <p:nvPr>
            <p:extLst>
              <p:ext uri="{D42A27DB-BD31-4B8C-83A1-F6EECF244321}">
                <p14:modId xmlns:p14="http://schemas.microsoft.com/office/powerpoint/2010/main" val="1620595089"/>
              </p:ext>
            </p:extLst>
          </p:nvPr>
        </p:nvGraphicFramePr>
        <p:xfrm>
          <a:off x="8526780" y="462201"/>
          <a:ext cx="5869443" cy="36170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8BC33101-1BF4-6FEF-3AA2-C27AFDE8C1A3}"/>
              </a:ext>
            </a:extLst>
          </p:cNvPr>
          <p:cNvSpPr txBox="1"/>
          <p:nvPr/>
        </p:nvSpPr>
        <p:spPr>
          <a:xfrm>
            <a:off x="8526780" y="4754403"/>
            <a:ext cx="4992767" cy="2070247"/>
          </a:xfrm>
          <a:prstGeom prst="rect">
            <a:avLst/>
          </a:prstGeom>
          <a:noFill/>
        </p:spPr>
        <p:txBody>
          <a:bodyPr wrap="square">
            <a:spAutoFit/>
          </a:bodyPr>
          <a:lstStyle/>
          <a:p>
            <a:pPr marL="0" indent="0">
              <a:lnSpc>
                <a:spcPts val="2550"/>
              </a:lnSpc>
              <a:buNone/>
            </a:pPr>
            <a:r>
              <a:rPr lang="en-US" sz="2000" dirty="0">
                <a:solidFill>
                  <a:srgbClr val="E2E6E9"/>
                </a:solidFill>
                <a:latin typeface="Merriweather" pitchFamily="34" charset="0"/>
                <a:ea typeface="Merriweather" pitchFamily="34" charset="-122"/>
                <a:cs typeface="Merriweather" pitchFamily="34" charset="-120"/>
              </a:rPr>
              <a:t>These materials generate the highest financial returns for EG. The Caesar First 7966/NOVELLA Gray (48)K leads in terms of value, followed closely by its 36K variant and the </a:t>
            </a:r>
            <a:r>
              <a:rPr lang="en-US" sz="2000" dirty="0" err="1">
                <a:solidFill>
                  <a:srgbClr val="E2E6E9"/>
                </a:solidFill>
                <a:latin typeface="Merriweather" pitchFamily="34" charset="0"/>
                <a:ea typeface="Merriweather" pitchFamily="34" charset="-122"/>
                <a:cs typeface="Merriweather" pitchFamily="34" charset="-120"/>
              </a:rPr>
              <a:t>Soclo</a:t>
            </a:r>
            <a:r>
              <a:rPr lang="en-US" sz="2000" dirty="0">
                <a:solidFill>
                  <a:srgbClr val="E2E6E9"/>
                </a:solidFill>
                <a:latin typeface="Merriweather" pitchFamily="34" charset="0"/>
                <a:ea typeface="Merriweather" pitchFamily="34" charset="-122"/>
                <a:cs typeface="Merriweather" pitchFamily="34" charset="-120"/>
              </a:rPr>
              <a:t> 10*60 First 1001A/Black (18)B.</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95073" y="635437"/>
            <a:ext cx="6054328" cy="679490"/>
          </a:xfrm>
          <a:prstGeom prst="rect">
            <a:avLst/>
          </a:prstGeom>
          <a:noFill/>
          <a:ln/>
        </p:spPr>
        <p:txBody>
          <a:bodyPr wrap="none" lIns="0" tIns="0" rIns="0" bIns="0" rtlCol="0" anchor="t"/>
          <a:lstStyle/>
          <a:p>
            <a:pPr marL="0" indent="0">
              <a:lnSpc>
                <a:spcPts val="5350"/>
              </a:lnSpc>
              <a:buNone/>
            </a:pPr>
            <a:r>
              <a:rPr lang="en-US" sz="4250" dirty="0">
                <a:solidFill>
                  <a:schemeClr val="accent2"/>
                </a:solidFill>
                <a:latin typeface="Lora" pitchFamily="34" charset="0"/>
                <a:ea typeface="Lora" pitchFamily="34" charset="-122"/>
                <a:cs typeface="Lora" pitchFamily="34" charset="-120"/>
              </a:rPr>
              <a:t>Quarterly</a:t>
            </a:r>
            <a:r>
              <a:rPr lang="en-US" sz="4250" dirty="0">
                <a:solidFill>
                  <a:srgbClr val="F98AC7"/>
                </a:solidFill>
                <a:latin typeface="Lora" pitchFamily="34" charset="0"/>
                <a:ea typeface="Lora" pitchFamily="34" charset="-122"/>
                <a:cs typeface="Lora" pitchFamily="34" charset="-120"/>
              </a:rPr>
              <a:t> </a:t>
            </a:r>
            <a:r>
              <a:rPr lang="en-US" sz="4250" dirty="0">
                <a:solidFill>
                  <a:schemeClr val="accent2"/>
                </a:solidFill>
                <a:latin typeface="Lora" pitchFamily="34" charset="0"/>
                <a:ea typeface="Lora" pitchFamily="34" charset="-122"/>
                <a:cs typeface="Lora" pitchFamily="34" charset="-120"/>
              </a:rPr>
              <a:t>Sales</a:t>
            </a:r>
            <a:r>
              <a:rPr lang="en-US" sz="4250" dirty="0">
                <a:solidFill>
                  <a:srgbClr val="F98AC7"/>
                </a:solidFill>
                <a:latin typeface="Lora" pitchFamily="34" charset="0"/>
                <a:ea typeface="Lora" pitchFamily="34" charset="-122"/>
                <a:cs typeface="Lora" pitchFamily="34" charset="-120"/>
              </a:rPr>
              <a:t> </a:t>
            </a:r>
            <a:r>
              <a:rPr lang="en-US" sz="4250" dirty="0">
                <a:solidFill>
                  <a:schemeClr val="accent2"/>
                </a:solidFill>
                <a:latin typeface="Lora" pitchFamily="34" charset="0"/>
                <a:ea typeface="Lora" pitchFamily="34" charset="-122"/>
                <a:cs typeface="Lora" pitchFamily="34" charset="-120"/>
              </a:rPr>
              <a:t>Analysis</a:t>
            </a:r>
            <a:endParaRPr lang="en-US" sz="4250" dirty="0">
              <a:solidFill>
                <a:schemeClr val="accent2"/>
              </a:solidFill>
            </a:endParaRPr>
          </a:p>
        </p:txBody>
      </p:sp>
      <p:sp>
        <p:nvSpPr>
          <p:cNvPr id="4" name="Shape 1"/>
          <p:cNvSpPr/>
          <p:nvPr/>
        </p:nvSpPr>
        <p:spPr>
          <a:xfrm>
            <a:off x="6626304" y="1661398"/>
            <a:ext cx="30480" cy="5932646"/>
          </a:xfrm>
          <a:prstGeom prst="roundRect">
            <a:avLst>
              <a:gd name="adj" fmla="val 113709"/>
            </a:avLst>
          </a:prstGeom>
          <a:solidFill>
            <a:srgbClr val="5D606B"/>
          </a:solidFill>
          <a:ln/>
        </p:spPr>
        <p:txBody>
          <a:bodyPr/>
          <a:lstStyle/>
          <a:p>
            <a:endParaRPr lang="en-US"/>
          </a:p>
        </p:txBody>
      </p:sp>
      <p:sp>
        <p:nvSpPr>
          <p:cNvPr id="5" name="Shape 2"/>
          <p:cNvSpPr/>
          <p:nvPr/>
        </p:nvSpPr>
        <p:spPr>
          <a:xfrm>
            <a:off x="6870978" y="2165985"/>
            <a:ext cx="808673" cy="30480"/>
          </a:xfrm>
          <a:prstGeom prst="roundRect">
            <a:avLst>
              <a:gd name="adj" fmla="val 113709"/>
            </a:avLst>
          </a:prstGeom>
          <a:solidFill>
            <a:srgbClr val="5D606B"/>
          </a:solidFill>
          <a:ln/>
        </p:spPr>
        <p:txBody>
          <a:bodyPr/>
          <a:lstStyle/>
          <a:p>
            <a:endParaRPr lang="en-US"/>
          </a:p>
        </p:txBody>
      </p:sp>
      <p:sp>
        <p:nvSpPr>
          <p:cNvPr id="6" name="Shape 3"/>
          <p:cNvSpPr/>
          <p:nvPr/>
        </p:nvSpPr>
        <p:spPr>
          <a:xfrm>
            <a:off x="6381631" y="1921312"/>
            <a:ext cx="519827" cy="519827"/>
          </a:xfrm>
          <a:prstGeom prst="roundRect">
            <a:avLst>
              <a:gd name="adj" fmla="val 6667"/>
            </a:avLst>
          </a:prstGeom>
          <a:solidFill>
            <a:srgbClr val="444752"/>
          </a:solidFill>
          <a:ln/>
        </p:spPr>
        <p:txBody>
          <a:bodyPr/>
          <a:lstStyle/>
          <a:p>
            <a:endParaRPr lang="en-US"/>
          </a:p>
        </p:txBody>
      </p:sp>
      <p:sp>
        <p:nvSpPr>
          <p:cNvPr id="7" name="Text 4"/>
          <p:cNvSpPr/>
          <p:nvPr/>
        </p:nvSpPr>
        <p:spPr>
          <a:xfrm>
            <a:off x="6582132" y="2018109"/>
            <a:ext cx="118705" cy="326231"/>
          </a:xfrm>
          <a:prstGeom prst="rect">
            <a:avLst/>
          </a:prstGeom>
          <a:noFill/>
          <a:ln/>
        </p:spPr>
        <p:txBody>
          <a:bodyPr wrap="none" lIns="0" tIns="0" rIns="0" bIns="0" rtlCol="0" anchor="t"/>
          <a:lstStyle/>
          <a:p>
            <a:pPr marL="0" indent="0" algn="ctr">
              <a:lnSpc>
                <a:spcPts val="2550"/>
              </a:lnSpc>
              <a:buNone/>
            </a:pPr>
            <a:r>
              <a:rPr lang="en-US" sz="2550" dirty="0">
                <a:solidFill>
                  <a:srgbClr val="D6E5EF"/>
                </a:solidFill>
                <a:latin typeface="Lora" pitchFamily="34" charset="0"/>
                <a:ea typeface="Lora" pitchFamily="34" charset="-122"/>
                <a:cs typeface="Lora" pitchFamily="34" charset="-120"/>
              </a:rPr>
              <a:t>1</a:t>
            </a:r>
            <a:endParaRPr lang="en-US" sz="2550" dirty="0"/>
          </a:p>
        </p:txBody>
      </p:sp>
      <p:sp>
        <p:nvSpPr>
          <p:cNvPr id="8" name="Text 5"/>
          <p:cNvSpPr/>
          <p:nvPr/>
        </p:nvSpPr>
        <p:spPr>
          <a:xfrm>
            <a:off x="7912298" y="1892379"/>
            <a:ext cx="2718197" cy="339685"/>
          </a:xfrm>
          <a:prstGeom prst="rect">
            <a:avLst/>
          </a:prstGeom>
          <a:noFill/>
          <a:ln/>
        </p:spPr>
        <p:txBody>
          <a:bodyPr wrap="none" lIns="0" tIns="0" rIns="0" bIns="0" rtlCol="0" anchor="t"/>
          <a:lstStyle/>
          <a:p>
            <a:pPr marL="0" indent="0" algn="l">
              <a:lnSpc>
                <a:spcPts val="2650"/>
              </a:lnSpc>
              <a:buNone/>
            </a:pPr>
            <a:r>
              <a:rPr lang="en-US" sz="2100" dirty="0">
                <a:solidFill>
                  <a:srgbClr val="D6E5EF"/>
                </a:solidFill>
                <a:latin typeface="Lora" pitchFamily="34" charset="0"/>
                <a:ea typeface="Lora" pitchFamily="34" charset="-122"/>
                <a:cs typeface="Lora" pitchFamily="34" charset="-120"/>
              </a:rPr>
              <a:t>Q1</a:t>
            </a:r>
            <a:endParaRPr lang="en-US" sz="2100" dirty="0"/>
          </a:p>
        </p:txBody>
      </p:sp>
      <p:sp>
        <p:nvSpPr>
          <p:cNvPr id="9" name="Text 6"/>
          <p:cNvSpPr/>
          <p:nvPr/>
        </p:nvSpPr>
        <p:spPr>
          <a:xfrm>
            <a:off x="7912298" y="2370653"/>
            <a:ext cx="5909429" cy="369689"/>
          </a:xfrm>
          <a:prstGeom prst="rect">
            <a:avLst/>
          </a:prstGeom>
          <a:noFill/>
          <a:ln/>
        </p:spPr>
        <p:txBody>
          <a:bodyPr wrap="none" lIns="0" tIns="0" rIns="0" bIns="0" rtlCol="0" anchor="t"/>
          <a:lstStyle/>
          <a:p>
            <a:pPr marL="0" indent="0" algn="l">
              <a:lnSpc>
                <a:spcPts val="2900"/>
              </a:lnSpc>
              <a:buNone/>
            </a:pPr>
            <a:r>
              <a:rPr lang="en-US" sz="1800" dirty="0">
                <a:solidFill>
                  <a:srgbClr val="D6E5EF"/>
                </a:solidFill>
                <a:latin typeface="Source Sans Pro" pitchFamily="34" charset="0"/>
                <a:ea typeface="Source Sans Pro" pitchFamily="34" charset="-122"/>
                <a:cs typeface="Source Sans Pro" pitchFamily="34" charset="-120"/>
              </a:rPr>
              <a:t>Total Value: 70,286,585, Net Value: 60,446,463</a:t>
            </a:r>
            <a:endParaRPr lang="en-US" sz="1800" dirty="0"/>
          </a:p>
        </p:txBody>
      </p:sp>
      <p:sp>
        <p:nvSpPr>
          <p:cNvPr id="10" name="Shape 7"/>
          <p:cNvSpPr/>
          <p:nvPr/>
        </p:nvSpPr>
        <p:spPr>
          <a:xfrm>
            <a:off x="6870978" y="3706892"/>
            <a:ext cx="808673" cy="30480"/>
          </a:xfrm>
          <a:prstGeom prst="roundRect">
            <a:avLst>
              <a:gd name="adj" fmla="val 113709"/>
            </a:avLst>
          </a:prstGeom>
          <a:solidFill>
            <a:srgbClr val="5D606B"/>
          </a:solidFill>
          <a:ln/>
        </p:spPr>
        <p:txBody>
          <a:bodyPr/>
          <a:lstStyle/>
          <a:p>
            <a:endParaRPr lang="en-US"/>
          </a:p>
        </p:txBody>
      </p:sp>
      <p:sp>
        <p:nvSpPr>
          <p:cNvPr id="11" name="Shape 8"/>
          <p:cNvSpPr/>
          <p:nvPr/>
        </p:nvSpPr>
        <p:spPr>
          <a:xfrm>
            <a:off x="6381631" y="3462218"/>
            <a:ext cx="519827" cy="519827"/>
          </a:xfrm>
          <a:prstGeom prst="roundRect">
            <a:avLst>
              <a:gd name="adj" fmla="val 6667"/>
            </a:avLst>
          </a:prstGeom>
          <a:solidFill>
            <a:srgbClr val="444752"/>
          </a:solidFill>
          <a:ln/>
        </p:spPr>
        <p:txBody>
          <a:bodyPr/>
          <a:lstStyle/>
          <a:p>
            <a:endParaRPr lang="en-US"/>
          </a:p>
        </p:txBody>
      </p:sp>
      <p:sp>
        <p:nvSpPr>
          <p:cNvPr id="12" name="Text 9"/>
          <p:cNvSpPr/>
          <p:nvPr/>
        </p:nvSpPr>
        <p:spPr>
          <a:xfrm>
            <a:off x="6553914" y="3559016"/>
            <a:ext cx="175141" cy="326231"/>
          </a:xfrm>
          <a:prstGeom prst="rect">
            <a:avLst/>
          </a:prstGeom>
          <a:noFill/>
          <a:ln/>
        </p:spPr>
        <p:txBody>
          <a:bodyPr wrap="none" lIns="0" tIns="0" rIns="0" bIns="0" rtlCol="0" anchor="t"/>
          <a:lstStyle/>
          <a:p>
            <a:pPr marL="0" indent="0" algn="ctr">
              <a:lnSpc>
                <a:spcPts val="2550"/>
              </a:lnSpc>
              <a:buNone/>
            </a:pPr>
            <a:r>
              <a:rPr lang="en-US" sz="2550" dirty="0">
                <a:solidFill>
                  <a:srgbClr val="D6E5EF"/>
                </a:solidFill>
                <a:latin typeface="Lora" pitchFamily="34" charset="0"/>
                <a:ea typeface="Lora" pitchFamily="34" charset="-122"/>
                <a:cs typeface="Lora" pitchFamily="34" charset="-120"/>
              </a:rPr>
              <a:t>2</a:t>
            </a:r>
            <a:endParaRPr lang="en-US" sz="2550" dirty="0"/>
          </a:p>
        </p:txBody>
      </p:sp>
      <p:sp>
        <p:nvSpPr>
          <p:cNvPr id="13" name="Text 10"/>
          <p:cNvSpPr/>
          <p:nvPr/>
        </p:nvSpPr>
        <p:spPr>
          <a:xfrm>
            <a:off x="7912298" y="3433286"/>
            <a:ext cx="2718197" cy="339685"/>
          </a:xfrm>
          <a:prstGeom prst="rect">
            <a:avLst/>
          </a:prstGeom>
          <a:noFill/>
          <a:ln/>
        </p:spPr>
        <p:txBody>
          <a:bodyPr wrap="none" lIns="0" tIns="0" rIns="0" bIns="0" rtlCol="0" anchor="t"/>
          <a:lstStyle/>
          <a:p>
            <a:pPr marL="0" indent="0" algn="l">
              <a:lnSpc>
                <a:spcPts val="2650"/>
              </a:lnSpc>
              <a:buNone/>
            </a:pPr>
            <a:r>
              <a:rPr lang="en-US" sz="2100" dirty="0">
                <a:solidFill>
                  <a:srgbClr val="D6E5EF"/>
                </a:solidFill>
                <a:latin typeface="Lora" pitchFamily="34" charset="0"/>
                <a:ea typeface="Lora" pitchFamily="34" charset="-122"/>
                <a:cs typeface="Lora" pitchFamily="34" charset="-120"/>
              </a:rPr>
              <a:t>Q2</a:t>
            </a:r>
            <a:endParaRPr lang="en-US" sz="2100" dirty="0"/>
          </a:p>
        </p:txBody>
      </p:sp>
      <p:sp>
        <p:nvSpPr>
          <p:cNvPr id="14" name="Text 11"/>
          <p:cNvSpPr/>
          <p:nvPr/>
        </p:nvSpPr>
        <p:spPr>
          <a:xfrm>
            <a:off x="7912298" y="3911560"/>
            <a:ext cx="5909429" cy="369689"/>
          </a:xfrm>
          <a:prstGeom prst="rect">
            <a:avLst/>
          </a:prstGeom>
          <a:noFill/>
          <a:ln/>
        </p:spPr>
        <p:txBody>
          <a:bodyPr wrap="none" lIns="0" tIns="0" rIns="0" bIns="0" rtlCol="0" anchor="t"/>
          <a:lstStyle/>
          <a:p>
            <a:pPr marL="0" indent="0" algn="l">
              <a:lnSpc>
                <a:spcPts val="2900"/>
              </a:lnSpc>
              <a:buNone/>
            </a:pPr>
            <a:r>
              <a:rPr lang="en-US" sz="1800" dirty="0">
                <a:solidFill>
                  <a:srgbClr val="D6E5EF"/>
                </a:solidFill>
                <a:latin typeface="Source Sans Pro" pitchFamily="34" charset="0"/>
                <a:ea typeface="Source Sans Pro" pitchFamily="34" charset="-122"/>
                <a:cs typeface="Source Sans Pro" pitchFamily="34" charset="-120"/>
              </a:rPr>
              <a:t>Total Value: 95,190,037, Net Value: 81,863,431</a:t>
            </a:r>
            <a:endParaRPr lang="en-US" sz="1800" dirty="0"/>
          </a:p>
        </p:txBody>
      </p:sp>
      <p:sp>
        <p:nvSpPr>
          <p:cNvPr id="15" name="Shape 12"/>
          <p:cNvSpPr/>
          <p:nvPr/>
        </p:nvSpPr>
        <p:spPr>
          <a:xfrm>
            <a:off x="6870978" y="5247799"/>
            <a:ext cx="808673" cy="30480"/>
          </a:xfrm>
          <a:prstGeom prst="roundRect">
            <a:avLst>
              <a:gd name="adj" fmla="val 113709"/>
            </a:avLst>
          </a:prstGeom>
          <a:solidFill>
            <a:srgbClr val="5D606B"/>
          </a:solidFill>
          <a:ln/>
        </p:spPr>
        <p:txBody>
          <a:bodyPr/>
          <a:lstStyle/>
          <a:p>
            <a:endParaRPr lang="en-US"/>
          </a:p>
        </p:txBody>
      </p:sp>
      <p:sp>
        <p:nvSpPr>
          <p:cNvPr id="16" name="Shape 13"/>
          <p:cNvSpPr/>
          <p:nvPr/>
        </p:nvSpPr>
        <p:spPr>
          <a:xfrm>
            <a:off x="6381631" y="5003125"/>
            <a:ext cx="519827" cy="519827"/>
          </a:xfrm>
          <a:prstGeom prst="roundRect">
            <a:avLst>
              <a:gd name="adj" fmla="val 6667"/>
            </a:avLst>
          </a:prstGeom>
          <a:solidFill>
            <a:srgbClr val="444752"/>
          </a:solidFill>
          <a:ln/>
        </p:spPr>
        <p:txBody>
          <a:bodyPr/>
          <a:lstStyle/>
          <a:p>
            <a:endParaRPr lang="en-US"/>
          </a:p>
        </p:txBody>
      </p:sp>
      <p:sp>
        <p:nvSpPr>
          <p:cNvPr id="17" name="Text 14"/>
          <p:cNvSpPr/>
          <p:nvPr/>
        </p:nvSpPr>
        <p:spPr>
          <a:xfrm>
            <a:off x="6550700" y="5099923"/>
            <a:ext cx="181689" cy="326231"/>
          </a:xfrm>
          <a:prstGeom prst="rect">
            <a:avLst/>
          </a:prstGeom>
          <a:noFill/>
          <a:ln/>
        </p:spPr>
        <p:txBody>
          <a:bodyPr wrap="none" lIns="0" tIns="0" rIns="0" bIns="0" rtlCol="0" anchor="t"/>
          <a:lstStyle/>
          <a:p>
            <a:pPr marL="0" indent="0" algn="ctr">
              <a:lnSpc>
                <a:spcPts val="2550"/>
              </a:lnSpc>
              <a:buNone/>
            </a:pPr>
            <a:r>
              <a:rPr lang="en-US" sz="2550" dirty="0">
                <a:solidFill>
                  <a:srgbClr val="D6E5EF"/>
                </a:solidFill>
                <a:latin typeface="Lora" pitchFamily="34" charset="0"/>
                <a:ea typeface="Lora" pitchFamily="34" charset="-122"/>
                <a:cs typeface="Lora" pitchFamily="34" charset="-120"/>
              </a:rPr>
              <a:t>3</a:t>
            </a:r>
            <a:endParaRPr lang="en-US" sz="2550" dirty="0"/>
          </a:p>
        </p:txBody>
      </p:sp>
      <p:sp>
        <p:nvSpPr>
          <p:cNvPr id="18" name="Text 15"/>
          <p:cNvSpPr/>
          <p:nvPr/>
        </p:nvSpPr>
        <p:spPr>
          <a:xfrm>
            <a:off x="7912298" y="4974193"/>
            <a:ext cx="2718197" cy="339685"/>
          </a:xfrm>
          <a:prstGeom prst="rect">
            <a:avLst/>
          </a:prstGeom>
          <a:noFill/>
          <a:ln/>
        </p:spPr>
        <p:txBody>
          <a:bodyPr wrap="none" lIns="0" tIns="0" rIns="0" bIns="0" rtlCol="0" anchor="t"/>
          <a:lstStyle/>
          <a:p>
            <a:pPr marL="0" indent="0" algn="l">
              <a:lnSpc>
                <a:spcPts val="2650"/>
              </a:lnSpc>
              <a:buNone/>
            </a:pPr>
            <a:r>
              <a:rPr lang="en-US" sz="2100" dirty="0">
                <a:solidFill>
                  <a:srgbClr val="D6E5EF"/>
                </a:solidFill>
                <a:latin typeface="Lora" pitchFamily="34" charset="0"/>
                <a:ea typeface="Lora" pitchFamily="34" charset="-122"/>
                <a:cs typeface="Lora" pitchFamily="34" charset="-120"/>
              </a:rPr>
              <a:t>Q3</a:t>
            </a:r>
            <a:endParaRPr lang="en-US" sz="2100" dirty="0"/>
          </a:p>
        </p:txBody>
      </p:sp>
      <p:sp>
        <p:nvSpPr>
          <p:cNvPr id="19" name="Text 16"/>
          <p:cNvSpPr/>
          <p:nvPr/>
        </p:nvSpPr>
        <p:spPr>
          <a:xfrm>
            <a:off x="7912298" y="5452467"/>
            <a:ext cx="5909429" cy="369689"/>
          </a:xfrm>
          <a:prstGeom prst="rect">
            <a:avLst/>
          </a:prstGeom>
          <a:noFill/>
          <a:ln/>
        </p:spPr>
        <p:txBody>
          <a:bodyPr wrap="none" lIns="0" tIns="0" rIns="0" bIns="0" rtlCol="0" anchor="t"/>
          <a:lstStyle/>
          <a:p>
            <a:pPr marL="0" indent="0" algn="l">
              <a:lnSpc>
                <a:spcPts val="2900"/>
              </a:lnSpc>
              <a:buNone/>
            </a:pPr>
            <a:r>
              <a:rPr lang="en-US" sz="1800" dirty="0">
                <a:solidFill>
                  <a:srgbClr val="D6E5EF"/>
                </a:solidFill>
                <a:latin typeface="Source Sans Pro" pitchFamily="34" charset="0"/>
                <a:ea typeface="Source Sans Pro" pitchFamily="34" charset="-122"/>
                <a:cs typeface="Source Sans Pro" pitchFamily="34" charset="-120"/>
              </a:rPr>
              <a:t>Total Value: 90,168,877, Net Value: 77,545,234</a:t>
            </a:r>
            <a:endParaRPr lang="en-US" sz="1800" dirty="0"/>
          </a:p>
        </p:txBody>
      </p:sp>
      <p:sp>
        <p:nvSpPr>
          <p:cNvPr id="20" name="Shape 17"/>
          <p:cNvSpPr/>
          <p:nvPr/>
        </p:nvSpPr>
        <p:spPr>
          <a:xfrm>
            <a:off x="6870978" y="6788706"/>
            <a:ext cx="808673" cy="30480"/>
          </a:xfrm>
          <a:prstGeom prst="roundRect">
            <a:avLst>
              <a:gd name="adj" fmla="val 113709"/>
            </a:avLst>
          </a:prstGeom>
          <a:solidFill>
            <a:srgbClr val="5D606B"/>
          </a:solidFill>
          <a:ln/>
        </p:spPr>
        <p:txBody>
          <a:bodyPr/>
          <a:lstStyle/>
          <a:p>
            <a:endParaRPr lang="en-US"/>
          </a:p>
        </p:txBody>
      </p:sp>
      <p:sp>
        <p:nvSpPr>
          <p:cNvPr id="21" name="Shape 18"/>
          <p:cNvSpPr/>
          <p:nvPr/>
        </p:nvSpPr>
        <p:spPr>
          <a:xfrm>
            <a:off x="6381631" y="6544032"/>
            <a:ext cx="519827" cy="519827"/>
          </a:xfrm>
          <a:prstGeom prst="roundRect">
            <a:avLst>
              <a:gd name="adj" fmla="val 6667"/>
            </a:avLst>
          </a:prstGeom>
          <a:solidFill>
            <a:srgbClr val="444752"/>
          </a:solidFill>
          <a:ln/>
        </p:spPr>
        <p:txBody>
          <a:bodyPr/>
          <a:lstStyle/>
          <a:p>
            <a:endParaRPr lang="en-US"/>
          </a:p>
        </p:txBody>
      </p:sp>
      <p:sp>
        <p:nvSpPr>
          <p:cNvPr id="22" name="Text 19"/>
          <p:cNvSpPr/>
          <p:nvPr/>
        </p:nvSpPr>
        <p:spPr>
          <a:xfrm>
            <a:off x="6553081" y="6640830"/>
            <a:ext cx="176808" cy="326231"/>
          </a:xfrm>
          <a:prstGeom prst="rect">
            <a:avLst/>
          </a:prstGeom>
          <a:noFill/>
          <a:ln/>
        </p:spPr>
        <p:txBody>
          <a:bodyPr wrap="none" lIns="0" tIns="0" rIns="0" bIns="0" rtlCol="0" anchor="t"/>
          <a:lstStyle/>
          <a:p>
            <a:pPr marL="0" indent="0" algn="ctr">
              <a:lnSpc>
                <a:spcPts val="2550"/>
              </a:lnSpc>
              <a:buNone/>
            </a:pPr>
            <a:r>
              <a:rPr lang="en-US" sz="2550" dirty="0">
                <a:solidFill>
                  <a:srgbClr val="D6E5EF"/>
                </a:solidFill>
                <a:latin typeface="Lora" pitchFamily="34" charset="0"/>
                <a:ea typeface="Lora" pitchFamily="34" charset="-122"/>
                <a:cs typeface="Lora" pitchFamily="34" charset="-120"/>
              </a:rPr>
              <a:t>4</a:t>
            </a:r>
            <a:endParaRPr lang="en-US" sz="2550" dirty="0"/>
          </a:p>
        </p:txBody>
      </p:sp>
      <p:sp>
        <p:nvSpPr>
          <p:cNvPr id="23" name="Text 20"/>
          <p:cNvSpPr/>
          <p:nvPr/>
        </p:nvSpPr>
        <p:spPr>
          <a:xfrm>
            <a:off x="7912298" y="6515100"/>
            <a:ext cx="2718197" cy="339685"/>
          </a:xfrm>
          <a:prstGeom prst="rect">
            <a:avLst/>
          </a:prstGeom>
          <a:noFill/>
          <a:ln/>
        </p:spPr>
        <p:txBody>
          <a:bodyPr wrap="none" lIns="0" tIns="0" rIns="0" bIns="0" rtlCol="0" anchor="t"/>
          <a:lstStyle/>
          <a:p>
            <a:pPr marL="0" indent="0" algn="l">
              <a:lnSpc>
                <a:spcPts val="2650"/>
              </a:lnSpc>
              <a:buNone/>
            </a:pPr>
            <a:r>
              <a:rPr lang="en-US" sz="2100" dirty="0">
                <a:solidFill>
                  <a:srgbClr val="D6E5EF"/>
                </a:solidFill>
                <a:latin typeface="Lora" pitchFamily="34" charset="0"/>
                <a:ea typeface="Lora" pitchFamily="34" charset="-122"/>
                <a:cs typeface="Lora" pitchFamily="34" charset="-120"/>
              </a:rPr>
              <a:t>Q4</a:t>
            </a:r>
            <a:endParaRPr lang="en-US" sz="2100" dirty="0"/>
          </a:p>
        </p:txBody>
      </p:sp>
      <p:sp>
        <p:nvSpPr>
          <p:cNvPr id="24" name="Text 21"/>
          <p:cNvSpPr/>
          <p:nvPr/>
        </p:nvSpPr>
        <p:spPr>
          <a:xfrm>
            <a:off x="7912298" y="6993374"/>
            <a:ext cx="5909429" cy="369689"/>
          </a:xfrm>
          <a:prstGeom prst="rect">
            <a:avLst/>
          </a:prstGeom>
          <a:noFill/>
          <a:ln/>
        </p:spPr>
        <p:txBody>
          <a:bodyPr wrap="none" lIns="0" tIns="0" rIns="0" bIns="0" rtlCol="0" anchor="t"/>
          <a:lstStyle/>
          <a:p>
            <a:pPr marL="0" indent="0" algn="l">
              <a:lnSpc>
                <a:spcPts val="2900"/>
              </a:lnSpc>
              <a:buNone/>
            </a:pPr>
            <a:r>
              <a:rPr lang="en-US" sz="1800" dirty="0">
                <a:solidFill>
                  <a:srgbClr val="D6E5EF"/>
                </a:solidFill>
                <a:latin typeface="Source Sans Pro" pitchFamily="34" charset="0"/>
                <a:ea typeface="Source Sans Pro" pitchFamily="34" charset="-122"/>
                <a:cs typeface="Source Sans Pro" pitchFamily="34" charset="-120"/>
              </a:rPr>
              <a:t>Total Value: 97,824,294, Net Value: 84,128,893</a:t>
            </a:r>
            <a:endParaRPr lang="en-US" sz="1800" dirty="0"/>
          </a:p>
        </p:txBody>
      </p:sp>
      <p:sp>
        <p:nvSpPr>
          <p:cNvPr id="27" name="TextBox 26">
            <a:extLst>
              <a:ext uri="{FF2B5EF4-FFF2-40B4-BE49-F238E27FC236}">
                <a16:creationId xmlns:a16="http://schemas.microsoft.com/office/drawing/2014/main" id="{67A49225-6DDA-E410-AA6F-A426615FC2A2}"/>
              </a:ext>
            </a:extLst>
          </p:cNvPr>
          <p:cNvSpPr txBox="1"/>
          <p:nvPr/>
        </p:nvSpPr>
        <p:spPr>
          <a:xfrm>
            <a:off x="200301" y="4281249"/>
            <a:ext cx="5400164" cy="2246769"/>
          </a:xfrm>
          <a:prstGeom prst="rect">
            <a:avLst/>
          </a:prstGeom>
          <a:noFill/>
        </p:spPr>
        <p:txBody>
          <a:bodyPr wrap="square">
            <a:spAutoFit/>
          </a:bodyPr>
          <a:lstStyle/>
          <a:p>
            <a:pPr marL="0" indent="0">
              <a:lnSpc>
                <a:spcPts val="2350"/>
              </a:lnSpc>
              <a:buNone/>
            </a:pPr>
            <a:r>
              <a:rPr lang="en-US" sz="2000" dirty="0">
                <a:solidFill>
                  <a:srgbClr val="E2E6E9"/>
                </a:solidFill>
                <a:latin typeface="Merriweather" pitchFamily="34" charset="0"/>
                <a:ea typeface="Merriweather" pitchFamily="34" charset="-122"/>
                <a:cs typeface="Merriweather" pitchFamily="34" charset="-120"/>
              </a:rPr>
              <a:t>The quarterly analysis shows a notable growth in the second quarter, followed by a slight decline in the fourth quarter. This trend provides insights into seasonal variations and market dynamics affecting EGMI's performance throughout the year .average=</a:t>
            </a:r>
            <a:r>
              <a:rPr lang="en-US" sz="1800" b="0" i="0" u="none" strike="noStrike" dirty="0">
                <a:solidFill>
                  <a:schemeClr val="accent2"/>
                </a:solidFill>
                <a:effectLst/>
                <a:latin typeface="Calibri" panose="020F0502020204030204" pitchFamily="34" charset="0"/>
              </a:rPr>
              <a:t>88,369,939</a:t>
            </a:r>
            <a:r>
              <a:rPr lang="en-US" sz="2000" dirty="0">
                <a:solidFill>
                  <a:schemeClr val="accent2"/>
                </a:solidFill>
              </a:rPr>
              <a:t> </a:t>
            </a:r>
          </a:p>
        </p:txBody>
      </p:sp>
      <p:graphicFrame>
        <p:nvGraphicFramePr>
          <p:cNvPr id="2" name="Chart 1">
            <a:extLst>
              <a:ext uri="{FF2B5EF4-FFF2-40B4-BE49-F238E27FC236}">
                <a16:creationId xmlns:a16="http://schemas.microsoft.com/office/drawing/2014/main" id="{7542E6A1-9A53-A4C7-2090-26BFBB32422E}"/>
              </a:ext>
            </a:extLst>
          </p:cNvPr>
          <p:cNvGraphicFramePr>
            <a:graphicFrameLocks/>
          </p:cNvGraphicFramePr>
          <p:nvPr>
            <p:extLst>
              <p:ext uri="{D42A27DB-BD31-4B8C-83A1-F6EECF244321}">
                <p14:modId xmlns:p14="http://schemas.microsoft.com/office/powerpoint/2010/main" val="303894652"/>
              </p:ext>
            </p:extLst>
          </p:nvPr>
        </p:nvGraphicFramePr>
        <p:xfrm>
          <a:off x="548878" y="635437"/>
          <a:ext cx="5160546" cy="31375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C385EB-BA91-77D8-4687-F40318295EF2}"/>
              </a:ext>
            </a:extLst>
          </p:cNvPr>
          <p:cNvPicPr>
            <a:picLocks noChangeAspect="1"/>
          </p:cNvPicPr>
          <p:nvPr/>
        </p:nvPicPr>
        <p:blipFill>
          <a:blip r:embed="rId2"/>
          <a:stretch>
            <a:fillRect/>
          </a:stretch>
        </p:blipFill>
        <p:spPr>
          <a:xfrm>
            <a:off x="0" y="-1"/>
            <a:ext cx="14630400" cy="8214711"/>
          </a:xfrm>
          <a:prstGeom prst="rect">
            <a:avLst/>
          </a:prstGeom>
        </p:spPr>
      </p:pic>
    </p:spTree>
    <p:extLst>
      <p:ext uri="{BB962C8B-B14F-4D97-AF65-F5344CB8AC3E}">
        <p14:creationId xmlns:p14="http://schemas.microsoft.com/office/powerpoint/2010/main" val="386866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75772" y="542568"/>
            <a:ext cx="4634865" cy="579358"/>
          </a:xfrm>
          <a:prstGeom prst="rect">
            <a:avLst/>
          </a:prstGeom>
          <a:noFill/>
          <a:ln/>
        </p:spPr>
        <p:txBody>
          <a:bodyPr wrap="none" lIns="0" tIns="0" rIns="0" bIns="0" rtlCol="0" anchor="t"/>
          <a:lstStyle/>
          <a:p>
            <a:pPr marL="0" indent="0">
              <a:lnSpc>
                <a:spcPts val="4550"/>
              </a:lnSpc>
              <a:buNone/>
            </a:pPr>
            <a:r>
              <a:rPr lang="en-US" sz="3600" dirty="0">
                <a:solidFill>
                  <a:schemeClr val="accent2"/>
                </a:solidFill>
                <a:latin typeface="Lora" pitchFamily="34" charset="0"/>
                <a:ea typeface="Lora" pitchFamily="34" charset="-122"/>
                <a:cs typeface="Lora" pitchFamily="34" charset="-120"/>
              </a:rPr>
              <a:t>Sales Trends Analysis</a:t>
            </a:r>
            <a:endParaRPr lang="en-US" sz="3600" dirty="0">
              <a:solidFill>
                <a:schemeClr val="accent2"/>
              </a:solidFill>
            </a:endParaRPr>
          </a:p>
        </p:txBody>
      </p:sp>
      <p:sp>
        <p:nvSpPr>
          <p:cNvPr id="4" name="Text 1"/>
          <p:cNvSpPr/>
          <p:nvPr/>
        </p:nvSpPr>
        <p:spPr>
          <a:xfrm>
            <a:off x="6175772" y="1417320"/>
            <a:ext cx="7765256" cy="630079"/>
          </a:xfrm>
          <a:prstGeom prst="rect">
            <a:avLst/>
          </a:prstGeom>
          <a:noFill/>
          <a:ln/>
        </p:spPr>
        <p:txBody>
          <a:bodyPr wrap="square" lIns="0" tIns="0" rIns="0" bIns="0" rtlCol="0" anchor="t"/>
          <a:lstStyle/>
          <a:p>
            <a:pPr marL="0" indent="0">
              <a:lnSpc>
                <a:spcPts val="2450"/>
              </a:lnSpc>
              <a:buNone/>
            </a:pPr>
            <a:r>
              <a:rPr lang="en-US" sz="1550" dirty="0">
                <a:solidFill>
                  <a:srgbClr val="D6E5EF"/>
                </a:solidFill>
                <a:latin typeface="Source Sans Pro" pitchFamily="34" charset="0"/>
                <a:ea typeface="Source Sans Pro" pitchFamily="34" charset="-122"/>
                <a:cs typeface="Source Sans Pro" pitchFamily="34" charset="-120"/>
              </a:rPr>
              <a:t>The graph shows significant growth in Q2, with a slight decline in Q4. Overall, there's a positive trend in sales and value throughout the year.</a:t>
            </a:r>
            <a:endParaRPr lang="en-US" sz="1550" dirty="0"/>
          </a:p>
        </p:txBody>
      </p:sp>
      <p:pic>
        <p:nvPicPr>
          <p:cNvPr id="5" name="Image 1" descr="preencoded.png"/>
          <p:cNvPicPr>
            <a:picLocks noChangeAspect="1"/>
          </p:cNvPicPr>
          <p:nvPr/>
        </p:nvPicPr>
        <p:blipFill>
          <a:blip r:embed="rId4"/>
          <a:stretch>
            <a:fillRect/>
          </a:stretch>
        </p:blipFill>
        <p:spPr>
          <a:xfrm>
            <a:off x="6175772" y="2268974"/>
            <a:ext cx="492443" cy="492443"/>
          </a:xfrm>
          <a:prstGeom prst="rect">
            <a:avLst/>
          </a:prstGeom>
        </p:spPr>
      </p:pic>
      <p:sp>
        <p:nvSpPr>
          <p:cNvPr id="6" name="Text 2"/>
          <p:cNvSpPr/>
          <p:nvPr/>
        </p:nvSpPr>
        <p:spPr>
          <a:xfrm>
            <a:off x="6175772" y="2958346"/>
            <a:ext cx="2317433" cy="289560"/>
          </a:xfrm>
          <a:prstGeom prst="rect">
            <a:avLst/>
          </a:prstGeom>
          <a:noFill/>
          <a:ln/>
        </p:spPr>
        <p:txBody>
          <a:bodyPr wrap="none" lIns="0" tIns="0" rIns="0" bIns="0" rtlCol="0" anchor="t"/>
          <a:lstStyle/>
          <a:p>
            <a:pPr marL="0" indent="0" algn="l">
              <a:lnSpc>
                <a:spcPts val="2250"/>
              </a:lnSpc>
              <a:buNone/>
            </a:pPr>
            <a:r>
              <a:rPr lang="en-US" sz="1800" dirty="0">
                <a:solidFill>
                  <a:srgbClr val="D6E5EF"/>
                </a:solidFill>
                <a:latin typeface="Lora" pitchFamily="34" charset="0"/>
                <a:ea typeface="Lora" pitchFamily="34" charset="-122"/>
                <a:cs typeface="Lora" pitchFamily="34" charset="-120"/>
              </a:rPr>
              <a:t>Growth</a:t>
            </a:r>
            <a:endParaRPr lang="en-US" sz="1800" dirty="0"/>
          </a:p>
        </p:txBody>
      </p:sp>
      <p:sp>
        <p:nvSpPr>
          <p:cNvPr id="7" name="Text 3"/>
          <p:cNvSpPr/>
          <p:nvPr/>
        </p:nvSpPr>
        <p:spPr>
          <a:xfrm>
            <a:off x="6175772" y="3366016"/>
            <a:ext cx="7765256" cy="315039"/>
          </a:xfrm>
          <a:prstGeom prst="rect">
            <a:avLst/>
          </a:prstGeom>
          <a:noFill/>
          <a:ln/>
        </p:spPr>
        <p:txBody>
          <a:bodyPr wrap="none" lIns="0" tIns="0" rIns="0" bIns="0" rtlCol="0" anchor="t"/>
          <a:lstStyle/>
          <a:p>
            <a:pPr marL="0" indent="0" algn="l">
              <a:lnSpc>
                <a:spcPts val="2450"/>
              </a:lnSpc>
              <a:buNone/>
            </a:pPr>
            <a:r>
              <a:rPr lang="en-US" sz="1550" dirty="0">
                <a:solidFill>
                  <a:srgbClr val="D6E5EF"/>
                </a:solidFill>
                <a:latin typeface="Source Sans Pro" pitchFamily="34" charset="0"/>
                <a:ea typeface="Source Sans Pro" pitchFamily="34" charset="-122"/>
                <a:cs typeface="Source Sans Pro" pitchFamily="34" charset="-120"/>
              </a:rPr>
              <a:t>Significant increase in Q2 sales</a:t>
            </a:r>
            <a:endParaRPr lang="en-US" sz="1550" dirty="0"/>
          </a:p>
        </p:txBody>
      </p:sp>
      <p:pic>
        <p:nvPicPr>
          <p:cNvPr id="8" name="Image 2" descr="preencoded.png"/>
          <p:cNvPicPr>
            <a:picLocks noChangeAspect="1"/>
          </p:cNvPicPr>
          <p:nvPr/>
        </p:nvPicPr>
        <p:blipFill>
          <a:blip r:embed="rId5"/>
          <a:stretch>
            <a:fillRect/>
          </a:stretch>
        </p:blipFill>
        <p:spPr>
          <a:xfrm>
            <a:off x="6175772" y="4271963"/>
            <a:ext cx="492443" cy="492443"/>
          </a:xfrm>
          <a:prstGeom prst="rect">
            <a:avLst/>
          </a:prstGeom>
        </p:spPr>
      </p:pic>
      <p:sp>
        <p:nvSpPr>
          <p:cNvPr id="9" name="Text 4"/>
          <p:cNvSpPr/>
          <p:nvPr/>
        </p:nvSpPr>
        <p:spPr>
          <a:xfrm>
            <a:off x="6175772" y="4961334"/>
            <a:ext cx="2317433" cy="289560"/>
          </a:xfrm>
          <a:prstGeom prst="rect">
            <a:avLst/>
          </a:prstGeom>
          <a:noFill/>
          <a:ln/>
        </p:spPr>
        <p:txBody>
          <a:bodyPr wrap="none" lIns="0" tIns="0" rIns="0" bIns="0" rtlCol="0" anchor="t"/>
          <a:lstStyle/>
          <a:p>
            <a:pPr marL="0" indent="0" algn="l">
              <a:lnSpc>
                <a:spcPts val="2250"/>
              </a:lnSpc>
              <a:buNone/>
            </a:pPr>
            <a:r>
              <a:rPr lang="en-US" sz="1800" dirty="0">
                <a:solidFill>
                  <a:srgbClr val="D6E5EF"/>
                </a:solidFill>
                <a:latin typeface="Lora" pitchFamily="34" charset="0"/>
                <a:ea typeface="Lora" pitchFamily="34" charset="-122"/>
                <a:cs typeface="Lora" pitchFamily="34" charset="-120"/>
              </a:rPr>
              <a:t>Trend</a:t>
            </a:r>
            <a:endParaRPr lang="en-US" sz="1800" dirty="0"/>
          </a:p>
        </p:txBody>
      </p:sp>
      <p:sp>
        <p:nvSpPr>
          <p:cNvPr id="10" name="Text 5"/>
          <p:cNvSpPr/>
          <p:nvPr/>
        </p:nvSpPr>
        <p:spPr>
          <a:xfrm>
            <a:off x="6175772" y="5369004"/>
            <a:ext cx="7765256" cy="315039"/>
          </a:xfrm>
          <a:prstGeom prst="rect">
            <a:avLst/>
          </a:prstGeom>
          <a:noFill/>
          <a:ln/>
        </p:spPr>
        <p:txBody>
          <a:bodyPr wrap="none" lIns="0" tIns="0" rIns="0" bIns="0" rtlCol="0" anchor="t"/>
          <a:lstStyle/>
          <a:p>
            <a:pPr marL="0" indent="0" algn="l">
              <a:lnSpc>
                <a:spcPts val="2450"/>
              </a:lnSpc>
              <a:buNone/>
            </a:pPr>
            <a:r>
              <a:rPr lang="en-US" sz="1550" dirty="0">
                <a:solidFill>
                  <a:srgbClr val="D6E5EF"/>
                </a:solidFill>
                <a:latin typeface="Source Sans Pro" pitchFamily="34" charset="0"/>
                <a:ea typeface="Source Sans Pro" pitchFamily="34" charset="-122"/>
                <a:cs typeface="Source Sans Pro" pitchFamily="34" charset="-120"/>
              </a:rPr>
              <a:t>Positive overall trend throughout the year</a:t>
            </a:r>
            <a:endParaRPr lang="en-US" sz="1550" dirty="0"/>
          </a:p>
        </p:txBody>
      </p:sp>
      <p:pic>
        <p:nvPicPr>
          <p:cNvPr id="11" name="Image 3" descr="preencoded.png"/>
          <p:cNvPicPr>
            <a:picLocks noChangeAspect="1"/>
          </p:cNvPicPr>
          <p:nvPr/>
        </p:nvPicPr>
        <p:blipFill>
          <a:blip r:embed="rId6"/>
          <a:stretch>
            <a:fillRect/>
          </a:stretch>
        </p:blipFill>
        <p:spPr>
          <a:xfrm>
            <a:off x="6175772" y="6274951"/>
            <a:ext cx="492443" cy="492443"/>
          </a:xfrm>
          <a:prstGeom prst="rect">
            <a:avLst/>
          </a:prstGeom>
        </p:spPr>
      </p:pic>
      <p:sp>
        <p:nvSpPr>
          <p:cNvPr id="12" name="Text 6"/>
          <p:cNvSpPr/>
          <p:nvPr/>
        </p:nvSpPr>
        <p:spPr>
          <a:xfrm>
            <a:off x="6175772" y="6964323"/>
            <a:ext cx="2317433" cy="289560"/>
          </a:xfrm>
          <a:prstGeom prst="rect">
            <a:avLst/>
          </a:prstGeom>
          <a:noFill/>
          <a:ln/>
        </p:spPr>
        <p:txBody>
          <a:bodyPr wrap="none" lIns="0" tIns="0" rIns="0" bIns="0" rtlCol="0" anchor="t"/>
          <a:lstStyle/>
          <a:p>
            <a:pPr marL="0" indent="0" algn="l">
              <a:lnSpc>
                <a:spcPts val="2250"/>
              </a:lnSpc>
              <a:buNone/>
            </a:pPr>
            <a:r>
              <a:rPr lang="en-US" sz="1800" dirty="0">
                <a:solidFill>
                  <a:srgbClr val="D6E5EF"/>
                </a:solidFill>
                <a:latin typeface="Lora" pitchFamily="34" charset="0"/>
                <a:ea typeface="Lora" pitchFamily="34" charset="-122"/>
                <a:cs typeface="Lora" pitchFamily="34" charset="-120"/>
              </a:rPr>
              <a:t>Analysis</a:t>
            </a:r>
            <a:endParaRPr lang="en-US" sz="1800" dirty="0"/>
          </a:p>
        </p:txBody>
      </p:sp>
      <p:sp>
        <p:nvSpPr>
          <p:cNvPr id="13" name="Text 7"/>
          <p:cNvSpPr/>
          <p:nvPr/>
        </p:nvSpPr>
        <p:spPr>
          <a:xfrm>
            <a:off x="6175772" y="7371993"/>
            <a:ext cx="7765256" cy="315039"/>
          </a:xfrm>
          <a:prstGeom prst="rect">
            <a:avLst/>
          </a:prstGeom>
          <a:noFill/>
          <a:ln/>
        </p:spPr>
        <p:txBody>
          <a:bodyPr wrap="none" lIns="0" tIns="0" rIns="0" bIns="0" rtlCol="0" anchor="t"/>
          <a:lstStyle/>
          <a:p>
            <a:pPr marL="0" indent="0" algn="l">
              <a:lnSpc>
                <a:spcPts val="2450"/>
              </a:lnSpc>
              <a:buNone/>
            </a:pPr>
            <a:r>
              <a:rPr lang="en-US" sz="1550" dirty="0">
                <a:solidFill>
                  <a:srgbClr val="D6E5EF"/>
                </a:solidFill>
                <a:latin typeface="Source Sans Pro" pitchFamily="34" charset="0"/>
                <a:ea typeface="Source Sans Pro" pitchFamily="34" charset="-122"/>
                <a:cs typeface="Source Sans Pro" pitchFamily="34" charset="-120"/>
              </a:rPr>
              <a:t>Slight decline observed in Q3</a:t>
            </a:r>
            <a:endParaRPr lang="en-US" sz="15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308789"/>
            <a:ext cx="7415927" cy="1452086"/>
          </a:xfrm>
          <a:prstGeom prst="rect">
            <a:avLst/>
          </a:prstGeom>
          <a:noFill/>
          <a:ln/>
        </p:spPr>
        <p:txBody>
          <a:bodyPr wrap="square" lIns="0" tIns="0" rIns="0" bIns="0" rtlCol="0" anchor="t"/>
          <a:lstStyle/>
          <a:p>
            <a:pPr marL="0" indent="0">
              <a:lnSpc>
                <a:spcPts val="5700"/>
              </a:lnSpc>
              <a:buNone/>
            </a:pPr>
            <a:r>
              <a:rPr lang="en-US" sz="4550" dirty="0">
                <a:solidFill>
                  <a:schemeClr val="accent2"/>
                </a:solidFill>
                <a:latin typeface="Lora" pitchFamily="34" charset="0"/>
                <a:ea typeface="Lora" pitchFamily="34" charset="-122"/>
                <a:cs typeface="Lora" pitchFamily="34" charset="-120"/>
              </a:rPr>
              <a:t>Recommendations and Conclusions</a:t>
            </a:r>
            <a:endParaRPr lang="en-US" sz="4550" dirty="0">
              <a:solidFill>
                <a:schemeClr val="accent2"/>
              </a:solidFill>
            </a:endParaRPr>
          </a:p>
        </p:txBody>
      </p:sp>
      <p:sp>
        <p:nvSpPr>
          <p:cNvPr id="4" name="Shape 1"/>
          <p:cNvSpPr/>
          <p:nvPr/>
        </p:nvSpPr>
        <p:spPr>
          <a:xfrm>
            <a:off x="6350437" y="1960185"/>
            <a:ext cx="555427" cy="555427"/>
          </a:xfrm>
          <a:prstGeom prst="roundRect">
            <a:avLst>
              <a:gd name="adj" fmla="val 6668"/>
            </a:avLst>
          </a:prstGeom>
          <a:solidFill>
            <a:srgbClr val="444752"/>
          </a:solidFill>
          <a:ln/>
        </p:spPr>
        <p:txBody>
          <a:bodyPr/>
          <a:lstStyle/>
          <a:p>
            <a:endParaRPr lang="en-US"/>
          </a:p>
        </p:txBody>
      </p:sp>
      <p:sp>
        <p:nvSpPr>
          <p:cNvPr id="5" name="Text 2"/>
          <p:cNvSpPr/>
          <p:nvPr/>
        </p:nvSpPr>
        <p:spPr>
          <a:xfrm>
            <a:off x="6564630" y="2063650"/>
            <a:ext cx="126921" cy="348496"/>
          </a:xfrm>
          <a:prstGeom prst="rect">
            <a:avLst/>
          </a:prstGeom>
          <a:noFill/>
          <a:ln/>
        </p:spPr>
        <p:txBody>
          <a:bodyPr wrap="none" lIns="0" tIns="0" rIns="0" bIns="0" rtlCol="0" anchor="t"/>
          <a:lstStyle/>
          <a:p>
            <a:pPr marL="0" indent="0" algn="ctr">
              <a:lnSpc>
                <a:spcPts val="2700"/>
              </a:lnSpc>
              <a:buNone/>
            </a:pPr>
            <a:r>
              <a:rPr lang="en-US" sz="2700" dirty="0">
                <a:solidFill>
                  <a:srgbClr val="D6E5EF"/>
                </a:solidFill>
                <a:latin typeface="Lora" pitchFamily="34" charset="0"/>
                <a:ea typeface="Lora" pitchFamily="34" charset="-122"/>
                <a:cs typeface="Lora" pitchFamily="34" charset="-120"/>
              </a:rPr>
              <a:t>1</a:t>
            </a:r>
            <a:endParaRPr lang="en-US" sz="2700" dirty="0"/>
          </a:p>
        </p:txBody>
      </p:sp>
      <p:sp>
        <p:nvSpPr>
          <p:cNvPr id="6" name="Text 3"/>
          <p:cNvSpPr/>
          <p:nvPr/>
        </p:nvSpPr>
        <p:spPr>
          <a:xfrm>
            <a:off x="7152680" y="1960185"/>
            <a:ext cx="3347442"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Focus on Top Customers</a:t>
            </a:r>
            <a:endParaRPr lang="en-US" sz="2250" dirty="0"/>
          </a:p>
        </p:txBody>
      </p:sp>
      <p:sp>
        <p:nvSpPr>
          <p:cNvPr id="7" name="Text 4"/>
          <p:cNvSpPr/>
          <p:nvPr/>
        </p:nvSpPr>
        <p:spPr>
          <a:xfrm>
            <a:off x="7152680" y="2471439"/>
            <a:ext cx="6613684" cy="1052246"/>
          </a:xfrm>
          <a:prstGeom prst="rect">
            <a:avLst/>
          </a:prstGeom>
          <a:noFill/>
          <a:ln/>
        </p:spPr>
        <p:txBody>
          <a:bodyPr wrap="square" lIns="0" tIns="0" rIns="0" bIns="0" rtlCol="0" anchor="t"/>
          <a:lstStyle/>
          <a:p>
            <a:pPr marL="0" indent="0">
              <a:lnSpc>
                <a:spcPts val="2600"/>
              </a:lnSpc>
              <a:buNone/>
            </a:pPr>
            <a:r>
              <a:rPr lang="en-US" dirty="0">
                <a:solidFill>
                  <a:srgbClr val="E2E6E9"/>
                </a:solidFill>
                <a:latin typeface="Merriweather" pitchFamily="34" charset="0"/>
                <a:ea typeface="Merriweather" pitchFamily="34" charset="-122"/>
                <a:cs typeface="Merriweather" pitchFamily="34" charset="-120"/>
              </a:rPr>
              <a:t>Develop strategies to maintain and grow relationships with top customers like Hani  and Mohamed .</a:t>
            </a:r>
            <a:endParaRPr lang="en-US" dirty="0"/>
          </a:p>
        </p:txBody>
      </p:sp>
      <p:sp>
        <p:nvSpPr>
          <p:cNvPr id="8" name="Shape 5"/>
          <p:cNvSpPr/>
          <p:nvPr/>
        </p:nvSpPr>
        <p:spPr>
          <a:xfrm>
            <a:off x="6350437" y="3786008"/>
            <a:ext cx="555427" cy="555427"/>
          </a:xfrm>
          <a:prstGeom prst="roundRect">
            <a:avLst>
              <a:gd name="adj" fmla="val 6668"/>
            </a:avLst>
          </a:prstGeom>
          <a:solidFill>
            <a:srgbClr val="444752"/>
          </a:solidFill>
          <a:ln/>
        </p:spPr>
        <p:txBody>
          <a:bodyPr/>
          <a:lstStyle/>
          <a:p>
            <a:endParaRPr lang="en-US"/>
          </a:p>
        </p:txBody>
      </p:sp>
      <p:sp>
        <p:nvSpPr>
          <p:cNvPr id="9" name="Text 6"/>
          <p:cNvSpPr/>
          <p:nvPr/>
        </p:nvSpPr>
        <p:spPr>
          <a:xfrm>
            <a:off x="6534507" y="3889474"/>
            <a:ext cx="187166" cy="348496"/>
          </a:xfrm>
          <a:prstGeom prst="rect">
            <a:avLst/>
          </a:prstGeom>
          <a:noFill/>
          <a:ln/>
        </p:spPr>
        <p:txBody>
          <a:bodyPr wrap="none" lIns="0" tIns="0" rIns="0" bIns="0" rtlCol="0" anchor="t"/>
          <a:lstStyle/>
          <a:p>
            <a:pPr marL="0" indent="0" algn="ctr">
              <a:lnSpc>
                <a:spcPts val="2700"/>
              </a:lnSpc>
              <a:buNone/>
            </a:pPr>
            <a:r>
              <a:rPr lang="en-US" sz="2700" dirty="0">
                <a:solidFill>
                  <a:srgbClr val="D6E5EF"/>
                </a:solidFill>
                <a:latin typeface="Lora" pitchFamily="34" charset="0"/>
                <a:ea typeface="Lora" pitchFamily="34" charset="-122"/>
                <a:cs typeface="Lora" pitchFamily="34" charset="-120"/>
              </a:rPr>
              <a:t>2</a:t>
            </a:r>
            <a:endParaRPr lang="en-US" sz="2700" dirty="0"/>
          </a:p>
        </p:txBody>
      </p:sp>
      <p:sp>
        <p:nvSpPr>
          <p:cNvPr id="10" name="Text 7"/>
          <p:cNvSpPr/>
          <p:nvPr/>
        </p:nvSpPr>
        <p:spPr>
          <a:xfrm>
            <a:off x="7152680" y="3786008"/>
            <a:ext cx="3512344"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Product Mix Optimization</a:t>
            </a:r>
            <a:endParaRPr lang="en-US" sz="2250" dirty="0"/>
          </a:p>
        </p:txBody>
      </p:sp>
      <p:sp>
        <p:nvSpPr>
          <p:cNvPr id="11" name="Text 8"/>
          <p:cNvSpPr/>
          <p:nvPr/>
        </p:nvSpPr>
        <p:spPr>
          <a:xfrm>
            <a:off x="7152680" y="4297263"/>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Analyze top-selling materials to optimize inventory and production.</a:t>
            </a:r>
            <a:endParaRPr lang="en-US" sz="1900" dirty="0"/>
          </a:p>
        </p:txBody>
      </p:sp>
      <p:sp>
        <p:nvSpPr>
          <p:cNvPr id="12" name="Shape 9"/>
          <p:cNvSpPr/>
          <p:nvPr/>
        </p:nvSpPr>
        <p:spPr>
          <a:xfrm>
            <a:off x="6350437" y="5611832"/>
            <a:ext cx="555427" cy="555427"/>
          </a:xfrm>
          <a:prstGeom prst="roundRect">
            <a:avLst>
              <a:gd name="adj" fmla="val 6668"/>
            </a:avLst>
          </a:prstGeom>
          <a:solidFill>
            <a:srgbClr val="444752"/>
          </a:solidFill>
          <a:ln/>
        </p:spPr>
        <p:txBody>
          <a:bodyPr/>
          <a:lstStyle/>
          <a:p>
            <a:endParaRPr lang="en-US"/>
          </a:p>
        </p:txBody>
      </p:sp>
      <p:sp>
        <p:nvSpPr>
          <p:cNvPr id="13" name="Text 10"/>
          <p:cNvSpPr/>
          <p:nvPr/>
        </p:nvSpPr>
        <p:spPr>
          <a:xfrm>
            <a:off x="6531054" y="5715297"/>
            <a:ext cx="194191" cy="348496"/>
          </a:xfrm>
          <a:prstGeom prst="rect">
            <a:avLst/>
          </a:prstGeom>
          <a:noFill/>
          <a:ln/>
        </p:spPr>
        <p:txBody>
          <a:bodyPr wrap="none" lIns="0" tIns="0" rIns="0" bIns="0" rtlCol="0" anchor="t"/>
          <a:lstStyle/>
          <a:p>
            <a:pPr marL="0" indent="0" algn="ctr">
              <a:lnSpc>
                <a:spcPts val="2700"/>
              </a:lnSpc>
              <a:buNone/>
            </a:pPr>
            <a:r>
              <a:rPr lang="en-US" sz="2700" dirty="0">
                <a:solidFill>
                  <a:srgbClr val="D6E5EF"/>
                </a:solidFill>
                <a:latin typeface="Lora" pitchFamily="34" charset="0"/>
                <a:ea typeface="Lora" pitchFamily="34" charset="-122"/>
                <a:cs typeface="Lora" pitchFamily="34" charset="-120"/>
              </a:rPr>
              <a:t>3</a:t>
            </a:r>
            <a:endParaRPr lang="en-US" sz="2700" dirty="0"/>
          </a:p>
        </p:txBody>
      </p:sp>
      <p:sp>
        <p:nvSpPr>
          <p:cNvPr id="14" name="Text 11"/>
          <p:cNvSpPr/>
          <p:nvPr/>
        </p:nvSpPr>
        <p:spPr>
          <a:xfrm>
            <a:off x="7152680" y="5611832"/>
            <a:ext cx="2904530"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Seasonal Strategy</a:t>
            </a:r>
            <a:endParaRPr lang="en-US" sz="2250" dirty="0"/>
          </a:p>
        </p:txBody>
      </p:sp>
      <p:sp>
        <p:nvSpPr>
          <p:cNvPr id="15" name="Text 12"/>
          <p:cNvSpPr/>
          <p:nvPr/>
        </p:nvSpPr>
        <p:spPr>
          <a:xfrm>
            <a:off x="7152680" y="6145388"/>
            <a:ext cx="6613684"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Implement targeted marketing campaigns to boost Q1,3 sales.</a:t>
            </a:r>
            <a:endParaRPr lang="en-US" sz="1900" dirty="0"/>
          </a:p>
        </p:txBody>
      </p:sp>
      <p:sp>
        <p:nvSpPr>
          <p:cNvPr id="17" name="TextBox 16">
            <a:extLst>
              <a:ext uri="{FF2B5EF4-FFF2-40B4-BE49-F238E27FC236}">
                <a16:creationId xmlns:a16="http://schemas.microsoft.com/office/drawing/2014/main" id="{6A375450-4193-B516-1D6A-21097F51DE0D}"/>
              </a:ext>
            </a:extLst>
          </p:cNvPr>
          <p:cNvSpPr txBox="1"/>
          <p:nvPr/>
        </p:nvSpPr>
        <p:spPr>
          <a:xfrm>
            <a:off x="5754028" y="6666248"/>
            <a:ext cx="8486079" cy="1393330"/>
          </a:xfrm>
          <a:prstGeom prst="rect">
            <a:avLst/>
          </a:prstGeom>
          <a:noFill/>
        </p:spPr>
        <p:txBody>
          <a:bodyPr wrap="square">
            <a:spAutoFit/>
          </a:bodyPr>
          <a:lstStyle/>
          <a:p>
            <a:pPr marL="0" indent="0">
              <a:lnSpc>
                <a:spcPts val="2600"/>
              </a:lnSpc>
              <a:buNone/>
            </a:pPr>
            <a:r>
              <a:rPr lang="en-US" sz="1800" dirty="0">
                <a:solidFill>
                  <a:srgbClr val="E2E6E9"/>
                </a:solidFill>
                <a:latin typeface="Merriweather" pitchFamily="34" charset="0"/>
                <a:ea typeface="Merriweather" pitchFamily="34" charset="-122"/>
                <a:cs typeface="Merriweather" pitchFamily="34" charset="-120"/>
              </a:rPr>
              <a:t>These </a:t>
            </a:r>
            <a:r>
              <a:rPr lang="en-US" sz="1500" dirty="0">
                <a:solidFill>
                  <a:srgbClr val="E2E6E9"/>
                </a:solidFill>
                <a:latin typeface="Merriweather" pitchFamily="34" charset="0"/>
                <a:ea typeface="Merriweather" pitchFamily="34" charset="-122"/>
                <a:cs typeface="Merriweather" pitchFamily="34" charset="-120"/>
              </a:rPr>
              <a:t>data-driven recommendations aim to enhance EG sales strategy, optimize product offerings, and address seasonal fluctuations. By focusing on top customers and products while addressing market trends, EGMI can further strengthen its market position.</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15F3F-0B47-B643-C179-3D2FE336359C}"/>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5B578FE4-67D6-B409-58C2-86570A78AD1A}"/>
              </a:ext>
            </a:extLst>
          </p:cNvPr>
          <p:cNvSpPr/>
          <p:nvPr/>
        </p:nvSpPr>
        <p:spPr>
          <a:xfrm>
            <a:off x="289560" y="3216712"/>
            <a:ext cx="6654998" cy="1107996"/>
          </a:xfrm>
          <a:prstGeom prst="rect">
            <a:avLst/>
          </a:prstGeom>
          <a:noFill/>
          <a:ln/>
        </p:spPr>
        <p:txBody>
          <a:bodyPr wrap="square" lIns="0" tIns="0" rIns="0" bIns="0" rtlCol="0" anchor="t"/>
          <a:lstStyle/>
          <a:p>
            <a:pPr marL="0" indent="0" algn="ctr">
              <a:lnSpc>
                <a:spcPts val="5700"/>
              </a:lnSpc>
              <a:buNone/>
            </a:pPr>
            <a:r>
              <a:rPr lang="en-US" sz="7200" dirty="0">
                <a:solidFill>
                  <a:schemeClr val="accent2"/>
                </a:solidFill>
                <a:latin typeface="Lora" pitchFamily="34" charset="0"/>
                <a:ea typeface="Lora" pitchFamily="34" charset="-122"/>
                <a:cs typeface="Lora" pitchFamily="34" charset="-120"/>
              </a:rPr>
              <a:t>Thanks</a:t>
            </a:r>
            <a:endParaRPr lang="en-US" sz="7200" dirty="0">
              <a:solidFill>
                <a:schemeClr val="accent2"/>
              </a:solidFill>
            </a:endParaRPr>
          </a:p>
        </p:txBody>
      </p:sp>
      <p:sp>
        <p:nvSpPr>
          <p:cNvPr id="6" name="Text 3">
            <a:extLst>
              <a:ext uri="{FF2B5EF4-FFF2-40B4-BE49-F238E27FC236}">
                <a16:creationId xmlns:a16="http://schemas.microsoft.com/office/drawing/2014/main" id="{513B4695-3DBA-CDBC-A152-79B00EBCB811}"/>
              </a:ext>
            </a:extLst>
          </p:cNvPr>
          <p:cNvSpPr/>
          <p:nvPr/>
        </p:nvSpPr>
        <p:spPr>
          <a:xfrm>
            <a:off x="7152680" y="1960185"/>
            <a:ext cx="3347442" cy="363141"/>
          </a:xfrm>
          <a:prstGeom prst="rect">
            <a:avLst/>
          </a:prstGeom>
          <a:noFill/>
          <a:ln/>
        </p:spPr>
        <p:txBody>
          <a:bodyPr wrap="none" lIns="0" tIns="0" rIns="0" bIns="0" rtlCol="0" anchor="t"/>
          <a:lstStyle/>
          <a:p>
            <a:pPr marL="0" indent="0">
              <a:lnSpc>
                <a:spcPts val="2850"/>
              </a:lnSpc>
              <a:buNone/>
            </a:pPr>
            <a:endParaRPr lang="en-US" sz="2250" dirty="0"/>
          </a:p>
        </p:txBody>
      </p:sp>
      <p:sp>
        <p:nvSpPr>
          <p:cNvPr id="18" name="Text 3">
            <a:extLst>
              <a:ext uri="{FF2B5EF4-FFF2-40B4-BE49-F238E27FC236}">
                <a16:creationId xmlns:a16="http://schemas.microsoft.com/office/drawing/2014/main" id="{EF34DC6F-00D9-EE48-C31C-85F2AA748560}"/>
              </a:ext>
            </a:extLst>
          </p:cNvPr>
          <p:cNvSpPr/>
          <p:nvPr/>
        </p:nvSpPr>
        <p:spPr>
          <a:xfrm>
            <a:off x="7457480" y="2264985"/>
            <a:ext cx="3347442" cy="363141"/>
          </a:xfrm>
          <a:prstGeom prst="rect">
            <a:avLst/>
          </a:prstGeom>
          <a:noFill/>
          <a:ln/>
        </p:spPr>
        <p:txBody>
          <a:bodyPr wrap="none" lIns="0" tIns="0" rIns="0" bIns="0" rtlCol="0" anchor="t"/>
          <a:lstStyle/>
          <a:p>
            <a:pPr marL="0" indent="0">
              <a:lnSpc>
                <a:spcPts val="2850"/>
              </a:lnSpc>
              <a:buNone/>
            </a:pPr>
            <a:endParaRPr lang="en-US" sz="2250" dirty="0"/>
          </a:p>
        </p:txBody>
      </p:sp>
      <p:sp>
        <p:nvSpPr>
          <p:cNvPr id="20" name="TextBox 19">
            <a:extLst>
              <a:ext uri="{FF2B5EF4-FFF2-40B4-BE49-F238E27FC236}">
                <a16:creationId xmlns:a16="http://schemas.microsoft.com/office/drawing/2014/main" id="{4348D72F-7DE1-D4BE-C7A4-0B8E69AABEE8}"/>
              </a:ext>
            </a:extLst>
          </p:cNvPr>
          <p:cNvSpPr txBox="1"/>
          <p:nvPr/>
        </p:nvSpPr>
        <p:spPr>
          <a:xfrm>
            <a:off x="2054748" y="4324708"/>
            <a:ext cx="9779620" cy="1107996"/>
          </a:xfrm>
          <a:prstGeom prst="rect">
            <a:avLst/>
          </a:prstGeom>
          <a:noFill/>
        </p:spPr>
        <p:txBody>
          <a:bodyPr wrap="square" rtlCol="0">
            <a:spAutoFit/>
          </a:bodyPr>
          <a:lstStyle/>
          <a:p>
            <a:r>
              <a:rPr lang="en-US" sz="6600" dirty="0">
                <a:solidFill>
                  <a:schemeClr val="bg1"/>
                </a:solidFill>
              </a:rPr>
              <a:t>Do you have any question</a:t>
            </a:r>
          </a:p>
        </p:txBody>
      </p:sp>
      <p:pic>
        <p:nvPicPr>
          <p:cNvPr id="4" name="Picture 3" descr="A blue and black logo&#10;&#10;Description automatically generated">
            <a:extLst>
              <a:ext uri="{FF2B5EF4-FFF2-40B4-BE49-F238E27FC236}">
                <a16:creationId xmlns:a16="http://schemas.microsoft.com/office/drawing/2014/main" id="{2DA65C99-C46E-0A6A-C970-F85F163E403C}"/>
              </a:ext>
            </a:extLst>
          </p:cNvPr>
          <p:cNvPicPr>
            <a:picLocks noChangeAspect="1"/>
          </p:cNvPicPr>
          <p:nvPr/>
        </p:nvPicPr>
        <p:blipFill>
          <a:blip r:embed="rId3"/>
          <a:stretch>
            <a:fillRect/>
          </a:stretch>
        </p:blipFill>
        <p:spPr>
          <a:xfrm>
            <a:off x="9678579" y="130971"/>
            <a:ext cx="4382302" cy="2118113"/>
          </a:xfrm>
          <a:prstGeom prst="rect">
            <a:avLst/>
          </a:prstGeom>
        </p:spPr>
      </p:pic>
      <p:sp>
        <p:nvSpPr>
          <p:cNvPr id="5" name="TextBox 4">
            <a:extLst>
              <a:ext uri="{FF2B5EF4-FFF2-40B4-BE49-F238E27FC236}">
                <a16:creationId xmlns:a16="http://schemas.microsoft.com/office/drawing/2014/main" id="{78266474-D26A-6F81-E70F-CC0D40CF87BE}"/>
              </a:ext>
            </a:extLst>
          </p:cNvPr>
          <p:cNvSpPr txBox="1"/>
          <p:nvPr/>
        </p:nvSpPr>
        <p:spPr>
          <a:xfrm>
            <a:off x="10594214" y="2932926"/>
            <a:ext cx="2768560" cy="3170099"/>
          </a:xfrm>
          <a:prstGeom prst="rect">
            <a:avLst/>
          </a:prstGeom>
          <a:noFill/>
        </p:spPr>
        <p:txBody>
          <a:bodyPr wrap="square" rtlCol="0">
            <a:spAutoFit/>
          </a:bodyPr>
          <a:lstStyle/>
          <a:p>
            <a:r>
              <a:rPr lang="en-US" sz="20000" dirty="0">
                <a:solidFill>
                  <a:schemeClr val="accent2"/>
                </a:solidFill>
              </a:rPr>
              <a:t>?</a:t>
            </a:r>
          </a:p>
        </p:txBody>
      </p:sp>
    </p:spTree>
    <p:extLst>
      <p:ext uri="{BB962C8B-B14F-4D97-AF65-F5344CB8AC3E}">
        <p14:creationId xmlns:p14="http://schemas.microsoft.com/office/powerpoint/2010/main" val="278138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1">
            <a:extLst>
              <a:ext uri="{FF2B5EF4-FFF2-40B4-BE49-F238E27FC236}">
                <a16:creationId xmlns:a16="http://schemas.microsoft.com/office/drawing/2014/main" id="{0F7A8CC4-8A96-7F01-7B77-63AF6C9766C2}"/>
              </a:ext>
            </a:extLst>
          </p:cNvPr>
          <p:cNvGraphicFramePr/>
          <p:nvPr>
            <p:extLst>
              <p:ext uri="{D42A27DB-BD31-4B8C-83A1-F6EECF244321}">
                <p14:modId xmlns:p14="http://schemas.microsoft.com/office/powerpoint/2010/main" val="129440431"/>
              </p:ext>
            </p:extLst>
          </p:nvPr>
        </p:nvGraphicFramePr>
        <p:xfrm>
          <a:off x="121920" y="447675"/>
          <a:ext cx="8702040" cy="7334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blue and black logo">
            <a:extLst>
              <a:ext uri="{FF2B5EF4-FFF2-40B4-BE49-F238E27FC236}">
                <a16:creationId xmlns:a16="http://schemas.microsoft.com/office/drawing/2014/main" id="{1A6B7103-016D-6159-C48E-BE78603995B3}"/>
              </a:ext>
            </a:extLst>
          </p:cNvPr>
          <p:cNvPicPr>
            <a:picLocks noChangeAspect="1"/>
          </p:cNvPicPr>
          <p:nvPr/>
        </p:nvPicPr>
        <p:blipFill>
          <a:blip r:embed="rId7"/>
          <a:stretch>
            <a:fillRect/>
          </a:stretch>
        </p:blipFill>
        <p:spPr>
          <a:xfrm>
            <a:off x="9845036" y="447675"/>
            <a:ext cx="4023363" cy="1944626"/>
          </a:xfrm>
          <a:prstGeom prst="rect">
            <a:avLst/>
          </a:prstGeom>
        </p:spPr>
      </p:pic>
    </p:spTree>
    <p:extLst>
      <p:ext uri="{BB962C8B-B14F-4D97-AF65-F5344CB8AC3E}">
        <p14:creationId xmlns:p14="http://schemas.microsoft.com/office/powerpoint/2010/main" val="13022511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7C75B-95FF-077F-D6F4-F86445702BB3}"/>
              </a:ext>
            </a:extLst>
          </p:cNvPr>
          <p:cNvSpPr txBox="1"/>
          <p:nvPr/>
        </p:nvSpPr>
        <p:spPr>
          <a:xfrm>
            <a:off x="1107162" y="1500690"/>
            <a:ext cx="5525128" cy="499585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9600" kern="1200" dirty="0">
                <a:solidFill>
                  <a:schemeClr val="bg1"/>
                </a:solidFill>
                <a:latin typeface="+mj-lt"/>
                <a:ea typeface="+mj-ea"/>
                <a:cs typeface="+mj-cs"/>
              </a:rPr>
              <a:t>Business Overview </a:t>
            </a:r>
          </a:p>
        </p:txBody>
      </p:sp>
      <p:sp>
        <p:nvSpPr>
          <p:cNvPr id="3" name="TextBox 2">
            <a:extLst>
              <a:ext uri="{FF2B5EF4-FFF2-40B4-BE49-F238E27FC236}">
                <a16:creationId xmlns:a16="http://schemas.microsoft.com/office/drawing/2014/main" id="{9E59AE4E-EC49-D269-64AA-3CEF49B1B342}"/>
              </a:ext>
            </a:extLst>
          </p:cNvPr>
          <p:cNvSpPr txBox="1"/>
          <p:nvPr/>
        </p:nvSpPr>
        <p:spPr>
          <a:xfrm>
            <a:off x="7551868" y="1032734"/>
            <a:ext cx="5757491" cy="6028585"/>
          </a:xfrm>
          <a:prstGeom prst="rect">
            <a:avLst/>
          </a:prstGeom>
        </p:spPr>
        <p:txBody>
          <a:bodyPr vert="horz" lIns="91440" tIns="45720" rIns="91440" bIns="45720" rtlCol="0" anchor="ctr">
            <a:normAutofit/>
          </a:bodyPr>
          <a:lstStyle/>
          <a:p>
            <a:pPr marL="0" indent="-228600">
              <a:lnSpc>
                <a:spcPct val="90000"/>
              </a:lnSpc>
              <a:spcAft>
                <a:spcPts val="600"/>
              </a:spcAft>
              <a:buFont typeface="Arial" panose="020B0604020202020204" pitchFamily="34" charset="0"/>
              <a:buChar char="•"/>
            </a:pPr>
            <a:r>
              <a:rPr lang="en-US" sz="2400" dirty="0">
                <a:solidFill>
                  <a:schemeClr val="bg1"/>
                </a:solidFill>
              </a:rPr>
              <a:t>EG specializes in manufacturing ceramic and porcelain raw materials.</a:t>
            </a:r>
          </a:p>
          <a:p>
            <a:pPr marL="0" indent="-228600">
              <a:lnSpc>
                <a:spcPct val="90000"/>
              </a:lnSpc>
              <a:spcAft>
                <a:spcPts val="600"/>
              </a:spcAft>
              <a:buFont typeface="Arial" panose="020B0604020202020204" pitchFamily="34" charset="0"/>
              <a:buChar char="•"/>
            </a:pPr>
            <a:endParaRPr lang="en-US" sz="2400" dirty="0">
              <a:solidFill>
                <a:schemeClr val="bg1"/>
              </a:solidFill>
            </a:endParaRPr>
          </a:p>
          <a:p>
            <a:pPr marL="0" indent="-228600">
              <a:lnSpc>
                <a:spcPct val="90000"/>
              </a:lnSpc>
              <a:spcAft>
                <a:spcPts val="600"/>
              </a:spcAft>
              <a:buFont typeface="Arial" panose="020B0604020202020204" pitchFamily="34" charset="0"/>
              <a:buChar char="•"/>
            </a:pPr>
            <a:r>
              <a:rPr lang="en-US" sz="2400" dirty="0">
                <a:solidFill>
                  <a:schemeClr val="bg1"/>
                </a:solidFill>
              </a:rPr>
              <a:t>This analysis : aims to provide insights into sales performance, overall value, customer analysis and materials.</a:t>
            </a:r>
          </a:p>
        </p:txBody>
      </p:sp>
      <p:sp>
        <p:nvSpPr>
          <p:cNvPr id="4" name="Rectangle 3">
            <a:extLst>
              <a:ext uri="{FF2B5EF4-FFF2-40B4-BE49-F238E27FC236}">
                <a16:creationId xmlns:a16="http://schemas.microsoft.com/office/drawing/2014/main" id="{DC86DB6C-E34F-E948-E75E-580DA359A98C}"/>
              </a:ext>
            </a:extLst>
          </p:cNvPr>
          <p:cNvSpPr/>
          <p:nvPr/>
        </p:nvSpPr>
        <p:spPr>
          <a:xfrm>
            <a:off x="579120" y="1987474"/>
            <a:ext cx="5946490" cy="4509067"/>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75000"/>
                </a:schemeClr>
              </a:solidFill>
            </a:endParaRPr>
          </a:p>
        </p:txBody>
      </p:sp>
    </p:spTree>
    <p:extLst>
      <p:ext uri="{BB962C8B-B14F-4D97-AF65-F5344CB8AC3E}">
        <p14:creationId xmlns:p14="http://schemas.microsoft.com/office/powerpoint/2010/main" val="19985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549F0-7A77-0BAD-96A8-BED169AD371A}"/>
              </a:ext>
            </a:extLst>
          </p:cNvPr>
          <p:cNvPicPr>
            <a:picLocks noChangeAspect="1"/>
          </p:cNvPicPr>
          <p:nvPr/>
        </p:nvPicPr>
        <p:blipFill>
          <a:blip r:embed="rId2"/>
          <a:stretch>
            <a:fillRect/>
          </a:stretch>
        </p:blipFill>
        <p:spPr>
          <a:xfrm>
            <a:off x="228600" y="1463040"/>
            <a:ext cx="14173200" cy="6598920"/>
          </a:xfrm>
          <a:prstGeom prst="rect">
            <a:avLst/>
          </a:prstGeom>
        </p:spPr>
      </p:pic>
      <p:pic>
        <p:nvPicPr>
          <p:cNvPr id="5" name="Picture 4">
            <a:extLst>
              <a:ext uri="{FF2B5EF4-FFF2-40B4-BE49-F238E27FC236}">
                <a16:creationId xmlns:a16="http://schemas.microsoft.com/office/drawing/2014/main" id="{99CDC9B8-FB9E-3FF4-E035-F9A8A43F0956}"/>
              </a:ext>
            </a:extLst>
          </p:cNvPr>
          <p:cNvPicPr>
            <a:picLocks noChangeAspect="1"/>
          </p:cNvPicPr>
          <p:nvPr/>
        </p:nvPicPr>
        <p:blipFill>
          <a:blip r:embed="rId3"/>
          <a:stretch>
            <a:fillRect/>
          </a:stretch>
        </p:blipFill>
        <p:spPr>
          <a:xfrm>
            <a:off x="11475714" y="0"/>
            <a:ext cx="2926086" cy="1414275"/>
          </a:xfrm>
          <a:prstGeom prst="rect">
            <a:avLst/>
          </a:prstGeom>
        </p:spPr>
      </p:pic>
      <p:sp>
        <p:nvSpPr>
          <p:cNvPr id="6" name="TextBox 5">
            <a:extLst>
              <a:ext uri="{FF2B5EF4-FFF2-40B4-BE49-F238E27FC236}">
                <a16:creationId xmlns:a16="http://schemas.microsoft.com/office/drawing/2014/main" id="{30CEC291-57DB-D64F-94E0-636667DB8B36}"/>
              </a:ext>
            </a:extLst>
          </p:cNvPr>
          <p:cNvSpPr txBox="1"/>
          <p:nvPr/>
        </p:nvSpPr>
        <p:spPr>
          <a:xfrm>
            <a:off x="228600" y="369213"/>
            <a:ext cx="4511040" cy="861774"/>
          </a:xfrm>
          <a:prstGeom prst="rect">
            <a:avLst/>
          </a:prstGeom>
          <a:noFill/>
        </p:spPr>
        <p:txBody>
          <a:bodyPr wrap="square" rtlCol="0">
            <a:spAutoFit/>
          </a:bodyPr>
          <a:lstStyle/>
          <a:p>
            <a:r>
              <a:rPr lang="en-US" sz="5000" u="sng" dirty="0">
                <a:solidFill>
                  <a:schemeClr val="accent2"/>
                </a:solidFill>
              </a:rPr>
              <a:t>Dataset :</a:t>
            </a:r>
          </a:p>
        </p:txBody>
      </p:sp>
    </p:spTree>
    <p:extLst>
      <p:ext uri="{BB962C8B-B14F-4D97-AF65-F5344CB8AC3E}">
        <p14:creationId xmlns:p14="http://schemas.microsoft.com/office/powerpoint/2010/main" val="421684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3" name="Table 22">
            <a:extLst>
              <a:ext uri="{FF2B5EF4-FFF2-40B4-BE49-F238E27FC236}">
                <a16:creationId xmlns:a16="http://schemas.microsoft.com/office/drawing/2014/main" id="{A4B9D7CD-B4A4-F092-5C29-ECA30120B928}"/>
              </a:ext>
            </a:extLst>
          </p:cNvPr>
          <p:cNvGraphicFramePr>
            <a:graphicFrameLocks noGrp="1"/>
          </p:cNvGraphicFramePr>
          <p:nvPr>
            <p:extLst>
              <p:ext uri="{D42A27DB-BD31-4B8C-83A1-F6EECF244321}">
                <p14:modId xmlns:p14="http://schemas.microsoft.com/office/powerpoint/2010/main" val="772280441"/>
              </p:ext>
            </p:extLst>
          </p:nvPr>
        </p:nvGraphicFramePr>
        <p:xfrm>
          <a:off x="1457174" y="772159"/>
          <a:ext cx="11716050" cy="6685288"/>
        </p:xfrm>
        <a:graphic>
          <a:graphicData uri="http://schemas.openxmlformats.org/drawingml/2006/table">
            <a:tbl>
              <a:tblPr firstRow="1" firstCol="1" bandRow="1">
                <a:tableStyleId>{5C22544A-7EE6-4342-B048-85BDC9FD1C3A}</a:tableStyleId>
              </a:tblPr>
              <a:tblGrid>
                <a:gridCol w="4493343">
                  <a:extLst>
                    <a:ext uri="{9D8B030D-6E8A-4147-A177-3AD203B41FA5}">
                      <a16:colId xmlns:a16="http://schemas.microsoft.com/office/drawing/2014/main" val="2455139259"/>
                    </a:ext>
                  </a:extLst>
                </a:gridCol>
                <a:gridCol w="7222707">
                  <a:extLst>
                    <a:ext uri="{9D8B030D-6E8A-4147-A177-3AD203B41FA5}">
                      <a16:colId xmlns:a16="http://schemas.microsoft.com/office/drawing/2014/main" val="2099911320"/>
                    </a:ext>
                  </a:extLst>
                </a:gridCol>
              </a:tblGrid>
              <a:tr h="457316">
                <a:tc>
                  <a:txBody>
                    <a:bodyPr/>
                    <a:lstStyle/>
                    <a:p>
                      <a:pPr marL="0" marR="0">
                        <a:lnSpc>
                          <a:spcPct val="115000"/>
                        </a:lnSpc>
                        <a:spcAft>
                          <a:spcPts val="800"/>
                        </a:spcAft>
                      </a:pPr>
                      <a:r>
                        <a:rPr lang="en-US" sz="2600" kern="100" dirty="0">
                          <a:effectLst/>
                          <a:latin typeface="Aptos" panose="020B0004020202020204" pitchFamily="34" charset="0"/>
                          <a:ea typeface="Aptos" panose="020B0004020202020204" pitchFamily="34" charset="0"/>
                          <a:cs typeface="Arial" panose="020B0604020202020204" pitchFamily="34" charset="0"/>
                        </a:rPr>
                        <a:t>Column</a:t>
                      </a:r>
                    </a:p>
                  </a:txBody>
                  <a:tcPr marL="27005" marR="27005" marT="0" marB="0"/>
                </a:tc>
                <a:tc>
                  <a:txBody>
                    <a:bodyPr/>
                    <a:lstStyle/>
                    <a:p>
                      <a:pPr marL="0" marR="0">
                        <a:lnSpc>
                          <a:spcPct val="115000"/>
                        </a:lnSpc>
                        <a:spcAft>
                          <a:spcPts val="800"/>
                        </a:spcAft>
                        <a:tabLst>
                          <a:tab pos="1569720" algn="l"/>
                        </a:tabLst>
                      </a:pPr>
                      <a:r>
                        <a:rPr lang="en-US" sz="2600" kern="100">
                          <a:effectLst/>
                        </a:rPr>
                        <a:t>Description</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extLst>
                  <a:ext uri="{0D108BD9-81ED-4DB2-BD59-A6C34878D82A}">
                    <a16:rowId xmlns:a16="http://schemas.microsoft.com/office/drawing/2014/main" val="2949543111"/>
                  </a:ext>
                </a:extLst>
              </a:tr>
              <a:tr h="815280">
                <a:tc>
                  <a:txBody>
                    <a:bodyPr/>
                    <a:lstStyle/>
                    <a:p>
                      <a:pPr marL="0" marR="0">
                        <a:lnSpc>
                          <a:spcPct val="115000"/>
                        </a:lnSpc>
                        <a:spcAft>
                          <a:spcPts val="800"/>
                        </a:spcAft>
                      </a:pPr>
                      <a:r>
                        <a:rPr lang="en-US" sz="2600" kern="100">
                          <a:effectLst/>
                        </a:rPr>
                        <a:t>Sold to party no.</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kern="100">
                          <a:effectLst/>
                        </a:rPr>
                        <a:t>Unique customer numbers</a:t>
                      </a:r>
                      <a:endParaRPr lang="en-US" sz="2600" kern="100">
                        <a:effectLst/>
                        <a:latin typeface="Aptos" panose="020B0004020202020204" pitchFamily="34" charset="0"/>
                        <a:ea typeface="Aptos" panose="020B0004020202020204" pitchFamily="34" charset="0"/>
                        <a:cs typeface="Arial" panose="020B0604020202020204" pitchFamily="34" charset="0"/>
                      </a:endParaRPr>
                    </a:p>
                    <a:p>
                      <a:endParaRPr lang="en-US" sz="2600"/>
                    </a:p>
                  </a:txBody>
                  <a:tcPr marL="27005" marR="27005" marT="0" marB="0"/>
                </a:tc>
                <a:extLst>
                  <a:ext uri="{0D108BD9-81ED-4DB2-BD59-A6C34878D82A}">
                    <a16:rowId xmlns:a16="http://schemas.microsoft.com/office/drawing/2014/main" val="3286545423"/>
                  </a:ext>
                </a:extLst>
              </a:tr>
              <a:tr h="457316">
                <a:tc>
                  <a:txBody>
                    <a:bodyPr/>
                    <a:lstStyle/>
                    <a:p>
                      <a:pPr marL="0" marR="0">
                        <a:lnSpc>
                          <a:spcPct val="115000"/>
                        </a:lnSpc>
                        <a:spcAft>
                          <a:spcPts val="800"/>
                        </a:spcAft>
                      </a:pPr>
                      <a:r>
                        <a:rPr lang="en-US" sz="2600" kern="100">
                          <a:effectLst/>
                        </a:rPr>
                        <a:t>Customer name</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a:lnSpc>
                          <a:spcPct val="115000"/>
                        </a:lnSpc>
                        <a:spcAft>
                          <a:spcPts val="800"/>
                        </a:spcAft>
                      </a:pPr>
                      <a:r>
                        <a:rPr lang="en-US" sz="2600" kern="100">
                          <a:effectLst/>
                        </a:rPr>
                        <a:t>Names of customers</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extLst>
                  <a:ext uri="{0D108BD9-81ED-4DB2-BD59-A6C34878D82A}">
                    <a16:rowId xmlns:a16="http://schemas.microsoft.com/office/drawing/2014/main" val="844606258"/>
                  </a:ext>
                </a:extLst>
              </a:tr>
              <a:tr h="457316">
                <a:tc>
                  <a:txBody>
                    <a:bodyPr/>
                    <a:lstStyle/>
                    <a:p>
                      <a:pPr marL="0" marR="0">
                        <a:lnSpc>
                          <a:spcPct val="115000"/>
                        </a:lnSpc>
                        <a:spcAft>
                          <a:spcPts val="800"/>
                        </a:spcAft>
                      </a:pPr>
                      <a:r>
                        <a:rPr lang="en-US" sz="2600" kern="100">
                          <a:effectLst/>
                        </a:rPr>
                        <a:t>Post goods issue date</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a:lnSpc>
                          <a:spcPct val="115000"/>
                        </a:lnSpc>
                        <a:spcAft>
                          <a:spcPts val="800"/>
                        </a:spcAft>
                      </a:pPr>
                      <a:r>
                        <a:rPr lang="en-US" sz="2600" kern="100">
                          <a:effectLst/>
                        </a:rPr>
                        <a:t>Dates of goods issuance</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extLst>
                  <a:ext uri="{0D108BD9-81ED-4DB2-BD59-A6C34878D82A}">
                    <a16:rowId xmlns:a16="http://schemas.microsoft.com/office/drawing/2014/main" val="4136643711"/>
                  </a:ext>
                </a:extLst>
              </a:tr>
              <a:tr h="478315">
                <a:tc>
                  <a:txBody>
                    <a:bodyPr/>
                    <a:lstStyle/>
                    <a:p>
                      <a:pPr marL="0" marR="0">
                        <a:lnSpc>
                          <a:spcPct val="115000"/>
                        </a:lnSpc>
                        <a:spcAft>
                          <a:spcPts val="800"/>
                        </a:spcAft>
                      </a:pPr>
                      <a:r>
                        <a:rPr lang="en-US" sz="2600" kern="100">
                          <a:effectLst/>
                        </a:rPr>
                        <a:t>Material description</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a:lnSpc>
                          <a:spcPct val="115000"/>
                        </a:lnSpc>
                        <a:spcAft>
                          <a:spcPts val="800"/>
                        </a:spcAft>
                      </a:pPr>
                      <a:r>
                        <a:rPr lang="en-US" sz="2600" kern="100">
                          <a:effectLst/>
                          <a:latin typeface="Aptos" panose="020B0004020202020204" pitchFamily="34" charset="0"/>
                          <a:ea typeface="Aptos" panose="020B0004020202020204" pitchFamily="34" charset="0"/>
                          <a:cs typeface="Arial" panose="020B0604020202020204" pitchFamily="34" charset="0"/>
                        </a:rPr>
                        <a:t>Description of items delivered</a:t>
                      </a:r>
                    </a:p>
                  </a:txBody>
                  <a:tcPr marL="8725" marR="8725" marT="8725" marB="8725" anchor="ctr"/>
                </a:tc>
                <a:extLst>
                  <a:ext uri="{0D108BD9-81ED-4DB2-BD59-A6C34878D82A}">
                    <a16:rowId xmlns:a16="http://schemas.microsoft.com/office/drawing/2014/main" val="1602698668"/>
                  </a:ext>
                </a:extLst>
              </a:tr>
              <a:tr h="457316">
                <a:tc>
                  <a:txBody>
                    <a:bodyPr/>
                    <a:lstStyle/>
                    <a:p>
                      <a:pPr marL="0" marR="0">
                        <a:lnSpc>
                          <a:spcPct val="115000"/>
                        </a:lnSpc>
                        <a:spcAft>
                          <a:spcPts val="800"/>
                        </a:spcAft>
                      </a:pPr>
                      <a:r>
                        <a:rPr lang="en-US" sz="2600" kern="100">
                          <a:effectLst/>
                        </a:rPr>
                        <a:t>Actual delv. QTY</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a:lnSpc>
                          <a:spcPct val="115000"/>
                        </a:lnSpc>
                        <a:spcAft>
                          <a:spcPts val="800"/>
                        </a:spcAft>
                      </a:pPr>
                      <a:r>
                        <a:rPr lang="en-US" sz="2600" kern="100">
                          <a:effectLst/>
                        </a:rPr>
                        <a:t>Quantity of each item delivered</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extLst>
                  <a:ext uri="{0D108BD9-81ED-4DB2-BD59-A6C34878D82A}">
                    <a16:rowId xmlns:a16="http://schemas.microsoft.com/office/drawing/2014/main" val="87006664"/>
                  </a:ext>
                </a:extLst>
              </a:tr>
              <a:tr h="815280">
                <a:tc>
                  <a:txBody>
                    <a:bodyPr/>
                    <a:lstStyle/>
                    <a:p>
                      <a:pPr marL="0" marR="0">
                        <a:lnSpc>
                          <a:spcPct val="115000"/>
                        </a:lnSpc>
                        <a:spcAft>
                          <a:spcPts val="800"/>
                        </a:spcAft>
                      </a:pPr>
                      <a:r>
                        <a:rPr lang="en-US" sz="2600" kern="100">
                          <a:effectLst/>
                        </a:rPr>
                        <a:t>Size description</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kern="100">
                          <a:effectLst/>
                        </a:rPr>
                        <a:t>Size of each item</a:t>
                      </a:r>
                      <a:endParaRPr lang="en-US" sz="2600" kern="100">
                        <a:effectLst/>
                        <a:latin typeface="Aptos" panose="020B0004020202020204" pitchFamily="34" charset="0"/>
                        <a:ea typeface="Aptos" panose="020B0004020202020204" pitchFamily="34" charset="0"/>
                        <a:cs typeface="Arial" panose="020B0604020202020204" pitchFamily="34" charset="0"/>
                      </a:endParaRPr>
                    </a:p>
                    <a:p>
                      <a:endParaRPr lang="en-US" sz="2600"/>
                    </a:p>
                  </a:txBody>
                  <a:tcPr marL="27005" marR="27005" marT="0" marB="0"/>
                </a:tc>
                <a:extLst>
                  <a:ext uri="{0D108BD9-81ED-4DB2-BD59-A6C34878D82A}">
                    <a16:rowId xmlns:a16="http://schemas.microsoft.com/office/drawing/2014/main" val="147882311"/>
                  </a:ext>
                </a:extLst>
              </a:tr>
              <a:tr h="457316">
                <a:tc>
                  <a:txBody>
                    <a:bodyPr/>
                    <a:lstStyle/>
                    <a:p>
                      <a:pPr marL="0" marR="0">
                        <a:lnSpc>
                          <a:spcPct val="115000"/>
                        </a:lnSpc>
                        <a:spcAft>
                          <a:spcPts val="800"/>
                        </a:spcAft>
                      </a:pPr>
                      <a:r>
                        <a:rPr lang="en-US" sz="2600" kern="100">
                          <a:effectLst/>
                        </a:rPr>
                        <a:t>Unit price</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a:lnSpc>
                          <a:spcPct val="115000"/>
                        </a:lnSpc>
                        <a:spcAft>
                          <a:spcPts val="800"/>
                        </a:spcAft>
                      </a:pPr>
                      <a:r>
                        <a:rPr lang="en-US" sz="2600" kern="100">
                          <a:effectLst/>
                        </a:rPr>
                        <a:t>Price per unit</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extLst>
                  <a:ext uri="{0D108BD9-81ED-4DB2-BD59-A6C34878D82A}">
                    <a16:rowId xmlns:a16="http://schemas.microsoft.com/office/drawing/2014/main" val="207789045"/>
                  </a:ext>
                </a:extLst>
              </a:tr>
              <a:tr h="457316">
                <a:tc>
                  <a:txBody>
                    <a:bodyPr/>
                    <a:lstStyle/>
                    <a:p>
                      <a:pPr marL="0" marR="0">
                        <a:lnSpc>
                          <a:spcPct val="115000"/>
                        </a:lnSpc>
                        <a:spcAft>
                          <a:spcPts val="800"/>
                        </a:spcAft>
                      </a:pPr>
                      <a:r>
                        <a:rPr lang="en-US" sz="2600" kern="100">
                          <a:effectLst/>
                        </a:rPr>
                        <a:t>Gross value</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a:lnSpc>
                          <a:spcPct val="115000"/>
                        </a:lnSpc>
                        <a:spcAft>
                          <a:spcPts val="800"/>
                        </a:spcAft>
                      </a:pPr>
                      <a:r>
                        <a:rPr lang="en-US" sz="2600" kern="100">
                          <a:effectLst/>
                        </a:rPr>
                        <a:t>Total value before deductions</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extLst>
                  <a:ext uri="{0D108BD9-81ED-4DB2-BD59-A6C34878D82A}">
                    <a16:rowId xmlns:a16="http://schemas.microsoft.com/office/drawing/2014/main" val="2809105809"/>
                  </a:ext>
                </a:extLst>
              </a:tr>
              <a:tr h="457316">
                <a:tc>
                  <a:txBody>
                    <a:bodyPr/>
                    <a:lstStyle/>
                    <a:p>
                      <a:pPr marL="0" marR="0">
                        <a:lnSpc>
                          <a:spcPct val="115000"/>
                        </a:lnSpc>
                        <a:spcAft>
                          <a:spcPts val="800"/>
                        </a:spcAft>
                      </a:pPr>
                      <a:r>
                        <a:rPr lang="en-US" sz="2600" kern="100">
                          <a:effectLst/>
                        </a:rPr>
                        <a:t>Net value</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a:lnSpc>
                          <a:spcPct val="115000"/>
                        </a:lnSpc>
                        <a:spcAft>
                          <a:spcPts val="800"/>
                        </a:spcAft>
                      </a:pPr>
                      <a:r>
                        <a:rPr lang="en-US" sz="2600" kern="100">
                          <a:effectLst/>
                        </a:rPr>
                        <a:t>Value after discounts</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extLst>
                  <a:ext uri="{0D108BD9-81ED-4DB2-BD59-A6C34878D82A}">
                    <a16:rowId xmlns:a16="http://schemas.microsoft.com/office/drawing/2014/main" val="1812118400"/>
                  </a:ext>
                </a:extLst>
              </a:tr>
              <a:tr h="460864">
                <a:tc>
                  <a:txBody>
                    <a:bodyPr/>
                    <a:lstStyle/>
                    <a:p>
                      <a:pPr marL="0" marR="0">
                        <a:lnSpc>
                          <a:spcPct val="115000"/>
                        </a:lnSpc>
                        <a:spcAft>
                          <a:spcPts val="800"/>
                        </a:spcAft>
                      </a:pPr>
                      <a:r>
                        <a:rPr lang="en-US" sz="2600" kern="100">
                          <a:effectLst/>
                        </a:rPr>
                        <a:t>Total tax</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27005" marR="27005" marT="0" marB="0"/>
                </a:tc>
                <a:tc>
                  <a:txBody>
                    <a:bodyPr/>
                    <a:lstStyle/>
                    <a:p>
                      <a:pPr marL="0" marR="0">
                        <a:lnSpc>
                          <a:spcPct val="115000"/>
                        </a:lnSpc>
                        <a:spcAft>
                          <a:spcPts val="800"/>
                        </a:spcAft>
                      </a:pPr>
                      <a:r>
                        <a:rPr lang="en-US" sz="2600" kern="100">
                          <a:effectLst/>
                          <a:latin typeface="Aptos" panose="020B0004020202020204" pitchFamily="34" charset="0"/>
                          <a:ea typeface="Aptos" panose="020B0004020202020204" pitchFamily="34" charset="0"/>
                          <a:cs typeface="Arial" panose="020B0604020202020204" pitchFamily="34" charset="0"/>
                        </a:rPr>
                        <a:t>Value after discounts</a:t>
                      </a:r>
                    </a:p>
                  </a:txBody>
                  <a:tcPr marL="62821" marR="62821" marT="0" marB="0"/>
                </a:tc>
                <a:extLst>
                  <a:ext uri="{0D108BD9-81ED-4DB2-BD59-A6C34878D82A}">
                    <a16:rowId xmlns:a16="http://schemas.microsoft.com/office/drawing/2014/main" val="827681248"/>
                  </a:ext>
                </a:extLst>
              </a:tr>
              <a:tr h="914337">
                <a:tc>
                  <a:txBody>
                    <a:bodyPr/>
                    <a:lstStyle/>
                    <a:p>
                      <a:pPr marL="0" marR="0">
                        <a:lnSpc>
                          <a:spcPct val="115000"/>
                        </a:lnSpc>
                        <a:spcAft>
                          <a:spcPts val="800"/>
                        </a:spcAft>
                      </a:pPr>
                      <a:r>
                        <a:rPr lang="en-US" sz="2600" kern="100">
                          <a:effectLst/>
                        </a:rPr>
                        <a:t>Tax amount for each transaction</a:t>
                      </a:r>
                      <a:endParaRPr lang="en-US" sz="2600" kern="100">
                        <a:effectLst/>
                        <a:latin typeface="Aptos" panose="020B0004020202020204" pitchFamily="34" charset="0"/>
                        <a:ea typeface="Aptos" panose="020B0004020202020204" pitchFamily="34" charset="0"/>
                        <a:cs typeface="Arial" panose="020B0604020202020204" pitchFamily="34" charset="0"/>
                      </a:endParaRPr>
                    </a:p>
                  </a:txBody>
                  <a:tcPr marL="3750" marR="3750" marT="3750" marB="3750"/>
                </a:tc>
                <a:tc>
                  <a:txBody>
                    <a:bodyPr/>
                    <a:lstStyle/>
                    <a:p>
                      <a:r>
                        <a:rPr lang="en-US" sz="2600" kern="1200" dirty="0">
                          <a:solidFill>
                            <a:schemeClr val="dk1"/>
                          </a:solidFill>
                          <a:effectLst/>
                          <a:latin typeface="+mn-lt"/>
                          <a:ea typeface="+mn-ea"/>
                          <a:cs typeface="+mn-cs"/>
                        </a:rPr>
                        <a:t>Tax amount for each transaction</a:t>
                      </a:r>
                      <a:endParaRPr lang="en-US" sz="2600" dirty="0"/>
                    </a:p>
                  </a:txBody>
                  <a:tcPr marL="36006" marR="36006" marT="18004" marB="18004"/>
                </a:tc>
                <a:extLst>
                  <a:ext uri="{0D108BD9-81ED-4DB2-BD59-A6C34878D82A}">
                    <a16:rowId xmlns:a16="http://schemas.microsoft.com/office/drawing/2014/main" val="2320036272"/>
                  </a:ext>
                </a:extLst>
              </a:tr>
            </a:tbl>
          </a:graphicData>
        </a:graphic>
      </p:graphicFrame>
    </p:spTree>
    <p:extLst>
      <p:ext uri="{BB962C8B-B14F-4D97-AF65-F5344CB8AC3E}">
        <p14:creationId xmlns:p14="http://schemas.microsoft.com/office/powerpoint/2010/main" val="335320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864037" y="2844879"/>
            <a:ext cx="5809059" cy="726043"/>
          </a:xfrm>
          <a:prstGeom prst="rect">
            <a:avLst/>
          </a:prstGeom>
          <a:noFill/>
          <a:ln/>
        </p:spPr>
        <p:txBody>
          <a:bodyPr wrap="none" lIns="0" tIns="0" rIns="0" bIns="0" rtlCol="0" anchor="t"/>
          <a:lstStyle/>
          <a:p>
            <a:pPr marL="0" indent="0">
              <a:lnSpc>
                <a:spcPts val="5700"/>
              </a:lnSpc>
              <a:buNone/>
            </a:pPr>
            <a:r>
              <a:rPr lang="en-US" sz="4550" dirty="0">
                <a:solidFill>
                  <a:schemeClr val="accent2"/>
                </a:solidFill>
                <a:latin typeface="Lora" pitchFamily="34" charset="0"/>
                <a:ea typeface="Lora" pitchFamily="34" charset="-122"/>
                <a:cs typeface="Lora" pitchFamily="34" charset="-120"/>
              </a:rPr>
              <a:t>Total Sales and net Value</a:t>
            </a:r>
            <a:endParaRPr lang="en-US" sz="4550" dirty="0">
              <a:solidFill>
                <a:schemeClr val="accent2"/>
              </a:solidFill>
            </a:endParaRPr>
          </a:p>
        </p:txBody>
      </p:sp>
      <p:sp>
        <p:nvSpPr>
          <p:cNvPr id="4" name="Shape 1"/>
          <p:cNvSpPr/>
          <p:nvPr/>
        </p:nvSpPr>
        <p:spPr>
          <a:xfrm>
            <a:off x="864037" y="3941207"/>
            <a:ext cx="7415927" cy="1443514"/>
          </a:xfrm>
          <a:prstGeom prst="roundRect">
            <a:avLst>
              <a:gd name="adj" fmla="val 2565"/>
            </a:avLst>
          </a:prstGeom>
          <a:noFill/>
          <a:ln w="15240">
            <a:solidFill>
              <a:srgbClr val="FFFFFF">
                <a:alpha val="24000"/>
              </a:srgbClr>
            </a:solidFill>
            <a:prstDash val="solid"/>
          </a:ln>
        </p:spPr>
        <p:txBody>
          <a:bodyPr/>
          <a:lstStyle/>
          <a:p>
            <a:endParaRPr lang="en-US"/>
          </a:p>
        </p:txBody>
      </p:sp>
      <p:sp>
        <p:nvSpPr>
          <p:cNvPr id="5" name="Shape 2"/>
          <p:cNvSpPr/>
          <p:nvPr/>
        </p:nvSpPr>
        <p:spPr>
          <a:xfrm>
            <a:off x="879277" y="3956447"/>
            <a:ext cx="7384613" cy="706517"/>
          </a:xfrm>
          <a:prstGeom prst="rect">
            <a:avLst/>
          </a:prstGeom>
          <a:solidFill>
            <a:srgbClr val="FFFFFF">
              <a:alpha val="4000"/>
            </a:srgbClr>
          </a:solidFill>
          <a:ln/>
        </p:spPr>
        <p:txBody>
          <a:bodyPr/>
          <a:lstStyle/>
          <a:p>
            <a:endParaRPr lang="en-US"/>
          </a:p>
        </p:txBody>
      </p:sp>
      <p:sp>
        <p:nvSpPr>
          <p:cNvPr id="6" name="Text 3"/>
          <p:cNvSpPr/>
          <p:nvPr/>
        </p:nvSpPr>
        <p:spPr>
          <a:xfrm>
            <a:off x="1126927" y="4112181"/>
            <a:ext cx="1963817"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Total Sales</a:t>
            </a:r>
            <a:endParaRPr lang="en-US" sz="1900" dirty="0"/>
          </a:p>
        </p:txBody>
      </p:sp>
      <p:sp>
        <p:nvSpPr>
          <p:cNvPr id="7" name="Text 4"/>
          <p:cNvSpPr/>
          <p:nvPr/>
        </p:nvSpPr>
        <p:spPr>
          <a:xfrm>
            <a:off x="3591997" y="4112181"/>
            <a:ext cx="1960007"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Total Tax</a:t>
            </a:r>
            <a:endParaRPr lang="en-US" sz="1900" dirty="0"/>
          </a:p>
        </p:txBody>
      </p:sp>
      <p:sp>
        <p:nvSpPr>
          <p:cNvPr id="8" name="Text 5"/>
          <p:cNvSpPr/>
          <p:nvPr/>
        </p:nvSpPr>
        <p:spPr>
          <a:xfrm>
            <a:off x="6053257" y="4112181"/>
            <a:ext cx="1963817"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Net Value</a:t>
            </a:r>
            <a:endParaRPr lang="en-US" sz="1900" dirty="0"/>
          </a:p>
        </p:txBody>
      </p:sp>
      <p:sp>
        <p:nvSpPr>
          <p:cNvPr id="9" name="Shape 6"/>
          <p:cNvSpPr/>
          <p:nvPr/>
        </p:nvSpPr>
        <p:spPr>
          <a:xfrm>
            <a:off x="879277" y="4662964"/>
            <a:ext cx="7384613" cy="706517"/>
          </a:xfrm>
          <a:prstGeom prst="rect">
            <a:avLst/>
          </a:prstGeom>
          <a:solidFill>
            <a:srgbClr val="000000">
              <a:alpha val="4000"/>
            </a:srgbClr>
          </a:solidFill>
          <a:ln/>
        </p:spPr>
        <p:txBody>
          <a:bodyPr/>
          <a:lstStyle/>
          <a:p>
            <a:endParaRPr lang="en-US"/>
          </a:p>
        </p:txBody>
      </p:sp>
      <p:sp>
        <p:nvSpPr>
          <p:cNvPr id="10" name="Text 7"/>
          <p:cNvSpPr/>
          <p:nvPr/>
        </p:nvSpPr>
        <p:spPr>
          <a:xfrm>
            <a:off x="1126927" y="4818698"/>
            <a:ext cx="1963817"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353,528,254</a:t>
            </a:r>
            <a:endParaRPr lang="en-US" sz="1900" dirty="0"/>
          </a:p>
        </p:txBody>
      </p:sp>
      <p:sp>
        <p:nvSpPr>
          <p:cNvPr id="11" name="Text 8"/>
          <p:cNvSpPr/>
          <p:nvPr/>
        </p:nvSpPr>
        <p:spPr>
          <a:xfrm>
            <a:off x="3591997" y="4818698"/>
            <a:ext cx="1960007"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49,493,955</a:t>
            </a:r>
            <a:endParaRPr lang="en-US" sz="1900" dirty="0"/>
          </a:p>
        </p:txBody>
      </p:sp>
      <p:sp>
        <p:nvSpPr>
          <p:cNvPr id="12" name="Text 9"/>
          <p:cNvSpPr/>
          <p:nvPr/>
        </p:nvSpPr>
        <p:spPr>
          <a:xfrm>
            <a:off x="6053257" y="4818698"/>
            <a:ext cx="1963817"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304,034,298</a:t>
            </a:r>
            <a:endParaRPr lang="en-US" sz="1900" dirty="0"/>
          </a:p>
        </p:txBody>
      </p:sp>
      <p:graphicFrame>
        <p:nvGraphicFramePr>
          <p:cNvPr id="13" name="Chart 12">
            <a:extLst>
              <a:ext uri="{FF2B5EF4-FFF2-40B4-BE49-F238E27FC236}">
                <a16:creationId xmlns:a16="http://schemas.microsoft.com/office/drawing/2014/main" id="{D9CC6095-412D-C840-6933-376742CD1AF6}"/>
              </a:ext>
            </a:extLst>
          </p:cNvPr>
          <p:cNvGraphicFramePr>
            <a:graphicFrameLocks/>
          </p:cNvGraphicFramePr>
          <p:nvPr>
            <p:extLst>
              <p:ext uri="{D42A27DB-BD31-4B8C-83A1-F6EECF244321}">
                <p14:modId xmlns:p14="http://schemas.microsoft.com/office/powerpoint/2010/main" val="2718615063"/>
              </p:ext>
            </p:extLst>
          </p:nvPr>
        </p:nvGraphicFramePr>
        <p:xfrm>
          <a:off x="10058400" y="-2619"/>
          <a:ext cx="4572000" cy="8229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2829639"/>
            <a:ext cx="6439257" cy="726043"/>
          </a:xfrm>
          <a:prstGeom prst="rect">
            <a:avLst/>
          </a:prstGeom>
          <a:noFill/>
          <a:ln/>
        </p:spPr>
        <p:txBody>
          <a:bodyPr wrap="none" lIns="0" tIns="0" rIns="0" bIns="0" rtlCol="0" anchor="t"/>
          <a:lstStyle/>
          <a:p>
            <a:pPr marL="0" indent="0">
              <a:lnSpc>
                <a:spcPts val="5700"/>
              </a:lnSpc>
              <a:buNone/>
            </a:pPr>
            <a:r>
              <a:rPr lang="en-US" sz="4550" dirty="0">
                <a:solidFill>
                  <a:schemeClr val="accent2"/>
                </a:solidFill>
                <a:latin typeface="Lora" pitchFamily="34" charset="0"/>
                <a:ea typeface="Lora" pitchFamily="34" charset="-122"/>
                <a:cs typeface="Lora" pitchFamily="34" charset="-120"/>
              </a:rPr>
              <a:t>Top Customers by Sales</a:t>
            </a:r>
            <a:endParaRPr lang="en-US" sz="4550" dirty="0">
              <a:solidFill>
                <a:schemeClr val="accent2"/>
              </a:solidFill>
            </a:endParaRPr>
          </a:p>
        </p:txBody>
      </p:sp>
      <p:sp>
        <p:nvSpPr>
          <p:cNvPr id="3" name="Text 1"/>
          <p:cNvSpPr/>
          <p:nvPr/>
        </p:nvSpPr>
        <p:spPr>
          <a:xfrm>
            <a:off x="968693" y="4152278"/>
            <a:ext cx="2904530" cy="363141"/>
          </a:xfrm>
          <a:prstGeom prst="rect">
            <a:avLst/>
          </a:prstGeom>
          <a:noFill/>
          <a:ln/>
        </p:spPr>
        <p:txBody>
          <a:bodyPr wrap="none" lIns="0" tIns="0" rIns="0" bIns="0" rtlCol="0" anchor="t"/>
          <a:lstStyle/>
          <a:p>
            <a:pPr marL="0" indent="0">
              <a:lnSpc>
                <a:spcPts val="2850"/>
              </a:lnSpc>
              <a:buNone/>
            </a:pPr>
            <a:r>
              <a:rPr lang="en-US" sz="2250" dirty="0">
                <a:solidFill>
                  <a:schemeClr val="accent2"/>
                </a:solidFill>
                <a:latin typeface="Lora" pitchFamily="34" charset="0"/>
                <a:ea typeface="Lora" pitchFamily="34" charset="-122"/>
                <a:cs typeface="Lora" pitchFamily="34" charset="-120"/>
              </a:rPr>
              <a:t>Hani</a:t>
            </a:r>
            <a:endParaRPr lang="en-US" sz="2250" dirty="0">
              <a:solidFill>
                <a:schemeClr val="accent2"/>
              </a:solidFill>
            </a:endParaRPr>
          </a:p>
        </p:txBody>
      </p:sp>
      <p:sp>
        <p:nvSpPr>
          <p:cNvPr id="4" name="Text 2"/>
          <p:cNvSpPr/>
          <p:nvPr/>
        </p:nvSpPr>
        <p:spPr>
          <a:xfrm>
            <a:off x="968693" y="4782741"/>
            <a:ext cx="3828931"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Total Value: 215,226,650</a:t>
            </a:r>
            <a:endParaRPr lang="en-US" sz="1900" dirty="0"/>
          </a:p>
        </p:txBody>
      </p:sp>
      <p:sp>
        <p:nvSpPr>
          <p:cNvPr id="5" name="Text 3"/>
          <p:cNvSpPr/>
          <p:nvPr/>
        </p:nvSpPr>
        <p:spPr>
          <a:xfrm>
            <a:off x="5407462" y="4172783"/>
            <a:ext cx="2904530" cy="363141"/>
          </a:xfrm>
          <a:prstGeom prst="rect">
            <a:avLst/>
          </a:prstGeom>
          <a:noFill/>
          <a:ln/>
        </p:spPr>
        <p:txBody>
          <a:bodyPr wrap="none" lIns="0" tIns="0" rIns="0" bIns="0" rtlCol="0" anchor="t"/>
          <a:lstStyle/>
          <a:p>
            <a:pPr marL="0" indent="0">
              <a:lnSpc>
                <a:spcPts val="2850"/>
              </a:lnSpc>
              <a:buNone/>
            </a:pPr>
            <a:r>
              <a:rPr lang="en-US" sz="2250" dirty="0">
                <a:solidFill>
                  <a:schemeClr val="accent2"/>
                </a:solidFill>
                <a:latin typeface="Lora" pitchFamily="34" charset="0"/>
                <a:ea typeface="Lora" pitchFamily="34" charset="-122"/>
                <a:cs typeface="Lora" pitchFamily="34" charset="-120"/>
              </a:rPr>
              <a:t>Mohamed Al-Qattan</a:t>
            </a:r>
            <a:endParaRPr lang="en-US" sz="2250" dirty="0">
              <a:solidFill>
                <a:schemeClr val="accent2"/>
              </a:solidFill>
            </a:endParaRPr>
          </a:p>
        </p:txBody>
      </p:sp>
      <p:sp>
        <p:nvSpPr>
          <p:cNvPr id="6" name="Text 4"/>
          <p:cNvSpPr/>
          <p:nvPr/>
        </p:nvSpPr>
        <p:spPr>
          <a:xfrm>
            <a:off x="5407462" y="4782741"/>
            <a:ext cx="3828931"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Total Value: 105,327,012</a:t>
            </a:r>
            <a:endParaRPr lang="en-US" sz="1900" dirty="0"/>
          </a:p>
        </p:txBody>
      </p:sp>
      <p:sp>
        <p:nvSpPr>
          <p:cNvPr id="7" name="Text 5"/>
          <p:cNvSpPr/>
          <p:nvPr/>
        </p:nvSpPr>
        <p:spPr>
          <a:xfrm>
            <a:off x="9846231" y="4172783"/>
            <a:ext cx="2904530" cy="363141"/>
          </a:xfrm>
          <a:prstGeom prst="rect">
            <a:avLst/>
          </a:prstGeom>
          <a:noFill/>
          <a:ln/>
        </p:spPr>
        <p:txBody>
          <a:bodyPr wrap="none" lIns="0" tIns="0" rIns="0" bIns="0" rtlCol="0" anchor="t"/>
          <a:lstStyle/>
          <a:p>
            <a:pPr marL="0" indent="0">
              <a:lnSpc>
                <a:spcPts val="2850"/>
              </a:lnSpc>
              <a:buNone/>
            </a:pPr>
            <a:r>
              <a:rPr lang="en-US" sz="2250" dirty="0">
                <a:solidFill>
                  <a:schemeClr val="accent2"/>
                </a:solidFill>
                <a:latin typeface="Lora" pitchFamily="34" charset="0"/>
                <a:ea typeface="Lora" pitchFamily="34" charset="-122"/>
                <a:cs typeface="Lora" pitchFamily="34" charset="-120"/>
              </a:rPr>
              <a:t>Ihab Abdel Aal</a:t>
            </a:r>
            <a:endParaRPr lang="en-US" sz="2250" dirty="0">
              <a:solidFill>
                <a:schemeClr val="accent2"/>
              </a:solidFill>
            </a:endParaRPr>
          </a:p>
        </p:txBody>
      </p:sp>
      <p:sp>
        <p:nvSpPr>
          <p:cNvPr id="8" name="Text 6"/>
          <p:cNvSpPr/>
          <p:nvPr/>
        </p:nvSpPr>
        <p:spPr>
          <a:xfrm>
            <a:off x="9846231" y="4782741"/>
            <a:ext cx="3828931"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Total Value: 23,086,986</a:t>
            </a:r>
            <a:endParaRPr lang="en-US" sz="1900" dirty="0"/>
          </a:p>
        </p:txBody>
      </p:sp>
      <p:graphicFrame>
        <p:nvGraphicFramePr>
          <p:cNvPr id="9" name="Chart 8">
            <a:extLst>
              <a:ext uri="{FF2B5EF4-FFF2-40B4-BE49-F238E27FC236}">
                <a16:creationId xmlns:a16="http://schemas.microsoft.com/office/drawing/2014/main" id="{D3063E91-3AE9-1F56-45CA-0EACED1928FD}"/>
              </a:ext>
            </a:extLst>
          </p:cNvPr>
          <p:cNvGraphicFramePr>
            <a:graphicFrameLocks/>
          </p:cNvGraphicFramePr>
          <p:nvPr>
            <p:extLst>
              <p:ext uri="{D42A27DB-BD31-4B8C-83A1-F6EECF244321}">
                <p14:modId xmlns:p14="http://schemas.microsoft.com/office/powerpoint/2010/main" val="1374661329"/>
              </p:ext>
            </p:extLst>
          </p:nvPr>
        </p:nvGraphicFramePr>
        <p:xfrm>
          <a:off x="7701280" y="54412"/>
          <a:ext cx="692912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D12E2057-C489-3C2C-BB0F-B22D275384FA}"/>
              </a:ext>
            </a:extLst>
          </p:cNvPr>
          <p:cNvSpPr txBox="1"/>
          <p:nvPr/>
        </p:nvSpPr>
        <p:spPr>
          <a:xfrm>
            <a:off x="968693" y="5965190"/>
            <a:ext cx="13064896" cy="848758"/>
          </a:xfrm>
          <a:prstGeom prst="rect">
            <a:avLst/>
          </a:prstGeom>
          <a:noFill/>
        </p:spPr>
        <p:txBody>
          <a:bodyPr wrap="square">
            <a:spAutoFit/>
          </a:bodyPr>
          <a:lstStyle/>
          <a:p>
            <a:pPr marL="0" indent="0">
              <a:lnSpc>
                <a:spcPts val="3100"/>
              </a:lnSpc>
              <a:buNone/>
            </a:pPr>
            <a:r>
              <a:rPr lang="en-US" sz="1800" dirty="0">
                <a:solidFill>
                  <a:srgbClr val="E2E6E9"/>
                </a:solidFill>
                <a:latin typeface="Merriweather" pitchFamily="34" charset="0"/>
                <a:ea typeface="Merriweather" pitchFamily="34" charset="-122"/>
                <a:cs typeface="Merriweather" pitchFamily="34" charset="-120"/>
              </a:rPr>
              <a:t>These top customers represent a significant portion of EG sales. Hani leads with the highest sales value, followed by Mohamed Al-</a:t>
            </a:r>
            <a:r>
              <a:rPr lang="en-US" sz="1800" dirty="0" err="1">
                <a:solidFill>
                  <a:srgbClr val="E2E6E9"/>
                </a:solidFill>
                <a:latin typeface="Merriweather" pitchFamily="34" charset="0"/>
                <a:ea typeface="Merriweather" pitchFamily="34" charset="-122"/>
                <a:cs typeface="Merriweather" pitchFamily="34" charset="-120"/>
              </a:rPr>
              <a:t>Qattan</a:t>
            </a:r>
            <a:r>
              <a:rPr lang="en-US" sz="1800" dirty="0">
                <a:solidFill>
                  <a:srgbClr val="E2E6E9"/>
                </a:solidFill>
                <a:latin typeface="Merriweather" pitchFamily="34" charset="0"/>
                <a:ea typeface="Merriweather" pitchFamily="34" charset="-122"/>
                <a:cs typeface="Merriweather" pitchFamily="34" charset="-120"/>
              </a:rPr>
              <a:t> and Ihab Abdel Aal Abdel </a:t>
            </a:r>
            <a:r>
              <a:rPr lang="en-US" sz="1800" dirty="0" err="1">
                <a:solidFill>
                  <a:srgbClr val="E2E6E9"/>
                </a:solidFill>
                <a:latin typeface="Merriweather" pitchFamily="34" charset="0"/>
                <a:ea typeface="Merriweather" pitchFamily="34" charset="-122"/>
                <a:cs typeface="Merriweather" pitchFamily="34" charset="-120"/>
              </a:rPr>
              <a:t>Gayed</a:t>
            </a:r>
            <a:r>
              <a:rPr lang="en-US" sz="1800" dirty="0">
                <a:solidFill>
                  <a:srgbClr val="E2E6E9"/>
                </a:solidFill>
                <a:latin typeface="Merriweather" pitchFamily="34" charset="0"/>
                <a:ea typeface="Merriweather" pitchFamily="34" charset="-122"/>
                <a:cs typeface="Merriweather" pitchFamily="34" charset="-120"/>
              </a:rPr>
              <a:t> Abd.</a:t>
            </a:r>
            <a:endParaRPr lang="en-US" sz="1800" dirty="0"/>
          </a:p>
        </p:txBody>
      </p:sp>
      <p:graphicFrame>
        <p:nvGraphicFramePr>
          <p:cNvPr id="12" name="Chart 11">
            <a:extLst>
              <a:ext uri="{FF2B5EF4-FFF2-40B4-BE49-F238E27FC236}">
                <a16:creationId xmlns:a16="http://schemas.microsoft.com/office/drawing/2014/main" id="{ED076CE6-E67C-6A18-742E-025C6B427A8A}"/>
              </a:ext>
            </a:extLst>
          </p:cNvPr>
          <p:cNvGraphicFramePr>
            <a:graphicFrameLocks/>
          </p:cNvGraphicFramePr>
          <p:nvPr>
            <p:extLst>
              <p:ext uri="{D42A27DB-BD31-4B8C-83A1-F6EECF244321}">
                <p14:modId xmlns:p14="http://schemas.microsoft.com/office/powerpoint/2010/main" val="3603626769"/>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968693" y="4517708"/>
            <a:ext cx="6959679" cy="726043"/>
          </a:xfrm>
          <a:prstGeom prst="rect">
            <a:avLst/>
          </a:prstGeom>
          <a:noFill/>
          <a:ln/>
        </p:spPr>
        <p:txBody>
          <a:bodyPr wrap="none" lIns="0" tIns="0" rIns="0" bIns="0" rtlCol="0" anchor="t"/>
          <a:lstStyle/>
          <a:p>
            <a:pPr marL="0" indent="0">
              <a:lnSpc>
                <a:spcPts val="5700"/>
              </a:lnSpc>
              <a:buNone/>
            </a:pPr>
            <a:r>
              <a:rPr lang="en-US" sz="4550" dirty="0">
                <a:solidFill>
                  <a:schemeClr val="accent2"/>
                </a:solidFill>
                <a:latin typeface="Lora" pitchFamily="34" charset="0"/>
                <a:ea typeface="Lora" pitchFamily="34" charset="-122"/>
                <a:cs typeface="Lora" pitchFamily="34" charset="-120"/>
              </a:rPr>
              <a:t>Top Customers by Orders</a:t>
            </a:r>
            <a:endParaRPr lang="en-US" sz="4550" dirty="0">
              <a:solidFill>
                <a:schemeClr val="accent2"/>
              </a:solidFill>
            </a:endParaRPr>
          </a:p>
        </p:txBody>
      </p:sp>
      <p:sp>
        <p:nvSpPr>
          <p:cNvPr id="4" name="Shape 1"/>
          <p:cNvSpPr/>
          <p:nvPr/>
        </p:nvSpPr>
        <p:spPr>
          <a:xfrm>
            <a:off x="968693" y="5891689"/>
            <a:ext cx="555427" cy="555427"/>
          </a:xfrm>
          <a:prstGeom prst="roundRect">
            <a:avLst>
              <a:gd name="adj" fmla="val 6668"/>
            </a:avLst>
          </a:prstGeom>
          <a:solidFill>
            <a:srgbClr val="444752"/>
          </a:solidFill>
          <a:ln/>
        </p:spPr>
        <p:txBody>
          <a:bodyPr/>
          <a:lstStyle/>
          <a:p>
            <a:endParaRPr lang="en-US"/>
          </a:p>
        </p:txBody>
      </p:sp>
      <p:sp>
        <p:nvSpPr>
          <p:cNvPr id="5" name="Text 2"/>
          <p:cNvSpPr/>
          <p:nvPr/>
        </p:nvSpPr>
        <p:spPr>
          <a:xfrm>
            <a:off x="1182886" y="5995154"/>
            <a:ext cx="126921" cy="348496"/>
          </a:xfrm>
          <a:prstGeom prst="rect">
            <a:avLst/>
          </a:prstGeom>
          <a:noFill/>
          <a:ln/>
        </p:spPr>
        <p:txBody>
          <a:bodyPr wrap="none" lIns="0" tIns="0" rIns="0" bIns="0" rtlCol="0" anchor="t"/>
          <a:lstStyle/>
          <a:p>
            <a:pPr marL="0" indent="0" algn="ctr">
              <a:lnSpc>
                <a:spcPts val="2700"/>
              </a:lnSpc>
              <a:buNone/>
            </a:pPr>
            <a:r>
              <a:rPr lang="en-US" sz="2700" dirty="0">
                <a:solidFill>
                  <a:srgbClr val="D6E5EF"/>
                </a:solidFill>
                <a:latin typeface="Lora" pitchFamily="34" charset="0"/>
                <a:ea typeface="Lora" pitchFamily="34" charset="-122"/>
                <a:cs typeface="Lora" pitchFamily="34" charset="-120"/>
              </a:rPr>
              <a:t>1</a:t>
            </a:r>
            <a:endParaRPr lang="en-US" sz="2700" dirty="0"/>
          </a:p>
        </p:txBody>
      </p:sp>
      <p:sp>
        <p:nvSpPr>
          <p:cNvPr id="6" name="Text 3"/>
          <p:cNvSpPr/>
          <p:nvPr/>
        </p:nvSpPr>
        <p:spPr>
          <a:xfrm>
            <a:off x="1770936" y="5891689"/>
            <a:ext cx="2904530"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Hani</a:t>
            </a:r>
            <a:endParaRPr lang="en-US" sz="2250" dirty="0"/>
          </a:p>
        </p:txBody>
      </p:sp>
      <p:sp>
        <p:nvSpPr>
          <p:cNvPr id="7" name="Text 4"/>
          <p:cNvSpPr/>
          <p:nvPr/>
        </p:nvSpPr>
        <p:spPr>
          <a:xfrm>
            <a:off x="1770936" y="6402943"/>
            <a:ext cx="3264218"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Number of Orders: 6,530</a:t>
            </a:r>
            <a:endParaRPr lang="en-US" sz="1900" dirty="0"/>
          </a:p>
        </p:txBody>
      </p:sp>
      <p:sp>
        <p:nvSpPr>
          <p:cNvPr id="8" name="Shape 5"/>
          <p:cNvSpPr/>
          <p:nvPr/>
        </p:nvSpPr>
        <p:spPr>
          <a:xfrm>
            <a:off x="5281970" y="5891689"/>
            <a:ext cx="555427" cy="555427"/>
          </a:xfrm>
          <a:prstGeom prst="roundRect">
            <a:avLst>
              <a:gd name="adj" fmla="val 6668"/>
            </a:avLst>
          </a:prstGeom>
          <a:solidFill>
            <a:srgbClr val="444752"/>
          </a:solidFill>
          <a:ln/>
        </p:spPr>
        <p:txBody>
          <a:bodyPr/>
          <a:lstStyle/>
          <a:p>
            <a:endParaRPr lang="en-US"/>
          </a:p>
        </p:txBody>
      </p:sp>
      <p:sp>
        <p:nvSpPr>
          <p:cNvPr id="9" name="Text 6"/>
          <p:cNvSpPr/>
          <p:nvPr/>
        </p:nvSpPr>
        <p:spPr>
          <a:xfrm>
            <a:off x="5466040" y="5995154"/>
            <a:ext cx="187166" cy="348496"/>
          </a:xfrm>
          <a:prstGeom prst="rect">
            <a:avLst/>
          </a:prstGeom>
          <a:noFill/>
          <a:ln/>
        </p:spPr>
        <p:txBody>
          <a:bodyPr wrap="none" lIns="0" tIns="0" rIns="0" bIns="0" rtlCol="0" anchor="t"/>
          <a:lstStyle/>
          <a:p>
            <a:pPr marL="0" indent="0" algn="ctr">
              <a:lnSpc>
                <a:spcPts val="2700"/>
              </a:lnSpc>
              <a:buNone/>
            </a:pPr>
            <a:r>
              <a:rPr lang="en-US" sz="2700" dirty="0">
                <a:solidFill>
                  <a:srgbClr val="D6E5EF"/>
                </a:solidFill>
                <a:latin typeface="Lora" pitchFamily="34" charset="0"/>
                <a:ea typeface="Lora" pitchFamily="34" charset="-122"/>
                <a:cs typeface="Lora" pitchFamily="34" charset="-120"/>
              </a:rPr>
              <a:t>2</a:t>
            </a:r>
            <a:endParaRPr lang="en-US" sz="2700" dirty="0"/>
          </a:p>
        </p:txBody>
      </p:sp>
      <p:sp>
        <p:nvSpPr>
          <p:cNvPr id="10" name="Text 7"/>
          <p:cNvSpPr/>
          <p:nvPr/>
        </p:nvSpPr>
        <p:spPr>
          <a:xfrm>
            <a:off x="6084213" y="5891689"/>
            <a:ext cx="2904530"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Mohamed Al-Qattan</a:t>
            </a:r>
            <a:endParaRPr lang="en-US" sz="2250" dirty="0"/>
          </a:p>
        </p:txBody>
      </p:sp>
      <p:sp>
        <p:nvSpPr>
          <p:cNvPr id="11" name="Text 8"/>
          <p:cNvSpPr/>
          <p:nvPr/>
        </p:nvSpPr>
        <p:spPr>
          <a:xfrm>
            <a:off x="6084213" y="6402943"/>
            <a:ext cx="3264218"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Number of Orders: 3,709</a:t>
            </a:r>
            <a:endParaRPr lang="en-US" sz="1900" dirty="0"/>
          </a:p>
        </p:txBody>
      </p:sp>
      <p:sp>
        <p:nvSpPr>
          <p:cNvPr id="12" name="Shape 9"/>
          <p:cNvSpPr/>
          <p:nvPr/>
        </p:nvSpPr>
        <p:spPr>
          <a:xfrm>
            <a:off x="9595247" y="5891689"/>
            <a:ext cx="555427" cy="555427"/>
          </a:xfrm>
          <a:prstGeom prst="roundRect">
            <a:avLst>
              <a:gd name="adj" fmla="val 6668"/>
            </a:avLst>
          </a:prstGeom>
          <a:solidFill>
            <a:srgbClr val="444752"/>
          </a:solidFill>
          <a:ln/>
        </p:spPr>
        <p:txBody>
          <a:bodyPr/>
          <a:lstStyle/>
          <a:p>
            <a:endParaRPr lang="en-US"/>
          </a:p>
        </p:txBody>
      </p:sp>
      <p:sp>
        <p:nvSpPr>
          <p:cNvPr id="13" name="Text 10"/>
          <p:cNvSpPr/>
          <p:nvPr/>
        </p:nvSpPr>
        <p:spPr>
          <a:xfrm>
            <a:off x="9775865" y="5995154"/>
            <a:ext cx="194191" cy="348496"/>
          </a:xfrm>
          <a:prstGeom prst="rect">
            <a:avLst/>
          </a:prstGeom>
          <a:noFill/>
          <a:ln/>
        </p:spPr>
        <p:txBody>
          <a:bodyPr wrap="none" lIns="0" tIns="0" rIns="0" bIns="0" rtlCol="0" anchor="t"/>
          <a:lstStyle/>
          <a:p>
            <a:pPr marL="0" indent="0" algn="ctr">
              <a:lnSpc>
                <a:spcPts val="2700"/>
              </a:lnSpc>
              <a:buNone/>
            </a:pPr>
            <a:r>
              <a:rPr lang="en-US" sz="2700" dirty="0">
                <a:solidFill>
                  <a:srgbClr val="D6E5EF"/>
                </a:solidFill>
                <a:latin typeface="Lora" pitchFamily="34" charset="0"/>
                <a:ea typeface="Lora" pitchFamily="34" charset="-122"/>
                <a:cs typeface="Lora" pitchFamily="34" charset="-120"/>
              </a:rPr>
              <a:t>3</a:t>
            </a:r>
            <a:endParaRPr lang="en-US" sz="2700" dirty="0"/>
          </a:p>
        </p:txBody>
      </p:sp>
      <p:sp>
        <p:nvSpPr>
          <p:cNvPr id="14" name="Text 11"/>
          <p:cNvSpPr/>
          <p:nvPr/>
        </p:nvSpPr>
        <p:spPr>
          <a:xfrm>
            <a:off x="10397490" y="5891689"/>
            <a:ext cx="2904530" cy="363141"/>
          </a:xfrm>
          <a:prstGeom prst="rect">
            <a:avLst/>
          </a:prstGeom>
          <a:noFill/>
          <a:ln/>
        </p:spPr>
        <p:txBody>
          <a:bodyPr wrap="none" lIns="0" tIns="0" rIns="0" bIns="0" rtlCol="0" anchor="t"/>
          <a:lstStyle/>
          <a:p>
            <a:pPr marL="0" indent="0">
              <a:lnSpc>
                <a:spcPts val="2850"/>
              </a:lnSpc>
              <a:buNone/>
            </a:pPr>
            <a:r>
              <a:rPr lang="en-US" sz="2250" dirty="0">
                <a:solidFill>
                  <a:srgbClr val="D6E5EF"/>
                </a:solidFill>
                <a:latin typeface="Lora" pitchFamily="34" charset="0"/>
                <a:ea typeface="Lora" pitchFamily="34" charset="-122"/>
                <a:cs typeface="Lora" pitchFamily="34" charset="-120"/>
              </a:rPr>
              <a:t>Ihab Abdel Aal</a:t>
            </a:r>
            <a:endParaRPr lang="en-US" sz="2250" dirty="0"/>
          </a:p>
        </p:txBody>
      </p:sp>
      <p:sp>
        <p:nvSpPr>
          <p:cNvPr id="15" name="Text 12"/>
          <p:cNvSpPr/>
          <p:nvPr/>
        </p:nvSpPr>
        <p:spPr>
          <a:xfrm>
            <a:off x="10397490" y="6402943"/>
            <a:ext cx="3264218" cy="395049"/>
          </a:xfrm>
          <a:prstGeom prst="rect">
            <a:avLst/>
          </a:prstGeom>
          <a:noFill/>
          <a:ln/>
        </p:spPr>
        <p:txBody>
          <a:bodyPr wrap="non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Number of Orders: 910</a:t>
            </a:r>
            <a:endParaRPr lang="en-US" sz="1900" dirty="0"/>
          </a:p>
        </p:txBody>
      </p:sp>
      <p:graphicFrame>
        <p:nvGraphicFramePr>
          <p:cNvPr id="16" name="Chart 15">
            <a:extLst>
              <a:ext uri="{FF2B5EF4-FFF2-40B4-BE49-F238E27FC236}">
                <a16:creationId xmlns:a16="http://schemas.microsoft.com/office/drawing/2014/main" id="{FD3FA6B4-6558-01CC-AF63-AFB5FD28225E}"/>
              </a:ext>
            </a:extLst>
          </p:cNvPr>
          <p:cNvGraphicFramePr>
            <a:graphicFrameLocks/>
          </p:cNvGraphicFramePr>
          <p:nvPr>
            <p:extLst>
              <p:ext uri="{D42A27DB-BD31-4B8C-83A1-F6EECF244321}">
                <p14:modId xmlns:p14="http://schemas.microsoft.com/office/powerpoint/2010/main" val="2990124156"/>
              </p:ext>
            </p:extLst>
          </p:nvPr>
        </p:nvGraphicFramePr>
        <p:xfrm>
          <a:off x="103465" y="0"/>
          <a:ext cx="5980747" cy="386977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92151601-76EE-1C09-32E2-849A96EB9B86}"/>
              </a:ext>
            </a:extLst>
          </p:cNvPr>
          <p:cNvSpPr txBox="1"/>
          <p:nvPr/>
        </p:nvSpPr>
        <p:spPr>
          <a:xfrm>
            <a:off x="5281970" y="1108442"/>
            <a:ext cx="8892359" cy="1200329"/>
          </a:xfrm>
          <a:prstGeom prst="rect">
            <a:avLst/>
          </a:prstGeom>
          <a:noFill/>
        </p:spPr>
        <p:txBody>
          <a:bodyPr wrap="square">
            <a:spAutoFit/>
          </a:bodyPr>
          <a:lstStyle/>
          <a:p>
            <a:r>
              <a:rPr lang="en-US" sz="2400" dirty="0">
                <a:solidFill>
                  <a:srgbClr val="E2E6E9"/>
                </a:solidFill>
                <a:latin typeface="Merriweather" pitchFamily="34" charset="0"/>
                <a:ea typeface="Merriweather" pitchFamily="34" charset="-122"/>
                <a:cs typeface="Merriweather" pitchFamily="34" charset="-120"/>
              </a:rPr>
              <a:t>The top customers by number of orders closely mirror those by sales value. Hani  leads with the highest number of orders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03544" y="2875909"/>
            <a:ext cx="8169116" cy="710327"/>
          </a:xfrm>
          <a:prstGeom prst="rect">
            <a:avLst/>
          </a:prstGeom>
          <a:noFill/>
          <a:ln/>
        </p:spPr>
        <p:txBody>
          <a:bodyPr wrap="none" lIns="0" tIns="0" rIns="0" bIns="0" rtlCol="0" anchor="t"/>
          <a:lstStyle/>
          <a:p>
            <a:pPr marL="0" indent="0">
              <a:lnSpc>
                <a:spcPts val="5550"/>
              </a:lnSpc>
              <a:buNone/>
            </a:pPr>
            <a:r>
              <a:rPr lang="en-US" sz="4450" dirty="0">
                <a:solidFill>
                  <a:schemeClr val="accent2"/>
                </a:solidFill>
                <a:latin typeface="Lora" pitchFamily="34" charset="0"/>
                <a:ea typeface="Lora" pitchFamily="34" charset="-122"/>
                <a:cs typeface="Lora" pitchFamily="34" charset="-120"/>
              </a:rPr>
              <a:t>Top Materials by Quantity Sold</a:t>
            </a:r>
            <a:endParaRPr lang="en-US" sz="4450" dirty="0">
              <a:solidFill>
                <a:schemeClr val="accent2"/>
              </a:solidFill>
            </a:endParaRPr>
          </a:p>
        </p:txBody>
      </p:sp>
      <p:pic>
        <p:nvPicPr>
          <p:cNvPr id="4" name="Image 1" descr="preencoded.png"/>
          <p:cNvPicPr>
            <a:picLocks noChangeAspect="1"/>
          </p:cNvPicPr>
          <p:nvPr/>
        </p:nvPicPr>
        <p:blipFill>
          <a:blip r:embed="rId3"/>
          <a:stretch>
            <a:fillRect/>
          </a:stretch>
        </p:blipFill>
        <p:spPr>
          <a:xfrm>
            <a:off x="362086" y="3879770"/>
            <a:ext cx="4230886" cy="966073"/>
          </a:xfrm>
          <a:prstGeom prst="rect">
            <a:avLst/>
          </a:prstGeom>
        </p:spPr>
      </p:pic>
      <p:sp>
        <p:nvSpPr>
          <p:cNvPr id="5" name="Text 1"/>
          <p:cNvSpPr/>
          <p:nvPr/>
        </p:nvSpPr>
        <p:spPr>
          <a:xfrm>
            <a:off x="603544" y="5208032"/>
            <a:ext cx="3747968" cy="710089"/>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Soclo 10*60 First 1001A/Black(18)B</a:t>
            </a:r>
            <a:endParaRPr lang="en-US" sz="2200" dirty="0"/>
          </a:p>
        </p:txBody>
      </p:sp>
      <p:sp>
        <p:nvSpPr>
          <p:cNvPr id="6" name="Text 2"/>
          <p:cNvSpPr/>
          <p:nvPr/>
        </p:nvSpPr>
        <p:spPr>
          <a:xfrm>
            <a:off x="603544" y="6063019"/>
            <a:ext cx="3747968" cy="386477"/>
          </a:xfrm>
          <a:prstGeom prst="rect">
            <a:avLst/>
          </a:prstGeom>
          <a:noFill/>
          <a:ln/>
        </p:spPr>
        <p:txBody>
          <a:bodyPr wrap="none" lIns="0" tIns="0" rIns="0" bIns="0" rtlCol="0" anchor="t"/>
          <a:lstStyle/>
          <a:p>
            <a:pPr marL="0" indent="0" algn="l">
              <a:lnSpc>
                <a:spcPts val="3000"/>
              </a:lnSpc>
              <a:buNone/>
            </a:pPr>
            <a:r>
              <a:rPr lang="en-US" sz="1900" dirty="0">
                <a:solidFill>
                  <a:srgbClr val="D6E5EF"/>
                </a:solidFill>
                <a:latin typeface="Source Sans Pro" pitchFamily="34" charset="0"/>
                <a:ea typeface="Source Sans Pro" pitchFamily="34" charset="-122"/>
                <a:cs typeface="Source Sans Pro" pitchFamily="34" charset="-120"/>
              </a:rPr>
              <a:t>229 orders</a:t>
            </a:r>
            <a:endParaRPr lang="en-US" sz="1900" dirty="0"/>
          </a:p>
        </p:txBody>
      </p:sp>
      <p:pic>
        <p:nvPicPr>
          <p:cNvPr id="7" name="Image 2" descr="preencoded.png"/>
          <p:cNvPicPr>
            <a:picLocks noChangeAspect="1"/>
          </p:cNvPicPr>
          <p:nvPr/>
        </p:nvPicPr>
        <p:blipFill>
          <a:blip r:embed="rId4"/>
          <a:stretch>
            <a:fillRect/>
          </a:stretch>
        </p:blipFill>
        <p:spPr>
          <a:xfrm>
            <a:off x="4592971" y="3879770"/>
            <a:ext cx="4231005" cy="966073"/>
          </a:xfrm>
          <a:prstGeom prst="rect">
            <a:avLst/>
          </a:prstGeom>
        </p:spPr>
      </p:pic>
      <p:sp>
        <p:nvSpPr>
          <p:cNvPr id="8" name="Text 3"/>
          <p:cNvSpPr/>
          <p:nvPr/>
        </p:nvSpPr>
        <p:spPr>
          <a:xfrm>
            <a:off x="4834430" y="5208032"/>
            <a:ext cx="3748087" cy="710089"/>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Caesar Packed (48) K-Fittings(5)</a:t>
            </a:r>
            <a:endParaRPr lang="en-US" sz="2200" dirty="0"/>
          </a:p>
        </p:txBody>
      </p:sp>
      <p:sp>
        <p:nvSpPr>
          <p:cNvPr id="9" name="Text 4"/>
          <p:cNvSpPr/>
          <p:nvPr/>
        </p:nvSpPr>
        <p:spPr>
          <a:xfrm>
            <a:off x="4834430" y="6063019"/>
            <a:ext cx="3748087" cy="386477"/>
          </a:xfrm>
          <a:prstGeom prst="rect">
            <a:avLst/>
          </a:prstGeom>
          <a:noFill/>
          <a:ln/>
        </p:spPr>
        <p:txBody>
          <a:bodyPr wrap="none" lIns="0" tIns="0" rIns="0" bIns="0" rtlCol="0" anchor="t"/>
          <a:lstStyle/>
          <a:p>
            <a:pPr marL="0" indent="0" algn="l">
              <a:lnSpc>
                <a:spcPts val="3000"/>
              </a:lnSpc>
              <a:buNone/>
            </a:pPr>
            <a:r>
              <a:rPr lang="en-US" sz="1900" dirty="0">
                <a:solidFill>
                  <a:srgbClr val="D6E5EF"/>
                </a:solidFill>
                <a:latin typeface="Source Sans Pro" pitchFamily="34" charset="0"/>
                <a:ea typeface="Source Sans Pro" pitchFamily="34" charset="-122"/>
                <a:cs typeface="Source Sans Pro" pitchFamily="34" charset="-120"/>
              </a:rPr>
              <a:t>190 orders</a:t>
            </a:r>
            <a:endParaRPr lang="en-US" sz="1900" dirty="0"/>
          </a:p>
        </p:txBody>
      </p:sp>
      <p:pic>
        <p:nvPicPr>
          <p:cNvPr id="10" name="Image 3" descr="preencoded.png"/>
          <p:cNvPicPr>
            <a:picLocks noChangeAspect="1"/>
          </p:cNvPicPr>
          <p:nvPr/>
        </p:nvPicPr>
        <p:blipFill>
          <a:blip r:embed="rId5"/>
          <a:stretch>
            <a:fillRect/>
          </a:stretch>
        </p:blipFill>
        <p:spPr>
          <a:xfrm>
            <a:off x="8823976" y="3879770"/>
            <a:ext cx="4231005" cy="966073"/>
          </a:xfrm>
          <a:prstGeom prst="rect">
            <a:avLst/>
          </a:prstGeom>
        </p:spPr>
      </p:pic>
      <p:sp>
        <p:nvSpPr>
          <p:cNvPr id="11" name="Text 5"/>
          <p:cNvSpPr/>
          <p:nvPr/>
        </p:nvSpPr>
        <p:spPr>
          <a:xfrm>
            <a:off x="9065435" y="5208032"/>
            <a:ext cx="3748087" cy="710089"/>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Star Digital Packed-L/(36)(1.41)Fittings(5)</a:t>
            </a:r>
            <a:endParaRPr lang="en-US" sz="2200" dirty="0"/>
          </a:p>
        </p:txBody>
      </p:sp>
      <p:sp>
        <p:nvSpPr>
          <p:cNvPr id="12" name="Text 6"/>
          <p:cNvSpPr/>
          <p:nvPr/>
        </p:nvSpPr>
        <p:spPr>
          <a:xfrm>
            <a:off x="9065435" y="6063019"/>
            <a:ext cx="3748087" cy="386477"/>
          </a:xfrm>
          <a:prstGeom prst="rect">
            <a:avLst/>
          </a:prstGeom>
          <a:noFill/>
          <a:ln/>
        </p:spPr>
        <p:txBody>
          <a:bodyPr wrap="none" lIns="0" tIns="0" rIns="0" bIns="0" rtlCol="0" anchor="t"/>
          <a:lstStyle/>
          <a:p>
            <a:pPr marL="0" indent="0" algn="l">
              <a:lnSpc>
                <a:spcPts val="3000"/>
              </a:lnSpc>
              <a:buNone/>
            </a:pPr>
            <a:r>
              <a:rPr lang="en-US" sz="1900" dirty="0">
                <a:solidFill>
                  <a:srgbClr val="D6E5EF"/>
                </a:solidFill>
                <a:latin typeface="Source Sans Pro" pitchFamily="34" charset="0"/>
                <a:ea typeface="Source Sans Pro" pitchFamily="34" charset="-122"/>
                <a:cs typeface="Source Sans Pro" pitchFamily="34" charset="-120"/>
              </a:rPr>
              <a:t>168 orders</a:t>
            </a:r>
            <a:endParaRPr lang="en-US" sz="1900" dirty="0"/>
          </a:p>
        </p:txBody>
      </p:sp>
      <p:graphicFrame>
        <p:nvGraphicFramePr>
          <p:cNvPr id="13" name="Chart 12">
            <a:extLst>
              <a:ext uri="{FF2B5EF4-FFF2-40B4-BE49-F238E27FC236}">
                <a16:creationId xmlns:a16="http://schemas.microsoft.com/office/drawing/2014/main" id="{76FF8535-82C0-282F-86DE-A510A4C39591}"/>
              </a:ext>
            </a:extLst>
          </p:cNvPr>
          <p:cNvGraphicFramePr>
            <a:graphicFrameLocks/>
          </p:cNvGraphicFramePr>
          <p:nvPr>
            <p:extLst>
              <p:ext uri="{D42A27DB-BD31-4B8C-83A1-F6EECF244321}">
                <p14:modId xmlns:p14="http://schemas.microsoft.com/office/powerpoint/2010/main" val="166535724"/>
              </p:ext>
            </p:extLst>
          </p:nvPr>
        </p:nvGraphicFramePr>
        <p:xfrm>
          <a:off x="0" y="64055"/>
          <a:ext cx="8531202"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4DC2A131-5947-25C8-BE55-E3D63D9945EA}"/>
              </a:ext>
            </a:extLst>
          </p:cNvPr>
          <p:cNvSpPr txBox="1"/>
          <p:nvPr/>
        </p:nvSpPr>
        <p:spPr>
          <a:xfrm>
            <a:off x="378484" y="7036564"/>
            <a:ext cx="13978382" cy="691664"/>
          </a:xfrm>
          <a:prstGeom prst="rect">
            <a:avLst/>
          </a:prstGeom>
          <a:noFill/>
        </p:spPr>
        <p:txBody>
          <a:bodyPr wrap="square">
            <a:spAutoFit/>
          </a:bodyPr>
          <a:lstStyle/>
          <a:p>
            <a:pPr marL="0" indent="0">
              <a:lnSpc>
                <a:spcPts val="2400"/>
              </a:lnSpc>
              <a:buNone/>
            </a:pPr>
            <a:r>
              <a:rPr lang="en-US" sz="1800" dirty="0">
                <a:solidFill>
                  <a:srgbClr val="E2E6E9"/>
                </a:solidFill>
                <a:latin typeface="Merriweather" pitchFamily="34" charset="0"/>
                <a:ea typeface="Merriweather" pitchFamily="34" charset="-122"/>
                <a:cs typeface="Merriweather" pitchFamily="34" charset="-120"/>
              </a:rPr>
              <a:t>These materials represent the top-selling products by quantity. The </a:t>
            </a:r>
            <a:r>
              <a:rPr lang="en-US" sz="1800" dirty="0" err="1">
                <a:solidFill>
                  <a:srgbClr val="E2E6E9"/>
                </a:solidFill>
                <a:latin typeface="Merriweather" pitchFamily="34" charset="0"/>
                <a:ea typeface="Merriweather" pitchFamily="34" charset="-122"/>
                <a:cs typeface="Merriweather" pitchFamily="34" charset="-120"/>
              </a:rPr>
              <a:t>Soclo</a:t>
            </a:r>
            <a:r>
              <a:rPr lang="en-US" sz="1800" dirty="0">
                <a:solidFill>
                  <a:srgbClr val="E2E6E9"/>
                </a:solidFill>
                <a:latin typeface="Merriweather" pitchFamily="34" charset="0"/>
                <a:ea typeface="Merriweather" pitchFamily="34" charset="-122"/>
                <a:cs typeface="Merriweather" pitchFamily="34" charset="-120"/>
              </a:rPr>
              <a:t> 10*60 First 1001A/Black (18)B leads in terms of  numbers, indicating its popularity among customers.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731</Words>
  <Application>Microsoft Office PowerPoint</Application>
  <PresentationFormat>Custom</PresentationFormat>
  <Paragraphs>139</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Merriweather</vt:lpstr>
      <vt:lpstr>Calibri</vt:lpstr>
      <vt:lpstr>Arial</vt:lpstr>
      <vt:lpstr>Source Sans Pro</vt:lpstr>
      <vt:lpstr>Lora</vt:lpstr>
      <vt:lpstr>Source Sans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Ahmed 20210117</cp:lastModifiedBy>
  <cp:revision>8</cp:revision>
  <dcterms:created xsi:type="dcterms:W3CDTF">2024-11-01T22:52:24Z</dcterms:created>
  <dcterms:modified xsi:type="dcterms:W3CDTF">2024-11-16T01:25:58Z</dcterms:modified>
</cp:coreProperties>
</file>