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24" r:id="rId5"/>
    <p:sldId id="302" r:id="rId6"/>
    <p:sldId id="315" r:id="rId7"/>
    <p:sldId id="294" r:id="rId8"/>
    <p:sldId id="327" r:id="rId9"/>
    <p:sldId id="325" r:id="rId10"/>
    <p:sldId id="295" r:id="rId11"/>
    <p:sldId id="328" r:id="rId12"/>
    <p:sldId id="304" r:id="rId13"/>
    <p:sldId id="314" r:id="rId14"/>
    <p:sldId id="310" r:id="rId15"/>
    <p:sldId id="311" r:id="rId16"/>
    <p:sldId id="329" r:id="rId17"/>
    <p:sldId id="330" r:id="rId18"/>
    <p:sldId id="331" r:id="rId19"/>
    <p:sldId id="312" r:id="rId20"/>
    <p:sldId id="333"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p:scale>
          <a:sx n="66" d="100"/>
          <a:sy n="66" d="100"/>
        </p:scale>
        <p:origin x="1330" y="32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enovo\AppData\Local\Temp\5cfdbeb1-be78-4b69-90b0-4020462ca704_Store-Sales-Data-Analysis-main.zip.704\Store-Sales-Data-Analysis-main\Vrinda%20Store%20Data%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Analysis.xlsx]order status!PivotTable3</c:name>
    <c:fmtId val="8"/>
  </c:pivotSource>
  <c:chart>
    <c:title>
      <c:tx>
        <c:rich>
          <a:bodyPr rot="0" spcFirstLastPara="1" vertOverflow="ellipsis" vert="horz" wrap="square" anchor="ctr" anchorCtr="1"/>
          <a:lstStyle/>
          <a:p>
            <a:pPr>
              <a:defRPr sz="1500" b="0" i="0" u="none" strike="noStrike" kern="1200" spc="0" baseline="0">
                <a:solidFill>
                  <a:schemeClr val="bg1"/>
                </a:solidFill>
                <a:latin typeface="+mn-lt"/>
                <a:ea typeface="+mn-ea"/>
                <a:cs typeface="+mn-cs"/>
              </a:defRPr>
            </a:pPr>
            <a:r>
              <a:rPr lang="en-US" sz="1500">
                <a:solidFill>
                  <a:schemeClr val="bg1"/>
                </a:solidFill>
              </a:rPr>
              <a:t>Order Status</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0.19935555980653491"/>
              <c:y val="6.063174532757297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1.2280550634984922E-16"/>
              <c:y val="-2.8093367310823247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1.2280550634984922E-16"/>
              <c:y val="-4.6822278851372081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dLbl>
          <c:idx val="0"/>
          <c:layout>
            <c:manualLayout>
              <c:x val="0.19935555980653491"/>
              <c:y val="6.063174532757297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1.2280550634984922E-16"/>
              <c:y val="-2.8093367310823247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1.2280550634984922E-16"/>
              <c:y val="-4.6822278851372081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dLbl>
          <c:idx val="0"/>
          <c:layout>
            <c:manualLayout>
              <c:x val="0.19935555980653491"/>
              <c:y val="6.063174532757297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1.2280550634984922E-16"/>
              <c:y val="-2.8093367310823247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1.2280550634984922E-16"/>
              <c:y val="-4.6822278851372081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6.0356605139504992E-2"/>
          <c:y val="0.18210640045009249"/>
          <c:w val="0.58939271135191951"/>
          <c:h val="0.81541435191111333"/>
        </c:manualLayout>
      </c:layout>
      <c:pieChart>
        <c:varyColors val="1"/>
        <c:ser>
          <c:idx val="0"/>
          <c:order val="0"/>
          <c:tx>
            <c:strRef>
              <c:f>'order status'!$B$3</c:f>
              <c:strCache>
                <c:ptCount val="1"/>
                <c:pt idx="0">
                  <c:v>Total</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B3A-4A56-8487-6B5868C414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B3A-4A56-8487-6B5868C414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B3A-4A56-8487-6B5868C4145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B3A-4A56-8487-6B5868C41452}"/>
              </c:ext>
            </c:extLst>
          </c:dPt>
          <c:dLbls>
            <c:dLbl>
              <c:idx val="1"/>
              <c:layout>
                <c:manualLayout>
                  <c:x val="0.19935555980653491"/>
                  <c:y val="6.06317453275729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B3A-4A56-8487-6B5868C41452}"/>
                </c:ext>
              </c:extLst>
            </c:dLbl>
            <c:dLbl>
              <c:idx val="2"/>
              <c:layout>
                <c:manualLayout>
                  <c:x val="-1.2280550634984922E-16"/>
                  <c:y val="-2.809336731082324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B3A-4A56-8487-6B5868C41452}"/>
                </c:ext>
              </c:extLst>
            </c:dLbl>
            <c:dLbl>
              <c:idx val="3"/>
              <c:layout>
                <c:manualLayout>
                  <c:x val="-1.2280550634984922E-16"/>
                  <c:y val="-4.6822278851372081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B3A-4A56-8487-6B5868C41452}"/>
                </c:ext>
              </c:extLst>
            </c:dLbl>
            <c:spPr>
              <a:noFill/>
              <a:ln>
                <a:no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'order status'!$A$4:$A$7</c:f>
              <c:strCache>
                <c:ptCount val="4"/>
                <c:pt idx="0">
                  <c:v>Cancelled</c:v>
                </c:pt>
                <c:pt idx="1">
                  <c:v>Delivered</c:v>
                </c:pt>
                <c:pt idx="2">
                  <c:v>Refunded</c:v>
                </c:pt>
                <c:pt idx="3">
                  <c:v>Returned</c:v>
                </c:pt>
              </c:strCache>
            </c:strRef>
          </c:cat>
          <c:val>
            <c:numRef>
              <c:f>'order status'!$B$4:$B$7</c:f>
              <c:numCache>
                <c:formatCode>General</c:formatCode>
                <c:ptCount val="4"/>
                <c:pt idx="0">
                  <c:v>844</c:v>
                </c:pt>
                <c:pt idx="1">
                  <c:v>28641</c:v>
                </c:pt>
                <c:pt idx="2">
                  <c:v>517</c:v>
                </c:pt>
                <c:pt idx="3">
                  <c:v>1045</c:v>
                </c:pt>
              </c:numCache>
            </c:numRef>
          </c:val>
          <c:extLst>
            <c:ext xmlns:c16="http://schemas.microsoft.com/office/drawing/2014/chart" uri="{C3380CC4-5D6E-409C-BE32-E72D297353CC}">
              <c16:uniqueId val="{00000008-0B3A-4A56-8487-6B5868C41452}"/>
            </c:ext>
          </c:extLst>
        </c:ser>
        <c:dLbls>
          <c:showLegendKey val="0"/>
          <c:showVal val="0"/>
          <c:showCatName val="0"/>
          <c:showSerName val="0"/>
          <c:showPercent val="0"/>
          <c:showBubbleSize val="0"/>
          <c:showLeaderLines val="0"/>
        </c:dLbls>
        <c:firstSliceAng val="123"/>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Analysis.xlsx]high category sALES!PivotTable4</c:name>
    <c:fmtId val="15"/>
  </c:pivotSource>
  <c:chart>
    <c:title>
      <c:tx>
        <c:rich>
          <a:bodyPr rot="0" spcFirstLastPara="1" vertOverflow="ellipsis" vert="horz" wrap="square" anchor="ctr" anchorCtr="1"/>
          <a:lstStyle/>
          <a:p>
            <a:pPr>
              <a:defRPr sz="1700" b="0" i="0" u="none" strike="noStrike" kern="1200" spc="0" baseline="0">
                <a:solidFill>
                  <a:schemeClr val="bg1"/>
                </a:solidFill>
                <a:latin typeface="+mn-lt"/>
                <a:ea typeface="+mn-ea"/>
                <a:cs typeface="+mn-cs"/>
              </a:defRPr>
            </a:pPr>
            <a:r>
              <a:rPr lang="en-US" sz="1700" dirty="0">
                <a:solidFill>
                  <a:schemeClr val="bg1"/>
                </a:solidFill>
              </a:rPr>
              <a:t>high</a:t>
            </a:r>
            <a:r>
              <a:rPr lang="en-US" sz="1700" baseline="0" dirty="0">
                <a:solidFill>
                  <a:schemeClr val="bg1"/>
                </a:solidFill>
              </a:rPr>
              <a:t> </a:t>
            </a:r>
            <a:r>
              <a:rPr lang="en-US" sz="1700" baseline="0" dirty="0" err="1">
                <a:solidFill>
                  <a:schemeClr val="bg1"/>
                </a:solidFill>
              </a:rPr>
              <a:t>catergory</a:t>
            </a:r>
            <a:r>
              <a:rPr lang="en-US" sz="1700" baseline="0" dirty="0">
                <a:solidFill>
                  <a:schemeClr val="bg1"/>
                </a:solidFill>
              </a:rPr>
              <a:t> sales</a:t>
            </a:r>
            <a:endParaRPr lang="en-US" sz="1700" dirty="0">
              <a:solidFill>
                <a:schemeClr val="bg1"/>
              </a:solidFill>
            </a:endParaRPr>
          </a:p>
        </c:rich>
      </c:tx>
      <c:layout>
        <c:manualLayout>
          <c:xMode val="edge"/>
          <c:yMode val="edge"/>
          <c:x val="0.39876377952755904"/>
          <c:y val="4.1666666666666664E-2"/>
        </c:manualLayout>
      </c:layout>
      <c:overlay val="0"/>
      <c:spPr>
        <a:noFill/>
        <a:ln>
          <a:noFill/>
        </a:ln>
        <a:effectLst/>
      </c:spPr>
      <c:txPr>
        <a:bodyPr rot="0" spcFirstLastPara="1" vertOverflow="ellipsis" vert="horz" wrap="square" anchor="ctr" anchorCtr="1"/>
        <a:lstStyle/>
        <a:p>
          <a:pPr>
            <a:defRPr sz="17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'high category sALES'!$B$3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F6B-4CF0-96DC-0F0F257011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F6B-4CF0-96DC-0F0F257011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6B-4CF0-96DC-0F0F257011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F6B-4CF0-96DC-0F0F2570112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'high category sALES'!$A$4:$A$8</c:f>
              <c:strCache>
                <c:ptCount val="4"/>
                <c:pt idx="0">
                  <c:v>Set</c:v>
                </c:pt>
                <c:pt idx="1">
                  <c:v>kurta</c:v>
                </c:pt>
                <c:pt idx="2">
                  <c:v>Western Dress</c:v>
                </c:pt>
                <c:pt idx="3">
                  <c:v>Top</c:v>
                </c:pt>
              </c:strCache>
            </c:strRef>
          </c:cat>
          <c:val>
            <c:numRef>
              <c:f>'high category sALES'!$B$4:$B$8</c:f>
              <c:numCache>
                <c:formatCode>General</c:formatCode>
                <c:ptCount val="4"/>
                <c:pt idx="0">
                  <c:v>12391</c:v>
                </c:pt>
                <c:pt idx="1">
                  <c:v>10446</c:v>
                </c:pt>
                <c:pt idx="2">
                  <c:v>4064</c:v>
                </c:pt>
                <c:pt idx="3">
                  <c:v>2193</c:v>
                </c:pt>
              </c:numCache>
            </c:numRef>
          </c:val>
          <c:extLst>
            <c:ext xmlns:c16="http://schemas.microsoft.com/office/drawing/2014/chart" uri="{C3380CC4-5D6E-409C-BE32-E72D297353CC}">
              <c16:uniqueId val="{00000008-CF6B-4CF0-96DC-0F0F25701121}"/>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dirty="0">
                <a:solidFill>
                  <a:schemeClr val="bg1"/>
                </a:solidFill>
              </a:rPr>
              <a:t>Largest order by quantity of items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'top 10 order'!$J$3</c:f>
              <c:strCache>
                <c:ptCount val="1"/>
                <c:pt idx="0">
                  <c:v>num of orders</c:v>
                </c:pt>
              </c:strCache>
            </c:strRef>
          </c:tx>
          <c:spPr>
            <a:solidFill>
              <a:schemeClr val="accent1"/>
            </a:solidFill>
            <a:ln>
              <a:noFill/>
            </a:ln>
            <a:effectLst/>
          </c:spPr>
          <c:invertIfNegative val="0"/>
          <c:cat>
            <c:strRef>
              <c:f>'top 10 order'!$I$4:$I$13</c:f>
              <c:strCache>
                <c:ptCount val="10"/>
                <c:pt idx="0">
                  <c:v>403-4984515-8861958</c:v>
                </c:pt>
                <c:pt idx="1">
                  <c:v>403-0173977-3041148</c:v>
                </c:pt>
                <c:pt idx="2">
                  <c:v>404-3701762-8241125</c:v>
                </c:pt>
                <c:pt idx="3">
                  <c:v>402-2997706-3326710</c:v>
                </c:pt>
                <c:pt idx="4">
                  <c:v>408-3363121-6123562</c:v>
                </c:pt>
                <c:pt idx="5">
                  <c:v>403-9984530-4477124</c:v>
                </c:pt>
                <c:pt idx="6">
                  <c:v>403-0561446-6828368</c:v>
                </c:pt>
                <c:pt idx="7">
                  <c:v>408-4410167-4971567</c:v>
                </c:pt>
                <c:pt idx="8">
                  <c:v>406-1143940-4026754</c:v>
                </c:pt>
                <c:pt idx="9">
                  <c:v>403-0894915-1803518</c:v>
                </c:pt>
              </c:strCache>
            </c:strRef>
          </c:cat>
          <c:val>
            <c:numRef>
              <c:f>'top 10 order'!$J$4:$J$13</c:f>
              <c:numCache>
                <c:formatCode>General</c:formatCode>
                <c:ptCount val="10"/>
                <c:pt idx="0">
                  <c:v>12</c:v>
                </c:pt>
                <c:pt idx="1">
                  <c:v>11</c:v>
                </c:pt>
                <c:pt idx="2">
                  <c:v>9</c:v>
                </c:pt>
                <c:pt idx="3">
                  <c:v>8</c:v>
                </c:pt>
                <c:pt idx="4">
                  <c:v>7</c:v>
                </c:pt>
                <c:pt idx="5">
                  <c:v>7</c:v>
                </c:pt>
                <c:pt idx="6">
                  <c:v>7</c:v>
                </c:pt>
                <c:pt idx="7">
                  <c:v>6</c:v>
                </c:pt>
                <c:pt idx="8">
                  <c:v>6</c:v>
                </c:pt>
                <c:pt idx="9">
                  <c:v>6</c:v>
                </c:pt>
              </c:numCache>
            </c:numRef>
          </c:val>
          <c:extLst>
            <c:ext xmlns:c16="http://schemas.microsoft.com/office/drawing/2014/chart" uri="{C3380CC4-5D6E-409C-BE32-E72D297353CC}">
              <c16:uniqueId val="{00000000-D704-48DB-B082-17470A494524}"/>
            </c:ext>
          </c:extLst>
        </c:ser>
        <c:dLbls>
          <c:showLegendKey val="0"/>
          <c:showVal val="0"/>
          <c:showCatName val="0"/>
          <c:showSerName val="0"/>
          <c:showPercent val="0"/>
          <c:showBubbleSize val="0"/>
        </c:dLbls>
        <c:gapWidth val="219"/>
        <c:overlap val="-27"/>
        <c:axId val="1046194952"/>
        <c:axId val="1046202512"/>
      </c:barChart>
      <c:catAx>
        <c:axId val="1046194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46202512"/>
        <c:crosses val="autoZero"/>
        <c:auto val="1"/>
        <c:lblAlgn val="ctr"/>
        <c:lblOffset val="100"/>
        <c:noMultiLvlLbl val="0"/>
      </c:catAx>
      <c:valAx>
        <c:axId val="104620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46194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amount per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Sheet10!$G$4</c:f>
              <c:strCache>
                <c:ptCount val="1"/>
                <c:pt idx="0">
                  <c:v>total amount</c:v>
                </c:pt>
              </c:strCache>
            </c:strRef>
          </c:tx>
          <c:spPr>
            <a:ln w="28575" cap="rnd">
              <a:solidFill>
                <a:schemeClr val="accent1"/>
              </a:solidFill>
              <a:round/>
            </a:ln>
            <a:effectLst/>
          </c:spPr>
          <c:marker>
            <c:symbol val="none"/>
          </c:marker>
          <c:cat>
            <c:strRef>
              <c:f>Sheet10!$F$5:$F$8</c:f>
              <c:strCache>
                <c:ptCount val="4"/>
                <c:pt idx="0">
                  <c:v>q1</c:v>
                </c:pt>
                <c:pt idx="1">
                  <c:v>q2</c:v>
                </c:pt>
                <c:pt idx="2">
                  <c:v>q3</c:v>
                </c:pt>
                <c:pt idx="3">
                  <c:v>q4</c:v>
                </c:pt>
              </c:strCache>
            </c:strRef>
          </c:cat>
          <c:val>
            <c:numRef>
              <c:f>Sheet10!$G$5:$G$8</c:f>
              <c:numCache>
                <c:formatCode>General</c:formatCode>
                <c:ptCount val="4"/>
                <c:pt idx="0">
                  <c:v>5624599</c:v>
                </c:pt>
                <c:pt idx="1">
                  <c:v>5378051</c:v>
                </c:pt>
                <c:pt idx="2">
                  <c:v>5269676</c:v>
                </c:pt>
                <c:pt idx="3">
                  <c:v>4904051</c:v>
                </c:pt>
              </c:numCache>
            </c:numRef>
          </c:val>
          <c:smooth val="0"/>
          <c:extLst>
            <c:ext xmlns:c16="http://schemas.microsoft.com/office/drawing/2014/chart" uri="{C3380CC4-5D6E-409C-BE32-E72D297353CC}">
              <c16:uniqueId val="{00000000-FC2F-4D04-9766-1A0EF5119E82}"/>
            </c:ext>
          </c:extLst>
        </c:ser>
        <c:dLbls>
          <c:showLegendKey val="0"/>
          <c:showVal val="0"/>
          <c:showCatName val="0"/>
          <c:showSerName val="0"/>
          <c:showPercent val="0"/>
          <c:showBubbleSize val="0"/>
        </c:dLbls>
        <c:smooth val="0"/>
        <c:axId val="1392873359"/>
        <c:axId val="1392878039"/>
      </c:lineChart>
      <c:catAx>
        <c:axId val="1392873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2878039"/>
        <c:crosses val="autoZero"/>
        <c:auto val="1"/>
        <c:lblAlgn val="ctr"/>
        <c:lblOffset val="100"/>
        <c:noMultiLvlLbl val="0"/>
      </c:catAx>
      <c:valAx>
        <c:axId val="1392878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3928733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Analysis.xlsx]sales vs orders!PivotTable1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Orders</a:t>
            </a:r>
            <a:r>
              <a:rPr lang="en-US" baseline="0"/>
              <a:t> VS Sales</a:t>
            </a:r>
            <a:endParaRPr lang="en-US"/>
          </a:p>
        </c:rich>
      </c:tx>
      <c:layout>
        <c:manualLayout>
          <c:xMode val="edge"/>
          <c:yMode val="edge"/>
          <c:x val="0.10115966754155735"/>
          <c:y val="2.40865522755628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1426071741033"/>
          <c:y val="0.17663471668746056"/>
          <c:w val="0.74797615923009619"/>
          <c:h val="0.70978391328082546"/>
        </c:manualLayout>
      </c:layout>
      <c:barChart>
        <c:barDir val="col"/>
        <c:grouping val="clustered"/>
        <c:varyColors val="0"/>
        <c:ser>
          <c:idx val="0"/>
          <c:order val="0"/>
          <c:tx>
            <c:strRef>
              <c:f>'sales vs orders'!$B$3</c:f>
              <c:strCache>
                <c:ptCount val="1"/>
                <c:pt idx="0">
                  <c:v>Sum of Amount</c:v>
                </c:pt>
              </c:strCache>
            </c:strRef>
          </c:tx>
          <c:spPr>
            <a:solidFill>
              <a:schemeClr val="accent1"/>
            </a:solidFill>
            <a:ln>
              <a:noFill/>
            </a:ln>
            <a:effectLst/>
          </c:spPr>
          <c:invertIfNegative val="0"/>
          <c:cat>
            <c:strRef>
              <c:f>'sales vs orders'!$A$4:$A$15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vs orders'!$B$4:$B$15</c:f>
              <c:numCache>
                <c:formatCode>General</c:formatCode>
                <c:ptCount val="12"/>
                <c:pt idx="0">
                  <c:v>1820601</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extLst>
            <c:ext xmlns:c16="http://schemas.microsoft.com/office/drawing/2014/chart" uri="{C3380CC4-5D6E-409C-BE32-E72D297353CC}">
              <c16:uniqueId val="{00000000-C1FC-4FC7-B361-FBB7310B651A}"/>
            </c:ext>
          </c:extLst>
        </c:ser>
        <c:dLbls>
          <c:showLegendKey val="0"/>
          <c:showVal val="0"/>
          <c:showCatName val="0"/>
          <c:showSerName val="0"/>
          <c:showPercent val="0"/>
          <c:showBubbleSize val="0"/>
        </c:dLbls>
        <c:gapWidth val="219"/>
        <c:overlap val="-27"/>
        <c:axId val="1055525951"/>
        <c:axId val="1055527391"/>
      </c:barChart>
      <c:lineChart>
        <c:grouping val="standard"/>
        <c:varyColors val="0"/>
        <c:ser>
          <c:idx val="1"/>
          <c:order val="1"/>
          <c:tx>
            <c:strRef>
              <c:f>'sales vs orders'!$C$3</c:f>
              <c:strCache>
                <c:ptCount val="1"/>
                <c:pt idx="0">
                  <c:v>Count of Order ID</c:v>
                </c:pt>
              </c:strCache>
            </c:strRef>
          </c:tx>
          <c:spPr>
            <a:ln w="28575" cap="rnd">
              <a:solidFill>
                <a:schemeClr val="accent2"/>
              </a:solidFill>
              <a:round/>
            </a:ln>
            <a:effectLst/>
          </c:spPr>
          <c:marker>
            <c:symbol val="none"/>
          </c:marker>
          <c:cat>
            <c:strRef>
              <c:f>'sales vs orders'!$A$4:$A$15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vs orders'!$C$4:$C$15</c:f>
              <c:numCache>
                <c:formatCode>General</c:formatCode>
                <c:ptCount val="12"/>
                <c:pt idx="0">
                  <c:v>2702</c:v>
                </c:pt>
                <c:pt idx="1">
                  <c:v>2750</c:v>
                </c:pt>
                <c:pt idx="2">
                  <c:v>2819</c:v>
                </c:pt>
                <c:pt idx="3">
                  <c:v>2685</c:v>
                </c:pt>
                <c:pt idx="4">
                  <c:v>2617</c:v>
                </c:pt>
                <c:pt idx="5">
                  <c:v>2597</c:v>
                </c:pt>
                <c:pt idx="6">
                  <c:v>2579</c:v>
                </c:pt>
                <c:pt idx="7">
                  <c:v>2617</c:v>
                </c:pt>
                <c:pt idx="8">
                  <c:v>2490</c:v>
                </c:pt>
                <c:pt idx="9">
                  <c:v>2424</c:v>
                </c:pt>
                <c:pt idx="10">
                  <c:v>2383</c:v>
                </c:pt>
                <c:pt idx="11">
                  <c:v>2384</c:v>
                </c:pt>
              </c:numCache>
            </c:numRef>
          </c:val>
          <c:smooth val="0"/>
          <c:extLst>
            <c:ext xmlns:c16="http://schemas.microsoft.com/office/drawing/2014/chart" uri="{C3380CC4-5D6E-409C-BE32-E72D297353CC}">
              <c16:uniqueId val="{00000001-C1FC-4FC7-B361-FBB7310B651A}"/>
            </c:ext>
          </c:extLst>
        </c:ser>
        <c:dLbls>
          <c:showLegendKey val="0"/>
          <c:showVal val="0"/>
          <c:showCatName val="0"/>
          <c:showSerName val="0"/>
          <c:showPercent val="0"/>
          <c:showBubbleSize val="0"/>
        </c:dLbls>
        <c:marker val="1"/>
        <c:smooth val="0"/>
        <c:axId val="1055531231"/>
        <c:axId val="1055528831"/>
      </c:lineChart>
      <c:catAx>
        <c:axId val="1055525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527391"/>
        <c:crosses val="autoZero"/>
        <c:auto val="1"/>
        <c:lblAlgn val="ctr"/>
        <c:lblOffset val="100"/>
        <c:noMultiLvlLbl val="0"/>
      </c:catAx>
      <c:valAx>
        <c:axId val="1055527391"/>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055525951"/>
        <c:crosses val="autoZero"/>
        <c:crossBetween val="between"/>
      </c:valAx>
      <c:valAx>
        <c:axId val="10555288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531231"/>
        <c:crosses val="max"/>
        <c:crossBetween val="between"/>
      </c:valAx>
      <c:catAx>
        <c:axId val="1055531231"/>
        <c:scaling>
          <c:orientation val="minMax"/>
        </c:scaling>
        <c:delete val="1"/>
        <c:axPos val="b"/>
        <c:numFmt formatCode="General" sourceLinked="1"/>
        <c:majorTickMark val="out"/>
        <c:minorTickMark val="none"/>
        <c:tickLblPos val="nextTo"/>
        <c:crossAx val="1055528831"/>
        <c:crosses val="autoZero"/>
        <c:auto val="1"/>
        <c:lblAlgn val="ctr"/>
        <c:lblOffset val="100"/>
        <c:noMultiLvlLbl val="0"/>
      </c:catAx>
      <c:spPr>
        <a:noFill/>
        <a:ln>
          <a:noFill/>
        </a:ln>
        <a:effectLst/>
      </c:spPr>
    </c:plotArea>
    <c:legend>
      <c:legendPos val="r"/>
      <c:layout>
        <c:manualLayout>
          <c:xMode val="edge"/>
          <c:yMode val="edge"/>
          <c:x val="0.49477712560425957"/>
          <c:y val="2.6077924374019322E-3"/>
          <c:w val="0.50241754155730534"/>
          <c:h val="0.135487804839500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Analysis.xlsx]men vs women!PivotTable2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 Men VS Women</a:t>
            </a:r>
          </a:p>
        </c:rich>
      </c:tx>
      <c:layout>
        <c:manualLayout>
          <c:xMode val="edge"/>
          <c:yMode val="edge"/>
          <c:x val="3.2576334208223971E-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0.11366506417917648"/>
              <c:y val="9.222774297653058E-2"/>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0.14693288784137448"/>
              <c:y val="-0.12450745301831637"/>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marker>
          <c:symbol val="none"/>
        </c:marker>
        <c:dLbl>
          <c:idx val="0"/>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0.11366506417917648"/>
              <c:y val="9.222774297653058E-2"/>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dLbl>
          <c:idx val="0"/>
          <c:layout>
            <c:manualLayout>
              <c:x val="0.14693288784137448"/>
              <c:y val="-0.12450745301831637"/>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marker>
          <c:symbol val="none"/>
        </c:marker>
        <c:dLbl>
          <c:idx val="0"/>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0.11366506417917648"/>
              <c:y val="9.222774297653058E-2"/>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0.14693288784137448"/>
              <c:y val="-0.12450745301831637"/>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'men vs women'!$B$3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873-4C63-8FD8-7341C1DA4A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873-4C63-8FD8-7341C1DA4A68}"/>
              </c:ext>
            </c:extLst>
          </c:dPt>
          <c:dLbls>
            <c:dLbl>
              <c:idx val="0"/>
              <c:layout>
                <c:manualLayout>
                  <c:x val="-0.11366506417917648"/>
                  <c:y val="9.222774297653058E-2"/>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2873-4C63-8FD8-7341C1DA4A68}"/>
                </c:ext>
              </c:extLst>
            </c:dLbl>
            <c:dLbl>
              <c:idx val="1"/>
              <c:layout>
                <c:manualLayout>
                  <c:x val="0.14693288784137448"/>
                  <c:y val="-0.12450745301831637"/>
                </c:manualLayout>
              </c:layout>
              <c:spPr>
                <a:noFill/>
                <a:ln>
                  <a:no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2873-4C63-8FD8-7341C1DA4A68}"/>
                </c:ext>
              </c:extLst>
            </c:dLbl>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'men vs women'!$A$4:$A$5</c:f>
              <c:strCache>
                <c:ptCount val="2"/>
                <c:pt idx="0">
                  <c:v>Men</c:v>
                </c:pt>
                <c:pt idx="1">
                  <c:v>Women</c:v>
                </c:pt>
              </c:strCache>
            </c:strRef>
          </c:cat>
          <c:val>
            <c:numRef>
              <c:f>'men vs women'!$B$4:$B$5</c:f>
              <c:numCache>
                <c:formatCode>General</c:formatCode>
                <c:ptCount val="2"/>
                <c:pt idx="0">
                  <c:v>7613604</c:v>
                </c:pt>
                <c:pt idx="1">
                  <c:v>13562773</c:v>
                </c:pt>
              </c:numCache>
            </c:numRef>
          </c:val>
          <c:extLst>
            <c:ext xmlns:c16="http://schemas.microsoft.com/office/drawing/2014/chart" uri="{C3380CC4-5D6E-409C-BE32-E72D297353CC}">
              <c16:uniqueId val="{00000004-2873-4C63-8FD8-7341C1DA4A68}"/>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Analysis.xlsx]Age n gender!PivotTable5</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Orders:</a:t>
            </a:r>
            <a:r>
              <a:rPr lang="en-US" baseline="0"/>
              <a:t> Age and Gender</a:t>
            </a:r>
            <a:endParaRPr lang="en-US"/>
          </a:p>
        </c:rich>
      </c:tx>
      <c:layout>
        <c:manualLayout>
          <c:xMode val="edge"/>
          <c:yMode val="edge"/>
          <c:x val="0.2014722222222222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09492563429571"/>
          <c:y val="0.16666666666666666"/>
          <c:w val="0.81435892388451459"/>
          <c:h val="0.72593394575678039"/>
        </c:manualLayout>
      </c:layout>
      <c:barChart>
        <c:barDir val="col"/>
        <c:grouping val="clustered"/>
        <c:varyColors val="0"/>
        <c:ser>
          <c:idx val="0"/>
          <c:order val="0"/>
          <c:tx>
            <c:strRef>
              <c:f>'Age n gender'!$B$3:$B$4</c:f>
              <c:strCache>
                <c:ptCount val="1"/>
                <c:pt idx="0">
                  <c:v>Men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n gender'!$A$5:$A$7</c:f>
              <c:strCache>
                <c:ptCount val="3"/>
                <c:pt idx="0">
                  <c:v>Adult</c:v>
                </c:pt>
                <c:pt idx="1">
                  <c:v>Senior</c:v>
                </c:pt>
                <c:pt idx="2">
                  <c:v>Teenager</c:v>
                </c:pt>
              </c:strCache>
            </c:strRef>
          </c:cat>
          <c:val>
            <c:numRef>
              <c:f>'Age n gender'!$B$5:$B$7</c:f>
              <c:numCache>
                <c:formatCode>0.00%</c:formatCode>
                <c:ptCount val="3"/>
                <c:pt idx="0">
                  <c:v>0.15470093728862691</c:v>
                </c:pt>
                <c:pt idx="1">
                  <c:v>5.9136148420137209E-2</c:v>
                </c:pt>
                <c:pt idx="2">
                  <c:v>9.1957354977936681E-2</c:v>
                </c:pt>
              </c:numCache>
            </c:numRef>
          </c:val>
          <c:extLst>
            <c:ext xmlns:c16="http://schemas.microsoft.com/office/drawing/2014/chart" uri="{C3380CC4-5D6E-409C-BE32-E72D297353CC}">
              <c16:uniqueId val="{00000000-54AC-4405-8BE4-08C2BEB17C78}"/>
            </c:ext>
          </c:extLst>
        </c:ser>
        <c:ser>
          <c:idx val="1"/>
          <c:order val="1"/>
          <c:tx>
            <c:strRef>
              <c:f>'Age n gender'!$C$3:$C$4</c:f>
              <c:strCache>
                <c:ptCount val="1"/>
                <c:pt idx="0">
                  <c:v>Women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n gender'!$A$5:$A$7</c:f>
              <c:strCache>
                <c:ptCount val="3"/>
                <c:pt idx="0">
                  <c:v>Adult</c:v>
                </c:pt>
                <c:pt idx="1">
                  <c:v>Senior</c:v>
                </c:pt>
                <c:pt idx="2">
                  <c:v>Teenager</c:v>
                </c:pt>
              </c:strCache>
            </c:strRef>
          </c:cat>
          <c:val>
            <c:numRef>
              <c:f>'Age n gender'!$C$5:$C$7</c:f>
              <c:numCache>
                <c:formatCode>0.00%</c:formatCode>
                <c:ptCount val="3"/>
                <c:pt idx="0">
                  <c:v>0.3459271427191033</c:v>
                </c:pt>
                <c:pt idx="1">
                  <c:v>0.13698586014751829</c:v>
                </c:pt>
                <c:pt idx="2">
                  <c:v>0.2112925564466776</c:v>
                </c:pt>
              </c:numCache>
            </c:numRef>
          </c:val>
          <c:extLst>
            <c:ext xmlns:c16="http://schemas.microsoft.com/office/drawing/2014/chart" uri="{C3380CC4-5D6E-409C-BE32-E72D297353CC}">
              <c16:uniqueId val="{00000001-54AC-4405-8BE4-08C2BEB17C78}"/>
            </c:ext>
          </c:extLst>
        </c:ser>
        <c:dLbls>
          <c:dLblPos val="outEnd"/>
          <c:showLegendKey val="0"/>
          <c:showVal val="1"/>
          <c:showCatName val="0"/>
          <c:showSerName val="0"/>
          <c:showPercent val="0"/>
          <c:showBubbleSize val="0"/>
        </c:dLbls>
        <c:gapWidth val="219"/>
        <c:overlap val="-27"/>
        <c:axId val="975426975"/>
        <c:axId val="975450495"/>
      </c:barChart>
      <c:catAx>
        <c:axId val="975426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450495"/>
        <c:crosses val="autoZero"/>
        <c:auto val="1"/>
        <c:lblAlgn val="ctr"/>
        <c:lblOffset val="100"/>
        <c:noMultiLvlLbl val="0"/>
      </c:catAx>
      <c:valAx>
        <c:axId val="97545049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426975"/>
        <c:crosses val="autoZero"/>
        <c:crossBetween val="between"/>
      </c:valAx>
      <c:spPr>
        <a:noFill/>
        <a:ln>
          <a:noFill/>
        </a:ln>
        <a:effectLst/>
      </c:spPr>
    </c:plotArea>
    <c:legend>
      <c:legendPos val="r"/>
      <c:layout>
        <c:manualLayout>
          <c:xMode val="edge"/>
          <c:yMode val="edge"/>
          <c:x val="0.72489829396325445"/>
          <c:y val="1.4467045785943424E-2"/>
          <c:w val="0.12524086255069061"/>
          <c:h val="0.1573437586036011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none" strike="noStrike" kern="1200" spc="0" baseline="0" dirty="0">
                <a:solidFill>
                  <a:schemeClr val="bg1"/>
                </a:solidFill>
              </a:rPr>
              <a:t>Channel Contribution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'channel contribution'!$P$5</c:f>
              <c:strCache>
                <c:ptCount val="1"/>
                <c:pt idx="0">
                  <c:v>Count of Order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7C-471F-BB3E-3FAA72B3ACA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7C-471F-BB3E-3FAA72B3ACA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7C-471F-BB3E-3FAA72B3ACA9}"/>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'channel contribution'!$O$6:$O$8</c:f>
              <c:strCache>
                <c:ptCount val="3"/>
                <c:pt idx="0">
                  <c:v>Amazon</c:v>
                </c:pt>
                <c:pt idx="1">
                  <c:v>Myntra</c:v>
                </c:pt>
                <c:pt idx="2">
                  <c:v>Flipkart</c:v>
                </c:pt>
              </c:strCache>
            </c:strRef>
          </c:cat>
          <c:val>
            <c:numRef>
              <c:f>'channel contribution'!$P$6:$P$8</c:f>
              <c:numCache>
                <c:formatCode>0.00%</c:formatCode>
                <c:ptCount val="3"/>
                <c:pt idx="0">
                  <c:v>0.35481689052082327</c:v>
                </c:pt>
                <c:pt idx="1">
                  <c:v>0.23364576287564015</c:v>
                </c:pt>
                <c:pt idx="2">
                  <c:v>0.21589847650336585</c:v>
                </c:pt>
              </c:numCache>
            </c:numRef>
          </c:val>
          <c:extLst>
            <c:ext xmlns:c16="http://schemas.microsoft.com/office/drawing/2014/chart" uri="{C3380CC4-5D6E-409C-BE32-E72D297353CC}">
              <c16:uniqueId val="{00000006-A67C-471F-BB3E-3FAA72B3ACA9}"/>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[Vrinda Store Data Analysis.xlsx]top 5 states!PivotTable4</c:name>
    <c:fmtId val="9"/>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Sales: Top 5 States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5"/>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5 states'!$B$3</c:f>
              <c:strCache>
                <c:ptCount val="1"/>
                <c:pt idx="0">
                  <c:v>Total</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5 states'!$A$4:$A$8</c:f>
              <c:strCache>
                <c:ptCount val="5"/>
                <c:pt idx="0">
                  <c:v>MAHARASHTRA</c:v>
                </c:pt>
                <c:pt idx="1">
                  <c:v>KARNATAKA</c:v>
                </c:pt>
                <c:pt idx="2">
                  <c:v>UTTAR PRADESH</c:v>
                </c:pt>
                <c:pt idx="3">
                  <c:v>TELANGANA</c:v>
                </c:pt>
                <c:pt idx="4">
                  <c:v>TAMIL NADU</c:v>
                </c:pt>
              </c:strCache>
            </c:strRef>
          </c:cat>
          <c:val>
            <c:numRef>
              <c:f>'top 5 states'!$B$4:$B$8</c:f>
              <c:numCache>
                <c:formatCode>General</c:formatCode>
                <c:ptCount val="5"/>
                <c:pt idx="0">
                  <c:v>2990221</c:v>
                </c:pt>
                <c:pt idx="1">
                  <c:v>2646358</c:v>
                </c:pt>
                <c:pt idx="2">
                  <c:v>2104659</c:v>
                </c:pt>
                <c:pt idx="3">
                  <c:v>1712439</c:v>
                </c:pt>
                <c:pt idx="4">
                  <c:v>1678877</c:v>
                </c:pt>
              </c:numCache>
            </c:numRef>
          </c:val>
          <c:extLst>
            <c:ext xmlns:c16="http://schemas.microsoft.com/office/drawing/2014/chart" uri="{C3380CC4-5D6E-409C-BE32-E72D297353CC}">
              <c16:uniqueId val="{00000000-E136-4319-AF53-AFC52416EDA5}"/>
            </c:ext>
          </c:extLst>
        </c:ser>
        <c:dLbls>
          <c:dLblPos val="inEnd"/>
          <c:showLegendKey val="0"/>
          <c:showVal val="1"/>
          <c:showCatName val="0"/>
          <c:showSerName val="0"/>
          <c:showPercent val="0"/>
          <c:showBubbleSize val="0"/>
        </c:dLbls>
        <c:gapWidth val="65"/>
        <c:axId val="763588303"/>
        <c:axId val="763588783"/>
      </c:barChart>
      <c:catAx>
        <c:axId val="76358830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63588783"/>
        <c:crosses val="autoZero"/>
        <c:auto val="1"/>
        <c:lblAlgn val="ctr"/>
        <c:lblOffset val="100"/>
        <c:noMultiLvlLbl val="0"/>
      </c:catAx>
      <c:valAx>
        <c:axId val="763588783"/>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63588303"/>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Analysis.xlsx]Sheet1!PivotTable3</c:name>
    <c:fmtId val="12"/>
  </c:pivotSource>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a:solidFill>
                  <a:schemeClr val="bg1"/>
                </a:solidFill>
              </a:rPr>
              <a:t>top</a:t>
            </a:r>
            <a:r>
              <a:rPr lang="en-US" sz="1600" baseline="0">
                <a:solidFill>
                  <a:schemeClr val="bg1"/>
                </a:solidFill>
              </a:rPr>
              <a:t> 4 channel sales</a:t>
            </a:r>
            <a:endParaRPr lang="en-US" sz="1600">
              <a:solidFill>
                <a:schemeClr val="bg1"/>
              </a:solidFill>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Sheet1!$A$4:$A$8</c:f>
              <c:strCache>
                <c:ptCount val="4"/>
                <c:pt idx="0">
                  <c:v>Amazon</c:v>
                </c:pt>
                <c:pt idx="1">
                  <c:v>Myntra</c:v>
                </c:pt>
                <c:pt idx="2">
                  <c:v>Flipkart</c:v>
                </c:pt>
                <c:pt idx="3">
                  <c:v>Meesho</c:v>
                </c:pt>
              </c:strCache>
            </c:strRef>
          </c:cat>
          <c:val>
            <c:numRef>
              <c:f>Sheet1!$B$4:$B$8</c:f>
              <c:numCache>
                <c:formatCode>General</c:formatCode>
                <c:ptCount val="4"/>
                <c:pt idx="0">
                  <c:v>7519933</c:v>
                </c:pt>
                <c:pt idx="1">
                  <c:v>4941540</c:v>
                </c:pt>
                <c:pt idx="2">
                  <c:v>4573301</c:v>
                </c:pt>
                <c:pt idx="3">
                  <c:v>927606</c:v>
                </c:pt>
              </c:numCache>
            </c:numRef>
          </c:val>
          <c:extLst>
            <c:ext xmlns:c16="http://schemas.microsoft.com/office/drawing/2014/chart" uri="{C3380CC4-5D6E-409C-BE32-E72D297353CC}">
              <c16:uniqueId val="{00000000-9145-4771-BB9E-7C34B18129CB}"/>
            </c:ext>
          </c:extLst>
        </c:ser>
        <c:dLbls>
          <c:showLegendKey val="0"/>
          <c:showVal val="0"/>
          <c:showCatName val="0"/>
          <c:showSerName val="0"/>
          <c:showPercent val="0"/>
          <c:showBubbleSize val="0"/>
        </c:dLbls>
        <c:gapWidth val="219"/>
        <c:overlap val="-27"/>
        <c:axId val="687005864"/>
        <c:axId val="346176064"/>
      </c:barChart>
      <c:catAx>
        <c:axId val="687005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346176064"/>
        <c:crosses val="autoZero"/>
        <c:auto val="1"/>
        <c:lblAlgn val="ctr"/>
        <c:lblOffset val="100"/>
        <c:noMultiLvlLbl val="0"/>
      </c:catAx>
      <c:valAx>
        <c:axId val="34617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87005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Analysis.xlsx]Sheet3!PivotTable5</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solidFill>
                  <a:schemeClr val="bg1"/>
                </a:solidFill>
              </a:rPr>
              <a:t>top</a:t>
            </a:r>
            <a:r>
              <a:rPr lang="en-US" sz="1600" baseline="0" dirty="0">
                <a:solidFill>
                  <a:schemeClr val="bg1"/>
                </a:solidFill>
              </a:rPr>
              <a:t> sizes sales</a:t>
            </a:r>
            <a:endParaRPr lang="en-US" sz="1600" dirty="0">
              <a:solidFill>
                <a:schemeClr val="bg1"/>
              </a:solidFill>
            </a:endParaRPr>
          </a:p>
        </c:rich>
      </c:tx>
      <c:layout>
        <c:manualLayout>
          <c:xMode val="edge"/>
          <c:yMode val="edge"/>
          <c:x val="0.36389594442557199"/>
          <c:y val="6.84237386993292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Sheet3!$A$4:$A$12</c:f>
              <c:strCache>
                <c:ptCount val="8"/>
                <c:pt idx="0">
                  <c:v>M</c:v>
                </c:pt>
                <c:pt idx="1">
                  <c:v>L</c:v>
                </c:pt>
                <c:pt idx="2">
                  <c:v>XL</c:v>
                </c:pt>
                <c:pt idx="3">
                  <c:v>S</c:v>
                </c:pt>
                <c:pt idx="4">
                  <c:v>XXL</c:v>
                </c:pt>
                <c:pt idx="5">
                  <c:v>3XL</c:v>
                </c:pt>
                <c:pt idx="6">
                  <c:v>XS</c:v>
                </c:pt>
                <c:pt idx="7">
                  <c:v>Free</c:v>
                </c:pt>
              </c:strCache>
            </c:strRef>
          </c:cat>
          <c:val>
            <c:numRef>
              <c:f>Sheet3!$B$4:$B$12</c:f>
              <c:numCache>
                <c:formatCode>General</c:formatCode>
                <c:ptCount val="8"/>
                <c:pt idx="0">
                  <c:v>5485</c:v>
                </c:pt>
                <c:pt idx="1">
                  <c:v>5144</c:v>
                </c:pt>
                <c:pt idx="2">
                  <c:v>4437</c:v>
                </c:pt>
                <c:pt idx="3">
                  <c:v>4176</c:v>
                </c:pt>
                <c:pt idx="4">
                  <c:v>4065</c:v>
                </c:pt>
                <c:pt idx="5">
                  <c:v>3347</c:v>
                </c:pt>
                <c:pt idx="6">
                  <c:v>2503</c:v>
                </c:pt>
                <c:pt idx="7">
                  <c:v>1408</c:v>
                </c:pt>
              </c:numCache>
            </c:numRef>
          </c:val>
          <c:extLst>
            <c:ext xmlns:c16="http://schemas.microsoft.com/office/drawing/2014/chart" uri="{C3380CC4-5D6E-409C-BE32-E72D297353CC}">
              <c16:uniqueId val="{00000000-6494-46E3-AE04-77B4F4D33373}"/>
            </c:ext>
          </c:extLst>
        </c:ser>
        <c:dLbls>
          <c:showLegendKey val="0"/>
          <c:showVal val="0"/>
          <c:showCatName val="0"/>
          <c:showSerName val="0"/>
          <c:showPercent val="0"/>
          <c:showBubbleSize val="0"/>
        </c:dLbls>
        <c:gapWidth val="219"/>
        <c:overlap val="-27"/>
        <c:axId val="769899432"/>
        <c:axId val="769901952"/>
      </c:barChart>
      <c:catAx>
        <c:axId val="769899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69901952"/>
        <c:crosses val="autoZero"/>
        <c:auto val="1"/>
        <c:lblAlgn val="ctr"/>
        <c:lblOffset val="100"/>
        <c:noMultiLvlLbl val="0"/>
      </c:catAx>
      <c:valAx>
        <c:axId val="76990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69899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11/16/2024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Annual Review</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Anima</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September 2022</a:t>
            </a:r>
          </a:p>
          <a:p>
            <a:r>
              <a:rPr lang="en-US" dirty="0"/>
              <a:t>Customer Success Team</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blue and black logo&#10;&#10;Description automatically generated">
            <a:extLst>
              <a:ext uri="{FF2B5EF4-FFF2-40B4-BE49-F238E27FC236}">
                <a16:creationId xmlns:a16="http://schemas.microsoft.com/office/drawing/2014/main" id="{3814FB71-98CA-D696-93CB-46F27021AF96}"/>
              </a:ext>
            </a:extLst>
          </p:cNvPr>
          <p:cNvPicPr>
            <a:picLocks noChangeAspect="1"/>
          </p:cNvPicPr>
          <p:nvPr/>
        </p:nvPicPr>
        <p:blipFill>
          <a:blip r:embed="rId4"/>
          <a:stretch>
            <a:fillRect/>
          </a:stretch>
        </p:blipFill>
        <p:spPr>
          <a:xfrm>
            <a:off x="134660" y="126893"/>
            <a:ext cx="3389195" cy="1638111"/>
          </a:xfrm>
          <a:prstGeom prst="rect">
            <a:avLst/>
          </a:prstGeom>
        </p:spPr>
      </p:pic>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EFAA06-DCEF-F662-7CD3-6EA643A41C3C}"/>
              </a:ext>
            </a:extLst>
          </p:cNvPr>
          <p:cNvSpPr txBox="1"/>
          <p:nvPr/>
        </p:nvSpPr>
        <p:spPr>
          <a:xfrm>
            <a:off x="167463" y="3890159"/>
            <a:ext cx="9029699" cy="2092881"/>
          </a:xfrm>
          <a:prstGeom prst="rect">
            <a:avLst/>
          </a:prstGeom>
          <a:noFill/>
          <a:effectLst/>
        </p:spPr>
        <p:txBody>
          <a:bodyPr wrap="square">
            <a:spAutoFit/>
          </a:bodyPr>
          <a:lstStyle/>
          <a:p>
            <a:r>
              <a:rPr lang="en-US" sz="2200" b="1" dirty="0">
                <a:solidFill>
                  <a:schemeClr val="bg1"/>
                </a:solidFill>
              </a:rPr>
              <a:t>The order distribution across channels shows varying contributions:</a:t>
            </a:r>
          </a:p>
          <a:p>
            <a:pPr>
              <a:buFont typeface="+mj-lt"/>
              <a:buAutoNum type="arabicPeriod"/>
            </a:pPr>
            <a:r>
              <a:rPr lang="en-US" b="1" dirty="0">
                <a:solidFill>
                  <a:schemeClr val="bg1"/>
                </a:solidFill>
              </a:rPr>
              <a:t>Amazon</a:t>
            </a:r>
            <a:r>
              <a:rPr lang="en-US" dirty="0">
                <a:solidFill>
                  <a:schemeClr val="bg1"/>
                </a:solidFill>
              </a:rPr>
              <a:t>:</a:t>
            </a:r>
          </a:p>
          <a:p>
            <a:pPr lvl="1"/>
            <a:r>
              <a:rPr lang="en-US" dirty="0">
                <a:solidFill>
                  <a:schemeClr val="bg1"/>
                </a:solidFill>
              </a:rPr>
              <a:t>Leads with the highest share, contributing </a:t>
            </a:r>
            <a:r>
              <a:rPr lang="en-US" b="1" dirty="0">
                <a:solidFill>
                  <a:schemeClr val="bg1"/>
                </a:solidFill>
              </a:rPr>
              <a:t>35.48%</a:t>
            </a:r>
            <a:r>
              <a:rPr lang="en-US" dirty="0">
                <a:solidFill>
                  <a:schemeClr val="bg1"/>
                </a:solidFill>
              </a:rPr>
              <a:t> of total orders.</a:t>
            </a:r>
          </a:p>
          <a:p>
            <a:pPr>
              <a:buFont typeface="+mj-lt"/>
              <a:buAutoNum type="arabicPeriod"/>
            </a:pPr>
            <a:r>
              <a:rPr lang="en-US" b="1" dirty="0">
                <a:solidFill>
                  <a:schemeClr val="bg1"/>
                </a:solidFill>
              </a:rPr>
              <a:t>Myntra</a:t>
            </a:r>
            <a:r>
              <a:rPr lang="en-US" dirty="0">
                <a:solidFill>
                  <a:schemeClr val="bg1"/>
                </a:solidFill>
              </a:rPr>
              <a:t>:</a:t>
            </a:r>
          </a:p>
          <a:p>
            <a:pPr lvl="1"/>
            <a:r>
              <a:rPr lang="en-US" dirty="0">
                <a:solidFill>
                  <a:schemeClr val="bg1"/>
                </a:solidFill>
              </a:rPr>
              <a:t>Comes second with </a:t>
            </a:r>
            <a:r>
              <a:rPr lang="en-US" b="1" dirty="0">
                <a:solidFill>
                  <a:schemeClr val="bg1"/>
                </a:solidFill>
              </a:rPr>
              <a:t>23.36%</a:t>
            </a:r>
            <a:r>
              <a:rPr lang="en-US" dirty="0">
                <a:solidFill>
                  <a:schemeClr val="bg1"/>
                </a:solidFill>
              </a:rPr>
              <a:t>, indicating strong customer preference.</a:t>
            </a:r>
          </a:p>
          <a:p>
            <a:pPr>
              <a:buFont typeface="+mj-lt"/>
              <a:buAutoNum type="arabicPeriod"/>
            </a:pPr>
            <a:r>
              <a:rPr lang="en-US" b="1" dirty="0">
                <a:solidFill>
                  <a:schemeClr val="bg1"/>
                </a:solidFill>
              </a:rPr>
              <a:t>Flipkart</a:t>
            </a:r>
            <a:r>
              <a:rPr lang="en-US" dirty="0">
                <a:solidFill>
                  <a:schemeClr val="bg1"/>
                </a:solidFill>
              </a:rPr>
              <a:t>:</a:t>
            </a:r>
          </a:p>
          <a:p>
            <a:pPr lvl="1"/>
            <a:r>
              <a:rPr lang="en-US" dirty="0">
                <a:solidFill>
                  <a:schemeClr val="bg1"/>
                </a:solidFill>
              </a:rPr>
              <a:t>Accounts for </a:t>
            </a:r>
            <a:r>
              <a:rPr lang="en-US" b="1" dirty="0">
                <a:solidFill>
                  <a:schemeClr val="bg1"/>
                </a:solidFill>
              </a:rPr>
              <a:t>21.59%</a:t>
            </a:r>
            <a:r>
              <a:rPr lang="en-US" dirty="0">
                <a:solidFill>
                  <a:schemeClr val="bg1"/>
                </a:solidFill>
              </a:rPr>
              <a:t>, making it an important but slightly less dominant channel.</a:t>
            </a:r>
          </a:p>
        </p:txBody>
      </p:sp>
      <p:graphicFrame>
        <p:nvGraphicFramePr>
          <p:cNvPr id="10" name="Chart 9">
            <a:extLst>
              <a:ext uri="{FF2B5EF4-FFF2-40B4-BE49-F238E27FC236}">
                <a16:creationId xmlns:a16="http://schemas.microsoft.com/office/drawing/2014/main" id="{7E865C61-9FE4-2BD3-D855-63FFC179FF28}"/>
              </a:ext>
            </a:extLst>
          </p:cNvPr>
          <p:cNvGraphicFramePr>
            <a:graphicFrameLocks/>
          </p:cNvGraphicFramePr>
          <p:nvPr>
            <p:extLst>
              <p:ext uri="{D42A27DB-BD31-4B8C-83A1-F6EECF244321}">
                <p14:modId xmlns:p14="http://schemas.microsoft.com/office/powerpoint/2010/main" val="858698203"/>
              </p:ext>
            </p:extLst>
          </p:nvPr>
        </p:nvGraphicFramePr>
        <p:xfrm>
          <a:off x="6490557" y="505047"/>
          <a:ext cx="342138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631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18" name="TextBox 17">
            <a:extLst>
              <a:ext uri="{FF2B5EF4-FFF2-40B4-BE49-F238E27FC236}">
                <a16:creationId xmlns:a16="http://schemas.microsoft.com/office/drawing/2014/main" id="{B5053EE7-CA98-99C0-5BC1-F1DF4DBDBB5E}"/>
              </a:ext>
            </a:extLst>
          </p:cNvPr>
          <p:cNvSpPr txBox="1"/>
          <p:nvPr/>
        </p:nvSpPr>
        <p:spPr>
          <a:xfrm>
            <a:off x="252523" y="652572"/>
            <a:ext cx="8743137" cy="1815882"/>
          </a:xfrm>
          <a:prstGeom prst="rect">
            <a:avLst/>
          </a:prstGeom>
          <a:noFill/>
        </p:spPr>
        <p:txBody>
          <a:bodyPr wrap="square">
            <a:spAutoFit/>
          </a:bodyPr>
          <a:lstStyle/>
          <a:p>
            <a:r>
              <a:rPr lang="en-US" sz="2800" dirty="0">
                <a:solidFill>
                  <a:schemeClr val="bg1"/>
                </a:solidFill>
              </a:rPr>
              <a:t>This breakdown highlights Maharashtra as the dominant state, while also showing the significant contributions of other states like Karnataka and Uttar Pradesh in driving overall sales.</a:t>
            </a:r>
          </a:p>
        </p:txBody>
      </p:sp>
      <p:graphicFrame>
        <p:nvGraphicFramePr>
          <p:cNvPr id="19" name="Chart 18">
            <a:extLst>
              <a:ext uri="{FF2B5EF4-FFF2-40B4-BE49-F238E27FC236}">
                <a16:creationId xmlns:a16="http://schemas.microsoft.com/office/drawing/2014/main" id="{5497B092-C9F8-A941-B4BF-14F5345FF969}"/>
              </a:ext>
            </a:extLst>
          </p:cNvPr>
          <p:cNvGraphicFramePr>
            <a:graphicFrameLocks/>
          </p:cNvGraphicFramePr>
          <p:nvPr>
            <p:extLst>
              <p:ext uri="{D42A27DB-BD31-4B8C-83A1-F6EECF244321}">
                <p14:modId xmlns:p14="http://schemas.microsoft.com/office/powerpoint/2010/main" val="2553104268"/>
              </p:ext>
            </p:extLst>
          </p:nvPr>
        </p:nvGraphicFramePr>
        <p:xfrm>
          <a:off x="6703310" y="2311474"/>
          <a:ext cx="4584700" cy="2724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737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25" name="TextBox 24">
            <a:extLst>
              <a:ext uri="{FF2B5EF4-FFF2-40B4-BE49-F238E27FC236}">
                <a16:creationId xmlns:a16="http://schemas.microsoft.com/office/drawing/2014/main" id="{FA413B5A-1514-3159-FF81-AEAE6E0FD2E4}"/>
              </a:ext>
            </a:extLst>
          </p:cNvPr>
          <p:cNvSpPr txBox="1"/>
          <p:nvPr/>
        </p:nvSpPr>
        <p:spPr>
          <a:xfrm>
            <a:off x="199359" y="3429000"/>
            <a:ext cx="5896641" cy="2800767"/>
          </a:xfrm>
          <a:prstGeom prst="rect">
            <a:avLst/>
          </a:prstGeom>
          <a:noFill/>
        </p:spPr>
        <p:txBody>
          <a:bodyPr wrap="square">
            <a:spAutoFit/>
          </a:bodyPr>
          <a:lstStyle/>
          <a:p>
            <a:r>
              <a:rPr lang="en-US" sz="2200" dirty="0">
                <a:solidFill>
                  <a:schemeClr val="bg1"/>
                </a:solidFill>
              </a:rPr>
              <a:t>Amazon leads with ₹7,519,933 in sales, followed by Myntra with ₹4,941,540. Flipkart comes next with ₹4,573,301, while </a:t>
            </a:r>
            <a:r>
              <a:rPr lang="en-US" sz="2200" dirty="0" err="1">
                <a:solidFill>
                  <a:schemeClr val="bg1"/>
                </a:solidFill>
              </a:rPr>
              <a:t>Ajio</a:t>
            </a:r>
            <a:r>
              <a:rPr lang="en-US" sz="2200" dirty="0">
                <a:solidFill>
                  <a:schemeClr val="bg1"/>
                </a:solidFill>
              </a:rPr>
              <a:t> has ₹1,331,427. Nalli and </a:t>
            </a:r>
            <a:r>
              <a:rPr lang="en-US" sz="2200" dirty="0" err="1">
                <a:solidFill>
                  <a:schemeClr val="bg1"/>
                </a:solidFill>
              </a:rPr>
              <a:t>Meesho</a:t>
            </a:r>
            <a:r>
              <a:rPr lang="en-US" sz="2200" dirty="0">
                <a:solidFill>
                  <a:schemeClr val="bg1"/>
                </a:solidFill>
              </a:rPr>
              <a:t> generate ₹1,015,329 and ₹927,606 respectively. Other platforms contribute ₹867,241. In total, these platforms account for ₹21,176,377 in sales, showing the value of selling across multiple channels.</a:t>
            </a:r>
          </a:p>
        </p:txBody>
      </p:sp>
      <p:graphicFrame>
        <p:nvGraphicFramePr>
          <p:cNvPr id="26" name="Chart 25">
            <a:extLst>
              <a:ext uri="{FF2B5EF4-FFF2-40B4-BE49-F238E27FC236}">
                <a16:creationId xmlns:a16="http://schemas.microsoft.com/office/drawing/2014/main" id="{A38BE6D5-4FFF-D0ED-B2C6-5316464F6155}"/>
              </a:ext>
            </a:extLst>
          </p:cNvPr>
          <p:cNvGraphicFramePr>
            <a:graphicFrameLocks/>
          </p:cNvGraphicFramePr>
          <p:nvPr>
            <p:extLst>
              <p:ext uri="{D42A27DB-BD31-4B8C-83A1-F6EECF244321}">
                <p14:modId xmlns:p14="http://schemas.microsoft.com/office/powerpoint/2010/main" val="2304195820"/>
              </p:ext>
            </p:extLst>
          </p:nvPr>
        </p:nvGraphicFramePr>
        <p:xfrm>
          <a:off x="6096000" y="1105786"/>
          <a:ext cx="4919330" cy="2991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360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20F8678-A011-4974-9066-473E0120A807}"/>
              </a:ext>
            </a:extLst>
          </p:cNvPr>
          <p:cNvSpPr txBox="1"/>
          <p:nvPr/>
        </p:nvSpPr>
        <p:spPr>
          <a:xfrm>
            <a:off x="170121" y="3971261"/>
            <a:ext cx="6358270" cy="2123658"/>
          </a:xfrm>
          <a:prstGeom prst="rect">
            <a:avLst/>
          </a:prstGeom>
          <a:noFill/>
        </p:spPr>
        <p:txBody>
          <a:bodyPr wrap="square">
            <a:spAutoFit/>
          </a:bodyPr>
          <a:lstStyle/>
          <a:p>
            <a:r>
              <a:rPr lang="en-US" sz="2200" dirty="0">
                <a:solidFill>
                  <a:schemeClr val="bg1"/>
                </a:solidFill>
              </a:rPr>
              <a:t>Regarding sizes, </a:t>
            </a:r>
            <a:r>
              <a:rPr lang="en-US" sz="2200" b="1" dirty="0">
                <a:solidFill>
                  <a:schemeClr val="bg1"/>
                </a:solidFill>
              </a:rPr>
              <a:t>M</a:t>
            </a:r>
            <a:r>
              <a:rPr lang="en-US" sz="2200" dirty="0">
                <a:solidFill>
                  <a:schemeClr val="bg1"/>
                </a:solidFill>
              </a:rPr>
              <a:t> has the highest sales, with </a:t>
            </a:r>
            <a:r>
              <a:rPr lang="en-US" sz="2200" b="1" dirty="0">
                <a:solidFill>
                  <a:schemeClr val="bg1"/>
                </a:solidFill>
              </a:rPr>
              <a:t>5,485</a:t>
            </a:r>
            <a:r>
              <a:rPr lang="en-US" sz="2200" dirty="0">
                <a:solidFill>
                  <a:schemeClr val="bg1"/>
                </a:solidFill>
              </a:rPr>
              <a:t> pieces sold, suggesting that this size is the most popular among customers. On the other hand, </a:t>
            </a:r>
            <a:r>
              <a:rPr lang="en-US" sz="2200" b="1" dirty="0">
                <a:solidFill>
                  <a:schemeClr val="bg1"/>
                </a:solidFill>
              </a:rPr>
              <a:t>Free size</a:t>
            </a:r>
            <a:r>
              <a:rPr lang="en-US" sz="2200" dirty="0">
                <a:solidFill>
                  <a:schemeClr val="bg1"/>
                </a:solidFill>
              </a:rPr>
              <a:t> had the lowest sales, with only </a:t>
            </a:r>
            <a:r>
              <a:rPr lang="en-US" sz="2200" b="1" dirty="0">
                <a:solidFill>
                  <a:schemeClr val="bg1"/>
                </a:solidFill>
              </a:rPr>
              <a:t>1,408</a:t>
            </a:r>
            <a:r>
              <a:rPr lang="en-US" sz="2200" dirty="0">
                <a:solidFill>
                  <a:schemeClr val="bg1"/>
                </a:solidFill>
              </a:rPr>
              <a:t> pieces sold, indicating that this size may not meet the needs of most customers.</a:t>
            </a:r>
          </a:p>
        </p:txBody>
      </p:sp>
      <p:graphicFrame>
        <p:nvGraphicFramePr>
          <p:cNvPr id="12" name="Chart 11">
            <a:extLst>
              <a:ext uri="{FF2B5EF4-FFF2-40B4-BE49-F238E27FC236}">
                <a16:creationId xmlns:a16="http://schemas.microsoft.com/office/drawing/2014/main" id="{BECE77F9-3DD8-76FA-8ADF-0DCA95515A8B}"/>
              </a:ext>
            </a:extLst>
          </p:cNvPr>
          <p:cNvGraphicFramePr>
            <a:graphicFrameLocks/>
          </p:cNvGraphicFramePr>
          <p:nvPr>
            <p:extLst>
              <p:ext uri="{D42A27DB-BD31-4B8C-83A1-F6EECF244321}">
                <p14:modId xmlns:p14="http://schemas.microsoft.com/office/powerpoint/2010/main" val="1713201406"/>
              </p:ext>
            </p:extLst>
          </p:nvPr>
        </p:nvGraphicFramePr>
        <p:xfrm>
          <a:off x="6095999" y="1228061"/>
          <a:ext cx="481300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383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805A003-ED1D-1D78-74E7-1AE2C19B0A8B}"/>
              </a:ext>
            </a:extLst>
          </p:cNvPr>
          <p:cNvSpPr txBox="1"/>
          <p:nvPr/>
        </p:nvSpPr>
        <p:spPr>
          <a:xfrm>
            <a:off x="295053" y="1643896"/>
            <a:ext cx="8572500" cy="1785104"/>
          </a:xfrm>
          <a:prstGeom prst="rect">
            <a:avLst/>
          </a:prstGeom>
          <a:noFill/>
        </p:spPr>
        <p:txBody>
          <a:bodyPr wrap="square">
            <a:spAutoFit/>
          </a:bodyPr>
          <a:lstStyle/>
          <a:p>
            <a:r>
              <a:rPr lang="en-US" sz="2200" dirty="0">
                <a:solidFill>
                  <a:schemeClr val="bg1"/>
                </a:solidFill>
              </a:rPr>
              <a:t>We observe that the </a:t>
            </a:r>
            <a:r>
              <a:rPr lang="en-US" sz="2200" b="1" dirty="0">
                <a:solidFill>
                  <a:schemeClr val="bg1"/>
                </a:solidFill>
              </a:rPr>
              <a:t>Set</a:t>
            </a:r>
            <a:r>
              <a:rPr lang="en-US" sz="2200" dirty="0">
                <a:solidFill>
                  <a:schemeClr val="bg1"/>
                </a:solidFill>
              </a:rPr>
              <a:t> category is the best-selling, with </a:t>
            </a:r>
            <a:r>
              <a:rPr lang="en-US" sz="2200" b="1" dirty="0">
                <a:solidFill>
                  <a:schemeClr val="bg1"/>
                </a:solidFill>
              </a:rPr>
              <a:t>12,391</a:t>
            </a:r>
            <a:r>
              <a:rPr lang="en-US" sz="2200" dirty="0">
                <a:solidFill>
                  <a:schemeClr val="bg1"/>
                </a:solidFill>
              </a:rPr>
              <a:t> pieces sold, indicating a strong preference for this category among a large segment of customers. In contrast, </a:t>
            </a:r>
            <a:r>
              <a:rPr lang="en-US" sz="2200" b="1" dirty="0">
                <a:solidFill>
                  <a:schemeClr val="bg1"/>
                </a:solidFill>
              </a:rPr>
              <a:t>Tops</a:t>
            </a:r>
            <a:r>
              <a:rPr lang="en-US" sz="2200" dirty="0">
                <a:solidFill>
                  <a:schemeClr val="bg1"/>
                </a:solidFill>
              </a:rPr>
              <a:t> are the least sold category, with only </a:t>
            </a:r>
            <a:r>
              <a:rPr lang="en-US" sz="2200" b="1" dirty="0">
                <a:solidFill>
                  <a:schemeClr val="bg1"/>
                </a:solidFill>
              </a:rPr>
              <a:t>2,193</a:t>
            </a:r>
            <a:r>
              <a:rPr lang="en-US" sz="2200" dirty="0">
                <a:solidFill>
                  <a:schemeClr val="bg1"/>
                </a:solidFill>
              </a:rPr>
              <a:t> pieces sold, reflecting weaker demand compared to other categories.</a:t>
            </a:r>
          </a:p>
        </p:txBody>
      </p:sp>
      <p:graphicFrame>
        <p:nvGraphicFramePr>
          <p:cNvPr id="12" name="Chart 11">
            <a:extLst>
              <a:ext uri="{FF2B5EF4-FFF2-40B4-BE49-F238E27FC236}">
                <a16:creationId xmlns:a16="http://schemas.microsoft.com/office/drawing/2014/main" id="{D1E180D8-C1D3-1322-A7C3-12C23BEB8908}"/>
              </a:ext>
            </a:extLst>
          </p:cNvPr>
          <p:cNvGraphicFramePr>
            <a:graphicFrameLocks/>
          </p:cNvGraphicFramePr>
          <p:nvPr>
            <p:extLst>
              <p:ext uri="{D42A27DB-BD31-4B8C-83A1-F6EECF244321}">
                <p14:modId xmlns:p14="http://schemas.microsoft.com/office/powerpoint/2010/main" val="2701422969"/>
              </p:ext>
            </p:extLst>
          </p:nvPr>
        </p:nvGraphicFramePr>
        <p:xfrm>
          <a:off x="6298018" y="342900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13" name="Picture 12" descr="A blue and black logo&#10;&#10;Description automatically generated">
            <a:extLst>
              <a:ext uri="{FF2B5EF4-FFF2-40B4-BE49-F238E27FC236}">
                <a16:creationId xmlns:a16="http://schemas.microsoft.com/office/drawing/2014/main" id="{34586B3F-C3AF-E608-D289-7C093C78DC92}"/>
              </a:ext>
            </a:extLst>
          </p:cNvPr>
          <p:cNvPicPr>
            <a:picLocks noChangeAspect="1"/>
          </p:cNvPicPr>
          <p:nvPr/>
        </p:nvPicPr>
        <p:blipFill>
          <a:blip r:embed="rId3"/>
          <a:stretch>
            <a:fillRect/>
          </a:stretch>
        </p:blipFill>
        <p:spPr>
          <a:xfrm>
            <a:off x="9254523" y="61296"/>
            <a:ext cx="2584154" cy="1249008"/>
          </a:xfrm>
          <a:prstGeom prst="rect">
            <a:avLst/>
          </a:prstGeom>
        </p:spPr>
      </p:pic>
    </p:spTree>
    <p:extLst>
      <p:ext uri="{BB962C8B-B14F-4D97-AF65-F5344CB8AC3E}">
        <p14:creationId xmlns:p14="http://schemas.microsoft.com/office/powerpoint/2010/main" val="313803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AFB52C5-0429-9543-3B30-BA7799A00276}"/>
              </a:ext>
            </a:extLst>
          </p:cNvPr>
          <p:cNvSpPr txBox="1"/>
          <p:nvPr/>
        </p:nvSpPr>
        <p:spPr>
          <a:xfrm>
            <a:off x="276446" y="1383083"/>
            <a:ext cx="6818128" cy="1246495"/>
          </a:xfrm>
          <a:prstGeom prst="rect">
            <a:avLst/>
          </a:prstGeom>
          <a:noFill/>
        </p:spPr>
        <p:txBody>
          <a:bodyPr wrap="square">
            <a:spAutoFit/>
          </a:bodyPr>
          <a:lstStyle/>
          <a:p>
            <a:r>
              <a:rPr lang="en-US" sz="2500" dirty="0">
                <a:solidFill>
                  <a:schemeClr val="bg1"/>
                </a:solidFill>
              </a:rPr>
              <a:t>This data shows that some orders are being made in larger quantities than others, with the highest reaching 12 items per order.</a:t>
            </a:r>
          </a:p>
        </p:txBody>
      </p:sp>
      <p:graphicFrame>
        <p:nvGraphicFramePr>
          <p:cNvPr id="12" name="Chart 11">
            <a:extLst>
              <a:ext uri="{FF2B5EF4-FFF2-40B4-BE49-F238E27FC236}">
                <a16:creationId xmlns:a16="http://schemas.microsoft.com/office/drawing/2014/main" id="{2CA209E6-EFEC-2F3B-C622-93CF354262DF}"/>
              </a:ext>
            </a:extLst>
          </p:cNvPr>
          <p:cNvGraphicFramePr>
            <a:graphicFrameLocks/>
          </p:cNvGraphicFramePr>
          <p:nvPr>
            <p:extLst>
              <p:ext uri="{D42A27DB-BD31-4B8C-83A1-F6EECF244321}">
                <p14:modId xmlns:p14="http://schemas.microsoft.com/office/powerpoint/2010/main" val="1748360860"/>
              </p:ext>
            </p:extLst>
          </p:nvPr>
        </p:nvGraphicFramePr>
        <p:xfrm>
          <a:off x="6096000" y="3429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275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a:xfrm>
            <a:off x="205927" y="1266799"/>
            <a:ext cx="3283916" cy="495243"/>
          </a:xfrm>
        </p:spPr>
        <p:txBody>
          <a:bodyPr/>
          <a:lstStyle/>
          <a:p>
            <a:r>
              <a:rPr lang="en-US" sz="3000" u="sng" dirty="0">
                <a:solidFill>
                  <a:schemeClr val="accent4">
                    <a:lumMod val="75000"/>
                  </a:schemeClr>
                </a:solidFill>
              </a:rPr>
              <a:t>Recommendation</a:t>
            </a:r>
            <a:br>
              <a:rPr lang="en-US" dirty="0"/>
            </a:br>
            <a:endParaRPr lang="en-US" dirty="0"/>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225647" y="350201"/>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05582" y="448930"/>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1319982" y="255000"/>
            <a:ext cx="2487656"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b="1" dirty="0">
                <a:solidFill>
                  <a:schemeClr val="accent4"/>
                </a:solidFill>
                <a:latin typeface="+mj-lt"/>
                <a:cs typeface="Biome Light" panose="020B0303030204020804" pitchFamily="34" charset="0"/>
              </a:rPr>
              <a:t>trending</a:t>
            </a:r>
            <a:endParaRPr kumimoji="0" lang="en-US" sz="20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bg1"/>
                </a:solidFill>
                <a:effectLst/>
                <a:uLnTx/>
                <a:uFillTx/>
                <a:latin typeface="+mn-lt"/>
                <a:ea typeface="+mn-ea"/>
                <a:cs typeface="Biome Light" panose="020B0303030204020804" pitchFamily="34" charset="0"/>
              </a:rPr>
              <a:t>negative</a:t>
            </a:r>
          </a:p>
        </p:txBody>
      </p:sp>
      <p:sp>
        <p:nvSpPr>
          <p:cNvPr id="4" name="TextBox 3">
            <a:extLst>
              <a:ext uri="{FF2B5EF4-FFF2-40B4-BE49-F238E27FC236}">
                <a16:creationId xmlns:a16="http://schemas.microsoft.com/office/drawing/2014/main" id="{C4CB2366-CB4E-1D90-7937-11873DB77E40}"/>
              </a:ext>
            </a:extLst>
          </p:cNvPr>
          <p:cNvSpPr txBox="1"/>
          <p:nvPr/>
        </p:nvSpPr>
        <p:spPr>
          <a:xfrm>
            <a:off x="344150" y="1860771"/>
            <a:ext cx="11417004" cy="2169825"/>
          </a:xfrm>
          <a:prstGeom prst="rect">
            <a:avLst/>
          </a:prstGeom>
          <a:noFill/>
        </p:spPr>
        <p:txBody>
          <a:bodyPr wrap="square">
            <a:spAutoFit/>
          </a:bodyPr>
          <a:lstStyle/>
          <a:p>
            <a:r>
              <a:rPr lang="en-US" sz="1500" dirty="0">
                <a:solidFill>
                  <a:schemeClr val="bg1"/>
                </a:solidFill>
              </a:rPr>
              <a:t>Based on the previous data analysis, the following recommendations can be made:</a:t>
            </a:r>
          </a:p>
          <a:p>
            <a:pPr>
              <a:buFont typeface="+mj-lt"/>
              <a:buAutoNum type="arabicPeriod"/>
            </a:pPr>
            <a:r>
              <a:rPr lang="en-US" sz="1500" b="1" dirty="0">
                <a:solidFill>
                  <a:schemeClr val="bg1"/>
                </a:solidFill>
              </a:rPr>
              <a:t>Improve Product Category Distribution</a:t>
            </a:r>
            <a:r>
              <a:rPr lang="en-US" sz="1500" dirty="0">
                <a:solidFill>
                  <a:schemeClr val="bg1"/>
                </a:solidFill>
              </a:rPr>
              <a:t>:</a:t>
            </a:r>
          </a:p>
          <a:p>
            <a:pPr marL="742950" lvl="1" indent="-285750">
              <a:buFont typeface="+mj-lt"/>
              <a:buAutoNum type="arabicPeriod"/>
            </a:pPr>
            <a:r>
              <a:rPr lang="en-US" sz="1500" dirty="0">
                <a:solidFill>
                  <a:schemeClr val="bg1"/>
                </a:solidFill>
              </a:rPr>
              <a:t>Since </a:t>
            </a:r>
            <a:r>
              <a:rPr lang="en-US" sz="1500" b="1" dirty="0">
                <a:solidFill>
                  <a:schemeClr val="bg1"/>
                </a:solidFill>
              </a:rPr>
              <a:t>Set</a:t>
            </a:r>
            <a:r>
              <a:rPr lang="en-US" sz="1500" dirty="0">
                <a:solidFill>
                  <a:schemeClr val="bg1"/>
                </a:solidFill>
              </a:rPr>
              <a:t> is the top-selling category, it is advisable to focus on expanding and diversifying this category to further increase sales.</a:t>
            </a:r>
          </a:p>
          <a:p>
            <a:pPr marL="742950" lvl="1" indent="-285750">
              <a:buFont typeface="+mj-lt"/>
              <a:buAutoNum type="arabicPeriod"/>
            </a:pPr>
            <a:r>
              <a:rPr lang="en-US" sz="1500" dirty="0">
                <a:solidFill>
                  <a:schemeClr val="bg1"/>
                </a:solidFill>
              </a:rPr>
              <a:t>As </a:t>
            </a:r>
            <a:r>
              <a:rPr lang="en-US" sz="1500" b="1" dirty="0">
                <a:solidFill>
                  <a:schemeClr val="bg1"/>
                </a:solidFill>
              </a:rPr>
              <a:t>Top</a:t>
            </a:r>
            <a:r>
              <a:rPr lang="en-US" sz="1500" dirty="0">
                <a:solidFill>
                  <a:schemeClr val="bg1"/>
                </a:solidFill>
              </a:rPr>
              <a:t> is the least sold category, marketing campaigns can be implemented to increase awareness of this category, or consider redesigning it to better align with customer preferences.</a:t>
            </a:r>
          </a:p>
          <a:p>
            <a:pPr>
              <a:buFont typeface="+mj-lt"/>
              <a:buAutoNum type="arabicPeriod"/>
            </a:pPr>
            <a:r>
              <a:rPr lang="en-US" sz="1500" b="1" dirty="0">
                <a:solidFill>
                  <a:schemeClr val="bg1"/>
                </a:solidFill>
              </a:rPr>
              <a:t>Review Marketing Strategies for Less Popular Sizes</a:t>
            </a:r>
            <a:r>
              <a:rPr lang="en-US" sz="1500" dirty="0">
                <a:solidFill>
                  <a:schemeClr val="bg1"/>
                </a:solidFill>
              </a:rPr>
              <a:t>:</a:t>
            </a:r>
          </a:p>
          <a:p>
            <a:pPr marL="742950" lvl="1" indent="-285750">
              <a:buFont typeface="+mj-lt"/>
              <a:buAutoNum type="arabicPeriod"/>
            </a:pPr>
            <a:r>
              <a:rPr lang="en-US" sz="1500" dirty="0">
                <a:solidFill>
                  <a:schemeClr val="bg1"/>
                </a:solidFill>
              </a:rPr>
              <a:t>The low demand for </a:t>
            </a:r>
            <a:r>
              <a:rPr lang="en-US" sz="1500" b="1" dirty="0">
                <a:solidFill>
                  <a:schemeClr val="bg1"/>
                </a:solidFill>
              </a:rPr>
              <a:t>Free</a:t>
            </a:r>
            <a:r>
              <a:rPr lang="en-US" sz="1500" dirty="0">
                <a:solidFill>
                  <a:schemeClr val="bg1"/>
                </a:solidFill>
              </a:rPr>
              <a:t> size could be addressed by understanding why customers prefer other sizes. Improvements could be made to the designs or styles in this size, or targeted marketing campaigns could be created to encourage interest.</a:t>
            </a:r>
          </a:p>
          <a:p>
            <a:pPr marL="742950" lvl="1" indent="-285750">
              <a:buFont typeface="+mj-lt"/>
              <a:buAutoNum type="arabicPeriod"/>
            </a:pPr>
            <a:r>
              <a:rPr lang="en-US" sz="1500" dirty="0">
                <a:solidFill>
                  <a:schemeClr val="bg1"/>
                </a:solidFill>
              </a:rPr>
              <a:t>For </a:t>
            </a:r>
            <a:r>
              <a:rPr lang="en-US" sz="1500" b="1" dirty="0">
                <a:solidFill>
                  <a:schemeClr val="bg1"/>
                </a:solidFill>
              </a:rPr>
              <a:t>M</a:t>
            </a:r>
            <a:r>
              <a:rPr lang="en-US" sz="1500" dirty="0">
                <a:solidFill>
                  <a:schemeClr val="bg1"/>
                </a:solidFill>
              </a:rPr>
              <a:t> size, which has the highest sales, it's important to ensure it is always available and consider expanding its range.</a:t>
            </a:r>
          </a:p>
        </p:txBody>
      </p:sp>
      <p:sp>
        <p:nvSpPr>
          <p:cNvPr id="6" name="TextBox 5">
            <a:extLst>
              <a:ext uri="{FF2B5EF4-FFF2-40B4-BE49-F238E27FC236}">
                <a16:creationId xmlns:a16="http://schemas.microsoft.com/office/drawing/2014/main" id="{93C6E4EB-E0B3-F1C7-E028-72E66B239930}"/>
              </a:ext>
            </a:extLst>
          </p:cNvPr>
          <p:cNvSpPr txBox="1"/>
          <p:nvPr/>
        </p:nvSpPr>
        <p:spPr>
          <a:xfrm>
            <a:off x="344150" y="4129325"/>
            <a:ext cx="10586188" cy="1323439"/>
          </a:xfrm>
          <a:prstGeom prst="rect">
            <a:avLst/>
          </a:prstGeom>
          <a:noFill/>
        </p:spPr>
        <p:txBody>
          <a:bodyPr wrap="square">
            <a:spAutoFit/>
          </a:bodyPr>
          <a:lstStyle/>
          <a:p>
            <a:r>
              <a:rPr lang="en-US" sz="1600" b="1" dirty="0">
                <a:solidFill>
                  <a:schemeClr val="bg1"/>
                </a:solidFill>
              </a:rPr>
              <a:t>3-Target High-Performing Regions for Marketing</a:t>
            </a:r>
            <a:r>
              <a:rPr lang="en-US" sz="1600" dirty="0">
                <a:solidFill>
                  <a:schemeClr val="bg1"/>
                </a:solidFill>
              </a:rPr>
              <a:t>:</a:t>
            </a:r>
          </a:p>
          <a:p>
            <a:pPr lvl="1"/>
            <a:r>
              <a:rPr lang="en-US" sz="1600" dirty="0">
                <a:solidFill>
                  <a:schemeClr val="bg1"/>
                </a:solidFill>
              </a:rPr>
              <a:t>1.With </a:t>
            </a:r>
            <a:r>
              <a:rPr lang="en-US" sz="1600" b="1" dirty="0">
                <a:solidFill>
                  <a:schemeClr val="bg1"/>
                </a:solidFill>
              </a:rPr>
              <a:t>Maharashtra</a:t>
            </a:r>
            <a:r>
              <a:rPr lang="en-US" sz="1600" dirty="0">
                <a:solidFill>
                  <a:schemeClr val="bg1"/>
                </a:solidFill>
              </a:rPr>
              <a:t> being the highest-performing region, marketing efforts should be concentrated here. Additionally, trends in </a:t>
            </a:r>
            <a:r>
              <a:rPr lang="en-US" sz="1600" b="1" dirty="0">
                <a:solidFill>
                  <a:schemeClr val="bg1"/>
                </a:solidFill>
              </a:rPr>
              <a:t>Karnataka</a:t>
            </a:r>
            <a:r>
              <a:rPr lang="en-US" sz="1600" dirty="0">
                <a:solidFill>
                  <a:schemeClr val="bg1"/>
                </a:solidFill>
              </a:rPr>
              <a:t> and </a:t>
            </a:r>
            <a:r>
              <a:rPr lang="en-US" sz="1600" b="1" dirty="0">
                <a:solidFill>
                  <a:schemeClr val="bg1"/>
                </a:solidFill>
              </a:rPr>
              <a:t>Uttar Pradesh</a:t>
            </a:r>
            <a:r>
              <a:rPr lang="en-US" sz="1600" dirty="0">
                <a:solidFill>
                  <a:schemeClr val="bg1"/>
                </a:solidFill>
              </a:rPr>
              <a:t> should be studied to capitalize on regional performance.</a:t>
            </a:r>
          </a:p>
          <a:p>
            <a:pPr lvl="1"/>
            <a:r>
              <a:rPr lang="en-US" sz="1600" dirty="0">
                <a:solidFill>
                  <a:schemeClr val="bg1"/>
                </a:solidFill>
              </a:rPr>
              <a:t>2.For regions with lower sales, further research should be conducted to understand customer preferences and potentially      improve targeting through local advertising campaigns.</a:t>
            </a:r>
          </a:p>
        </p:txBody>
      </p:sp>
    </p:spTree>
    <p:extLst>
      <p:ext uri="{BB962C8B-B14F-4D97-AF65-F5344CB8AC3E}">
        <p14:creationId xmlns:p14="http://schemas.microsoft.com/office/powerpoint/2010/main" val="412067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92C10AB9-2A46-5EB1-8176-D94F69887C1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7626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0">
            <a:extLst>
              <a:ext uri="{FF2B5EF4-FFF2-40B4-BE49-F238E27FC236}">
                <a16:creationId xmlns:a16="http://schemas.microsoft.com/office/drawing/2014/main" id="{57B30F6F-6905-0C9B-0BFC-C53512CFD6CD}"/>
              </a:ext>
            </a:extLst>
          </p:cNvPr>
          <p:cNvSpPr/>
          <p:nvPr/>
        </p:nvSpPr>
        <p:spPr>
          <a:xfrm>
            <a:off x="289560" y="3216712"/>
            <a:ext cx="6654998" cy="1107996"/>
          </a:xfrm>
          <a:prstGeom prst="rect">
            <a:avLst/>
          </a:prstGeom>
          <a:noFill/>
          <a:ln/>
        </p:spPr>
        <p:txBody>
          <a:bodyPr wrap="square" lIns="0" tIns="0" rIns="0" bIns="0" rtlCol="0" anchor="t"/>
          <a:lstStyle/>
          <a:p>
            <a:pPr marL="0" indent="0" algn="ctr">
              <a:lnSpc>
                <a:spcPts val="5700"/>
              </a:lnSpc>
              <a:buNone/>
            </a:pPr>
            <a:r>
              <a:rPr lang="en-US" sz="7200" dirty="0">
                <a:solidFill>
                  <a:schemeClr val="accent2"/>
                </a:solidFill>
                <a:latin typeface="Lora" pitchFamily="34" charset="0"/>
                <a:ea typeface="Lora" pitchFamily="34" charset="-122"/>
                <a:cs typeface="Lora" pitchFamily="34" charset="-120"/>
              </a:rPr>
              <a:t>Thanks</a:t>
            </a:r>
            <a:endParaRPr lang="en-US" sz="7200" dirty="0">
              <a:solidFill>
                <a:schemeClr val="accent2"/>
              </a:solidFill>
            </a:endParaRPr>
          </a:p>
        </p:txBody>
      </p:sp>
      <p:sp>
        <p:nvSpPr>
          <p:cNvPr id="10" name="Text 3">
            <a:extLst>
              <a:ext uri="{FF2B5EF4-FFF2-40B4-BE49-F238E27FC236}">
                <a16:creationId xmlns:a16="http://schemas.microsoft.com/office/drawing/2014/main" id="{9CE85F1F-DAB3-696A-951D-D21EC9E881D8}"/>
              </a:ext>
            </a:extLst>
          </p:cNvPr>
          <p:cNvSpPr/>
          <p:nvPr/>
        </p:nvSpPr>
        <p:spPr>
          <a:xfrm>
            <a:off x="7152680" y="1960185"/>
            <a:ext cx="3347442" cy="363141"/>
          </a:xfrm>
          <a:prstGeom prst="rect">
            <a:avLst/>
          </a:prstGeom>
          <a:noFill/>
          <a:ln/>
        </p:spPr>
        <p:txBody>
          <a:bodyPr wrap="none" lIns="0" tIns="0" rIns="0" bIns="0" rtlCol="0" anchor="t"/>
          <a:lstStyle/>
          <a:p>
            <a:pPr marL="0" indent="0">
              <a:lnSpc>
                <a:spcPts val="2850"/>
              </a:lnSpc>
              <a:buNone/>
            </a:pPr>
            <a:endParaRPr lang="en-US" sz="2250" dirty="0"/>
          </a:p>
        </p:txBody>
      </p:sp>
      <p:sp>
        <p:nvSpPr>
          <p:cNvPr id="11" name="Text 3">
            <a:extLst>
              <a:ext uri="{FF2B5EF4-FFF2-40B4-BE49-F238E27FC236}">
                <a16:creationId xmlns:a16="http://schemas.microsoft.com/office/drawing/2014/main" id="{F033454C-586C-1838-AD17-E238227BC572}"/>
              </a:ext>
            </a:extLst>
          </p:cNvPr>
          <p:cNvSpPr/>
          <p:nvPr/>
        </p:nvSpPr>
        <p:spPr>
          <a:xfrm>
            <a:off x="7457480" y="2264985"/>
            <a:ext cx="3347442" cy="363141"/>
          </a:xfrm>
          <a:prstGeom prst="rect">
            <a:avLst/>
          </a:prstGeom>
          <a:noFill/>
          <a:ln/>
        </p:spPr>
        <p:txBody>
          <a:bodyPr wrap="none" lIns="0" tIns="0" rIns="0" bIns="0" rtlCol="0" anchor="t"/>
          <a:lstStyle/>
          <a:p>
            <a:pPr marL="0" indent="0">
              <a:lnSpc>
                <a:spcPts val="2850"/>
              </a:lnSpc>
              <a:buNone/>
            </a:pPr>
            <a:endParaRPr lang="en-US" sz="2250" dirty="0"/>
          </a:p>
        </p:txBody>
      </p:sp>
      <p:sp>
        <p:nvSpPr>
          <p:cNvPr id="12" name="TextBox 11">
            <a:extLst>
              <a:ext uri="{FF2B5EF4-FFF2-40B4-BE49-F238E27FC236}">
                <a16:creationId xmlns:a16="http://schemas.microsoft.com/office/drawing/2014/main" id="{11262F46-CA91-DBBA-D7DE-97F0C38CC587}"/>
              </a:ext>
            </a:extLst>
          </p:cNvPr>
          <p:cNvSpPr txBox="1"/>
          <p:nvPr/>
        </p:nvSpPr>
        <p:spPr>
          <a:xfrm>
            <a:off x="2054748" y="4324708"/>
            <a:ext cx="9779620" cy="1107996"/>
          </a:xfrm>
          <a:prstGeom prst="rect">
            <a:avLst/>
          </a:prstGeom>
          <a:noFill/>
        </p:spPr>
        <p:txBody>
          <a:bodyPr wrap="square" rtlCol="0">
            <a:spAutoFit/>
          </a:bodyPr>
          <a:lstStyle/>
          <a:p>
            <a:r>
              <a:rPr lang="en-US" sz="6600" dirty="0">
                <a:solidFill>
                  <a:schemeClr val="bg1"/>
                </a:solidFill>
              </a:rPr>
              <a:t>Do you have any question</a:t>
            </a:r>
          </a:p>
        </p:txBody>
      </p:sp>
      <p:pic>
        <p:nvPicPr>
          <p:cNvPr id="13" name="Picture 12" descr="A blue and black logo&#10;&#10;Description automatically generated">
            <a:extLst>
              <a:ext uri="{FF2B5EF4-FFF2-40B4-BE49-F238E27FC236}">
                <a16:creationId xmlns:a16="http://schemas.microsoft.com/office/drawing/2014/main" id="{C74E87F5-80AF-2EF8-5589-F1343ACED967}"/>
              </a:ext>
            </a:extLst>
          </p:cNvPr>
          <p:cNvPicPr>
            <a:picLocks noChangeAspect="1"/>
          </p:cNvPicPr>
          <p:nvPr/>
        </p:nvPicPr>
        <p:blipFill>
          <a:blip r:embed="rId2"/>
          <a:stretch>
            <a:fillRect/>
          </a:stretch>
        </p:blipFill>
        <p:spPr>
          <a:xfrm>
            <a:off x="7275621" y="260815"/>
            <a:ext cx="4382302" cy="2118113"/>
          </a:xfrm>
          <a:prstGeom prst="rect">
            <a:avLst/>
          </a:prstGeom>
        </p:spPr>
      </p:pic>
      <p:sp>
        <p:nvSpPr>
          <p:cNvPr id="14" name="TextBox 13">
            <a:extLst>
              <a:ext uri="{FF2B5EF4-FFF2-40B4-BE49-F238E27FC236}">
                <a16:creationId xmlns:a16="http://schemas.microsoft.com/office/drawing/2014/main" id="{1138EF26-3D00-90D7-EF9F-F83BFDBAAE24}"/>
              </a:ext>
            </a:extLst>
          </p:cNvPr>
          <p:cNvSpPr txBox="1"/>
          <p:nvPr/>
        </p:nvSpPr>
        <p:spPr>
          <a:xfrm>
            <a:off x="10594214" y="2932926"/>
            <a:ext cx="2768560" cy="3170099"/>
          </a:xfrm>
          <a:prstGeom prst="rect">
            <a:avLst/>
          </a:prstGeom>
          <a:noFill/>
        </p:spPr>
        <p:txBody>
          <a:bodyPr wrap="square" rtlCol="0">
            <a:spAutoFit/>
          </a:bodyPr>
          <a:lstStyle/>
          <a:p>
            <a:r>
              <a:rPr lang="en-US" sz="20000" dirty="0">
                <a:solidFill>
                  <a:schemeClr val="accent2"/>
                </a:solidFill>
              </a:rPr>
              <a:t>?</a:t>
            </a:r>
          </a:p>
        </p:txBody>
      </p:sp>
    </p:spTree>
    <p:extLst>
      <p:ext uri="{BB962C8B-B14F-4D97-AF65-F5344CB8AC3E}">
        <p14:creationId xmlns:p14="http://schemas.microsoft.com/office/powerpoint/2010/main" val="21077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296" r="15296"/>
          <a:stretch/>
        </p:blipFill>
        <p:spPr>
          <a:xfrm>
            <a:off x="5733416" y="624239"/>
            <a:ext cx="5855754" cy="5631571"/>
          </a:xfrm>
          <a:noFill/>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3560763"/>
          </a:xfrm>
        </p:spPr>
        <p:txBody>
          <a:bodyPr>
            <a:normAutofit/>
          </a:bodyPr>
          <a:lstStyle/>
          <a:p>
            <a:r>
              <a:rPr lang="en-US" b="1" i="0" u="none" strike="noStrike" dirty="0">
                <a:effectLst/>
              </a:rPr>
              <a:t>Business Understanding</a:t>
            </a:r>
            <a:endParaRPr lang="en-US" dirty="0"/>
          </a:p>
          <a:p>
            <a:pPr lvl="0"/>
            <a:r>
              <a:rPr lang="en-US" b="1" dirty="0"/>
              <a:t>Sources of Data</a:t>
            </a:r>
          </a:p>
          <a:p>
            <a:pPr lvl="0"/>
            <a:r>
              <a:rPr lang="en-US" b="1" i="0" baseline="0" dirty="0"/>
              <a:t>Exploratory Data Analysis (EDA)</a:t>
            </a:r>
            <a:endParaRPr lang="en-US" b="1" dirty="0"/>
          </a:p>
          <a:p>
            <a:pPr lvl="0"/>
            <a:r>
              <a:rPr lang="en-US" b="1" dirty="0"/>
              <a:t>Visualizing Key Trends a Patterns</a:t>
            </a:r>
          </a:p>
          <a:p>
            <a:r>
              <a:rPr lang="en-US" dirty="0" err="1"/>
              <a:t>conclustions</a:t>
            </a:r>
            <a:endParaRPr lang="en-US"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4275138" cy="830997"/>
          </a:xfrm>
        </p:spPr>
        <p:txBody>
          <a:bodyPr>
            <a:normAutofit/>
          </a:bodyPr>
          <a:lstStyle/>
          <a:p>
            <a:r>
              <a:rPr lang="en-US"/>
              <a:t>Content</a:t>
            </a:r>
            <a:endParaRPr lang="en-US" dirty="0"/>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sz="3000" b="1" i="0" u="none" strike="noStrike" dirty="0">
                <a:solidFill>
                  <a:schemeClr val="bg1"/>
                </a:solidFill>
                <a:effectLst/>
                <a:latin typeface="Montserrat" panose="00000500000000000000" pitchFamily="2" charset="0"/>
              </a:rPr>
              <a:t>Business Understanding</a:t>
            </a:r>
            <a:endParaRPr lang="en-US" sz="3000" dirty="0">
              <a:solidFill>
                <a:schemeClr val="bg1"/>
              </a:solidFill>
            </a:endParaRP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5275179" cy="3560763"/>
          </a:xfrm>
        </p:spPr>
        <p:txBody>
          <a:bodyPr/>
          <a:lstStyle/>
          <a:p>
            <a:pPr marL="0" indent="0">
              <a:buNone/>
            </a:pPr>
            <a:r>
              <a:rPr lang="en-US" b="1" dirty="0">
                <a:solidFill>
                  <a:schemeClr val="bg1"/>
                </a:solidFill>
              </a:rPr>
              <a:t>Our company sells high-quality trousers in India, offering a variety of styles for both casual and formal wear. We focus on providing affordable, durable, and stylish products to our customers. With both online and offline presence</a:t>
            </a:r>
            <a:r>
              <a:rPr lang="ar-EG" b="1" dirty="0">
                <a:solidFill>
                  <a:schemeClr val="bg1"/>
                </a:solidFill>
              </a:rPr>
              <a:t>.</a:t>
            </a:r>
          </a:p>
          <a:p>
            <a:pPr marL="0" indent="0">
              <a:buNone/>
            </a:pPr>
            <a:r>
              <a:rPr lang="en-US" b="1" dirty="0">
                <a:solidFill>
                  <a:schemeClr val="bg1"/>
                </a:solidFill>
              </a:rPr>
              <a:t>The goal of this analysis is to evaluate sales performance by identifying key insights such as the top-selling cities, most popular product categories, and the best-performing sales channels. This will help us understand customer preferences and optimize our strategies for greater sales efficiency</a:t>
            </a:r>
            <a:endParaRPr lang="ar-EG" b="1" dirty="0">
              <a:solidFill>
                <a:schemeClr val="bg1"/>
              </a:solidFill>
            </a:endParaRPr>
          </a:p>
          <a:p>
            <a:pPr marL="0" indent="0">
              <a:buNone/>
            </a:pPr>
            <a:endParaRPr lang="en-US" dirty="0">
              <a:solidFill>
                <a:schemeClr val="bg1"/>
              </a:solidFill>
            </a:endParaRP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4407FF-EC8E-DFB0-C38D-EEE3FC579EDC}"/>
              </a:ext>
            </a:extLst>
          </p:cNvPr>
          <p:cNvPicPr>
            <a:picLocks noChangeAspect="1"/>
          </p:cNvPicPr>
          <p:nvPr/>
        </p:nvPicPr>
        <p:blipFill>
          <a:blip r:embed="rId2"/>
          <a:srcRect l="3019" r="6898"/>
          <a:stretch/>
        </p:blipFill>
        <p:spPr>
          <a:xfrm>
            <a:off x="838200" y="2039392"/>
            <a:ext cx="10515600" cy="4114800"/>
          </a:xfrm>
          <a:prstGeom prst="rect">
            <a:avLst/>
          </a:prstGeom>
          <a:noFill/>
        </p:spPr>
      </p:pic>
      <p:sp>
        <p:nvSpPr>
          <p:cNvPr id="6" name="TextBox 5">
            <a:extLst>
              <a:ext uri="{FF2B5EF4-FFF2-40B4-BE49-F238E27FC236}">
                <a16:creationId xmlns:a16="http://schemas.microsoft.com/office/drawing/2014/main" id="{9AFD5AF7-869B-6205-CED5-534198658FC5}"/>
              </a:ext>
            </a:extLst>
          </p:cNvPr>
          <p:cNvSpPr txBox="1"/>
          <p:nvPr/>
        </p:nvSpPr>
        <p:spPr>
          <a:xfrm>
            <a:off x="838200" y="635000"/>
            <a:ext cx="10515600" cy="700115"/>
          </a:xfrm>
          <a:prstGeom prst="rect">
            <a:avLst/>
          </a:prstGeom>
        </p:spPr>
        <p:txBody>
          <a:bodyPr rtlCol="0" anchor="ctr">
            <a:normAutofit/>
          </a:bodyPr>
          <a:lstStyle/>
          <a:p>
            <a:pPr algn="ctr">
              <a:lnSpc>
                <a:spcPct val="90000"/>
              </a:lnSpc>
              <a:spcBef>
                <a:spcPct val="0"/>
              </a:spcBef>
              <a:spcAft>
                <a:spcPts val="600"/>
              </a:spcAft>
            </a:pPr>
            <a:r>
              <a:rPr lang="en-US" sz="4400" b="1" u="sng" kern="1200">
                <a:solidFill>
                  <a:schemeClr val="bg1"/>
                </a:solidFill>
                <a:latin typeface="+mj-lt"/>
                <a:ea typeface="+mj-ea"/>
                <a:cs typeface="+mj-cs"/>
              </a:rPr>
              <a:t>Data Set</a:t>
            </a:r>
          </a:p>
        </p:txBody>
      </p:sp>
    </p:spTree>
    <p:extLst>
      <p:ext uri="{BB962C8B-B14F-4D97-AF65-F5344CB8AC3E}">
        <p14:creationId xmlns:p14="http://schemas.microsoft.com/office/powerpoint/2010/main" val="258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9B617214-5ECC-0FA4-F881-8D2101F43533}"/>
              </a:ext>
            </a:extLst>
          </p:cNvPr>
          <p:cNvSpPr>
            <a:spLocks noChangeArrowheads="1"/>
          </p:cNvSpPr>
          <p:nvPr/>
        </p:nvSpPr>
        <p:spPr bwMode="auto">
          <a:xfrm>
            <a:off x="346842" y="39571"/>
            <a:ext cx="1111469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Order ID</a:t>
            </a:r>
            <a:r>
              <a:rPr lang="en-US" altLang="en-US" sz="2000" dirty="0">
                <a:solidFill>
                  <a:schemeClr val="bg1"/>
                </a:solidFill>
                <a:latin typeface="Arial" panose="020B0604020202020204" pitchFamily="34" charset="0"/>
              </a:rPr>
              <a:t>: Unique identifier for the order.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Cust ID</a:t>
            </a:r>
            <a:r>
              <a:rPr lang="en-US" altLang="en-US" sz="2000" dirty="0">
                <a:solidFill>
                  <a:schemeClr val="bg1"/>
                </a:solidFill>
                <a:latin typeface="Arial" panose="020B0604020202020204" pitchFamily="34" charset="0"/>
              </a:rPr>
              <a:t>: Customer identifier.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Gender</a:t>
            </a:r>
            <a:r>
              <a:rPr lang="en-US" altLang="en-US" sz="2000" dirty="0">
                <a:solidFill>
                  <a:schemeClr val="bg1"/>
                </a:solidFill>
                <a:latin typeface="Arial" panose="020B0604020202020204" pitchFamily="34" charset="0"/>
              </a:rPr>
              <a:t>: Customer's gender.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Age</a:t>
            </a:r>
            <a:r>
              <a:rPr lang="en-US" altLang="en-US" sz="2000" dirty="0">
                <a:solidFill>
                  <a:schemeClr val="bg1"/>
                </a:solidFill>
                <a:latin typeface="Arial" panose="020B0604020202020204" pitchFamily="34" charset="0"/>
              </a:rPr>
              <a:t>: Customer's age.</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Age Group</a:t>
            </a:r>
            <a:r>
              <a:rPr lang="en-US" altLang="en-US" sz="2000" dirty="0">
                <a:solidFill>
                  <a:schemeClr val="bg1"/>
                </a:solidFill>
                <a:latin typeface="Arial" panose="020B0604020202020204" pitchFamily="34" charset="0"/>
              </a:rPr>
              <a:t>: Customer's age group (e.g., Adult, Teenager, Senior).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Date</a:t>
            </a:r>
            <a:r>
              <a:rPr lang="en-US" altLang="en-US" sz="2000" dirty="0">
                <a:solidFill>
                  <a:schemeClr val="bg1"/>
                </a:solidFill>
                <a:latin typeface="Arial" panose="020B0604020202020204" pitchFamily="34" charset="0"/>
              </a:rPr>
              <a:t>: Date of the order.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Month</a:t>
            </a:r>
            <a:r>
              <a:rPr lang="en-US" altLang="en-US" sz="2000" dirty="0">
                <a:solidFill>
                  <a:schemeClr val="bg1"/>
                </a:solidFill>
                <a:latin typeface="Arial" panose="020B0604020202020204" pitchFamily="34" charset="0"/>
              </a:rPr>
              <a:t>: Month in which the order was placed.</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Status</a:t>
            </a:r>
            <a:r>
              <a:rPr lang="en-US" altLang="en-US" sz="2000" dirty="0">
                <a:solidFill>
                  <a:schemeClr val="bg1"/>
                </a:solidFill>
                <a:latin typeface="Arial" panose="020B0604020202020204" pitchFamily="34" charset="0"/>
              </a:rPr>
              <a:t>: Order status (e.g., Delivered).</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Channel</a:t>
            </a:r>
            <a:r>
              <a:rPr lang="en-US" altLang="en-US" sz="2000" dirty="0">
                <a:solidFill>
                  <a:schemeClr val="bg1"/>
                </a:solidFill>
                <a:latin typeface="Arial" panose="020B0604020202020204" pitchFamily="34" charset="0"/>
              </a:rPr>
              <a:t>: The platform through which the order was made (e.g., Myntra, </a:t>
            </a:r>
            <a:r>
              <a:rPr lang="en-US" altLang="en-US" sz="2000" dirty="0" err="1">
                <a:solidFill>
                  <a:schemeClr val="bg1"/>
                </a:solidFill>
                <a:latin typeface="Arial" panose="020B0604020202020204" pitchFamily="34" charset="0"/>
              </a:rPr>
              <a:t>Ajio</a:t>
            </a:r>
            <a:r>
              <a:rPr lang="en-US" altLang="en-US" sz="2000" dirty="0">
                <a:solidFill>
                  <a:schemeClr val="bg1"/>
                </a:solidFill>
                <a:latin typeface="Arial" panose="020B0604020202020204" pitchFamily="34" charset="0"/>
              </a:rPr>
              <a:t>).</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SKU</a:t>
            </a:r>
            <a:r>
              <a:rPr lang="en-US" altLang="en-US" sz="2000" dirty="0">
                <a:solidFill>
                  <a:schemeClr val="bg1"/>
                </a:solidFill>
                <a:latin typeface="Arial" panose="020B0604020202020204" pitchFamily="34" charset="0"/>
              </a:rPr>
              <a:t>: Unique product identifier.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Category</a:t>
            </a:r>
            <a:r>
              <a:rPr lang="en-US" altLang="en-US" sz="2000" dirty="0">
                <a:solidFill>
                  <a:schemeClr val="bg1"/>
                </a:solidFill>
                <a:latin typeface="Arial" panose="020B0604020202020204" pitchFamily="34" charset="0"/>
              </a:rPr>
              <a:t>: Product category or type (e.g., Kurta, Set).</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Size</a:t>
            </a:r>
            <a:r>
              <a:rPr lang="en-US" altLang="en-US" sz="2000" dirty="0">
                <a:solidFill>
                  <a:schemeClr val="bg1"/>
                </a:solidFill>
                <a:latin typeface="Arial" panose="020B0604020202020204" pitchFamily="34" charset="0"/>
              </a:rPr>
              <a:t>: Product size.</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Qty</a:t>
            </a:r>
            <a:r>
              <a:rPr lang="en-US" altLang="en-US" sz="2000" dirty="0">
                <a:solidFill>
                  <a:schemeClr val="bg1"/>
                </a:solidFill>
                <a:latin typeface="Arial" panose="020B0604020202020204" pitchFamily="34" charset="0"/>
              </a:rPr>
              <a:t>: Quantity ordered.</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Currency</a:t>
            </a:r>
            <a:r>
              <a:rPr lang="en-US" altLang="en-US" sz="2000" dirty="0">
                <a:solidFill>
                  <a:schemeClr val="bg1"/>
                </a:solidFill>
                <a:latin typeface="Arial" panose="020B0604020202020204" pitchFamily="34" charset="0"/>
              </a:rPr>
              <a:t>: Currency used (e.g., INR).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Amount</a:t>
            </a:r>
            <a:r>
              <a:rPr lang="en-US" altLang="en-US" sz="2000" dirty="0">
                <a:solidFill>
                  <a:schemeClr val="bg1"/>
                </a:solidFill>
                <a:latin typeface="Arial" panose="020B0604020202020204" pitchFamily="34" charset="0"/>
              </a:rPr>
              <a:t>: Total amount of the order.</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Ship-City</a:t>
            </a:r>
            <a:r>
              <a:rPr lang="en-US" altLang="en-US" sz="2000" dirty="0">
                <a:solidFill>
                  <a:schemeClr val="bg1"/>
                </a:solidFill>
                <a:latin typeface="Arial" panose="020B0604020202020204" pitchFamily="34" charset="0"/>
              </a:rPr>
              <a:t>: City to which the order was shipped.</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Ship-State</a:t>
            </a:r>
            <a:r>
              <a:rPr lang="en-US" altLang="en-US" sz="2000" dirty="0">
                <a:solidFill>
                  <a:schemeClr val="bg1"/>
                </a:solidFill>
                <a:latin typeface="Arial" panose="020B0604020202020204" pitchFamily="34" charset="0"/>
              </a:rPr>
              <a:t>: State to which the order was shipped.</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Ship-Postal Code</a:t>
            </a:r>
            <a:r>
              <a:rPr lang="en-US" altLang="en-US" sz="2000" dirty="0">
                <a:solidFill>
                  <a:schemeClr val="bg1"/>
                </a:solidFill>
                <a:latin typeface="Arial" panose="020B0604020202020204" pitchFamily="34" charset="0"/>
              </a:rPr>
              <a:t>: Postal code of the shipping location.</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Ship-Country</a:t>
            </a:r>
            <a:r>
              <a:rPr lang="en-US" altLang="en-US" sz="2000" dirty="0">
                <a:solidFill>
                  <a:schemeClr val="bg1"/>
                </a:solidFill>
                <a:latin typeface="Arial" panose="020B0604020202020204" pitchFamily="34" charset="0"/>
              </a:rPr>
              <a:t>: Country to which the order was shipped.</a:t>
            </a:r>
          </a:p>
          <a:p>
            <a:pPr lvl="0" eaLnBrk="0" fontAlgn="base" hangingPunct="0">
              <a:spcBef>
                <a:spcPct val="0"/>
              </a:spcBef>
              <a:spcAft>
                <a:spcPct val="0"/>
              </a:spcAft>
              <a:buFontTx/>
              <a:buChar char="•"/>
            </a:pPr>
            <a:r>
              <a:rPr lang="en-US" altLang="en-US" sz="2000" b="1" dirty="0">
                <a:solidFill>
                  <a:schemeClr val="bg1"/>
                </a:solidFill>
                <a:latin typeface="Arial" panose="020B0604020202020204" pitchFamily="34" charset="0"/>
              </a:rPr>
              <a:t>B2B</a:t>
            </a:r>
            <a:r>
              <a:rPr lang="en-US" altLang="en-US" sz="2000" dirty="0">
                <a:solidFill>
                  <a:schemeClr val="bg1"/>
                </a:solidFill>
                <a:latin typeface="Arial" panose="020B0604020202020204" pitchFamily="34" charset="0"/>
              </a:rPr>
              <a:t>: Whether the transaction is business-to-business (B2B) or not. Here, it’s FALSE, meaning these are individual customer orders. </a:t>
            </a:r>
          </a:p>
        </p:txBody>
      </p:sp>
    </p:spTree>
    <p:extLst>
      <p:ext uri="{BB962C8B-B14F-4D97-AF65-F5344CB8AC3E}">
        <p14:creationId xmlns:p14="http://schemas.microsoft.com/office/powerpoint/2010/main" val="28881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53ED07-4DA3-B35A-43AE-F9754E40B902}"/>
              </a:ext>
            </a:extLst>
          </p:cNvPr>
          <p:cNvSpPr txBox="1"/>
          <p:nvPr/>
        </p:nvSpPr>
        <p:spPr>
          <a:xfrm>
            <a:off x="288938" y="322013"/>
            <a:ext cx="5807062" cy="2123658"/>
          </a:xfrm>
          <a:prstGeom prst="rect">
            <a:avLst/>
          </a:prstGeom>
          <a:noFill/>
        </p:spPr>
        <p:txBody>
          <a:bodyPr wrap="square">
            <a:spAutoFit/>
          </a:bodyPr>
          <a:lstStyle/>
          <a:p>
            <a:r>
              <a:rPr lang="en-US" sz="2200" dirty="0">
                <a:solidFill>
                  <a:schemeClr val="bg1"/>
                </a:solidFill>
              </a:rPr>
              <a:t>The order status breakdown:</a:t>
            </a:r>
          </a:p>
          <a:p>
            <a:pPr>
              <a:buFont typeface="+mj-lt"/>
              <a:buAutoNum type="arabicPeriod"/>
            </a:pPr>
            <a:r>
              <a:rPr lang="en-US" sz="2200" b="1" dirty="0">
                <a:solidFill>
                  <a:schemeClr val="bg1"/>
                </a:solidFill>
              </a:rPr>
              <a:t>Delivered</a:t>
            </a:r>
            <a:r>
              <a:rPr lang="en-US" sz="2200" dirty="0">
                <a:solidFill>
                  <a:schemeClr val="bg1"/>
                </a:solidFill>
              </a:rPr>
              <a:t>: 28,641 orders (most orders delivered).</a:t>
            </a:r>
          </a:p>
          <a:p>
            <a:pPr>
              <a:buFont typeface="+mj-lt"/>
              <a:buAutoNum type="arabicPeriod"/>
            </a:pPr>
            <a:r>
              <a:rPr lang="en-US" sz="2200" b="1" dirty="0">
                <a:solidFill>
                  <a:schemeClr val="bg1"/>
                </a:solidFill>
              </a:rPr>
              <a:t>Cancelled</a:t>
            </a:r>
            <a:r>
              <a:rPr lang="en-US" sz="2200" dirty="0">
                <a:solidFill>
                  <a:schemeClr val="bg1"/>
                </a:solidFill>
              </a:rPr>
              <a:t>: 844 orders.</a:t>
            </a:r>
          </a:p>
          <a:p>
            <a:pPr>
              <a:buFont typeface="+mj-lt"/>
              <a:buAutoNum type="arabicPeriod"/>
            </a:pPr>
            <a:r>
              <a:rPr lang="en-US" sz="2200" b="1" dirty="0">
                <a:solidFill>
                  <a:schemeClr val="bg1"/>
                </a:solidFill>
              </a:rPr>
              <a:t>Refunded</a:t>
            </a:r>
            <a:r>
              <a:rPr lang="en-US" sz="2200" dirty="0">
                <a:solidFill>
                  <a:schemeClr val="bg1"/>
                </a:solidFill>
              </a:rPr>
              <a:t>: 517 orders.</a:t>
            </a:r>
          </a:p>
          <a:p>
            <a:pPr>
              <a:buFont typeface="+mj-lt"/>
              <a:buAutoNum type="arabicPeriod"/>
            </a:pPr>
            <a:r>
              <a:rPr lang="en-US" sz="2200" b="1" dirty="0">
                <a:solidFill>
                  <a:schemeClr val="bg1"/>
                </a:solidFill>
              </a:rPr>
              <a:t>Returned</a:t>
            </a:r>
            <a:r>
              <a:rPr lang="en-US" sz="2200" dirty="0">
                <a:solidFill>
                  <a:schemeClr val="bg1"/>
                </a:solidFill>
              </a:rPr>
              <a:t>: 1,045 orders.</a:t>
            </a:r>
          </a:p>
        </p:txBody>
      </p:sp>
      <p:graphicFrame>
        <p:nvGraphicFramePr>
          <p:cNvPr id="13" name="Chart 12">
            <a:extLst>
              <a:ext uri="{FF2B5EF4-FFF2-40B4-BE49-F238E27FC236}">
                <a16:creationId xmlns:a16="http://schemas.microsoft.com/office/drawing/2014/main" id="{D5D27F97-9FBF-571D-04EB-2A3978684EE6}"/>
              </a:ext>
            </a:extLst>
          </p:cNvPr>
          <p:cNvGraphicFramePr>
            <a:graphicFrameLocks/>
          </p:cNvGraphicFramePr>
          <p:nvPr>
            <p:extLst>
              <p:ext uri="{D42A27DB-BD31-4B8C-83A1-F6EECF244321}">
                <p14:modId xmlns:p14="http://schemas.microsoft.com/office/powerpoint/2010/main" val="4097058970"/>
              </p:ext>
            </p:extLst>
          </p:nvPr>
        </p:nvGraphicFramePr>
        <p:xfrm>
          <a:off x="4221483" y="1601060"/>
          <a:ext cx="3924933" cy="2981572"/>
        </p:xfrm>
        <a:graphic>
          <a:graphicData uri="http://schemas.openxmlformats.org/drawingml/2006/chart">
            <c:chart xmlns:c="http://schemas.openxmlformats.org/drawingml/2006/chart" xmlns:r="http://schemas.openxmlformats.org/officeDocument/2006/relationships" r:id="rId2"/>
          </a:graphicData>
        </a:graphic>
      </p:graphicFrame>
      <p:sp>
        <p:nvSpPr>
          <p:cNvPr id="30" name="Title 10">
            <a:extLst>
              <a:ext uri="{FF2B5EF4-FFF2-40B4-BE49-F238E27FC236}">
                <a16:creationId xmlns:a16="http://schemas.microsoft.com/office/drawing/2014/main" id="{3D9E7E43-0082-4819-947F-94AD5664FC83}"/>
              </a:ext>
            </a:extLst>
          </p:cNvPr>
          <p:cNvSpPr txBox="1">
            <a:spLocks/>
          </p:cNvSpPr>
          <p:nvPr/>
        </p:nvSpPr>
        <p:spPr>
          <a:xfrm>
            <a:off x="8508488" y="4472146"/>
            <a:ext cx="3924934" cy="1695637"/>
          </a:xfrm>
          <a:prstGeom prst="rect">
            <a:avLst/>
          </a:prstGeom>
        </p:spPr>
        <p:txBody>
          <a:bodyPr/>
          <a:lstStyle>
            <a:lvl1pPr algn="l" defTabSz="914400" rtl="0" eaLnBrk="1" latinLnBrk="0" hangingPunct="1">
              <a:lnSpc>
                <a:spcPct val="90000"/>
              </a:lnSpc>
              <a:spcBef>
                <a:spcPts val="1000"/>
              </a:spcBef>
              <a:buNone/>
              <a:defRPr sz="4800" b="1" kern="1200">
                <a:solidFill>
                  <a:schemeClr val="bg1"/>
                </a:solidFill>
                <a:latin typeface="+mj-lt"/>
                <a:ea typeface="+mj-ea"/>
                <a:cs typeface="+mj-cs"/>
              </a:defRPr>
            </a:lvl1pPr>
          </a:lstStyle>
          <a:p>
            <a:r>
              <a:rPr lang="en-US" dirty="0">
                <a:latin typeface="Calibri Light" panose="020F0302020204030204" pitchFamily="34" charset="0"/>
                <a:ea typeface="+mn-ea"/>
                <a:cs typeface="+mn-cs"/>
              </a:rPr>
              <a:t>Results from last year</a:t>
            </a:r>
            <a:endParaRPr lang="en-US" dirty="0"/>
          </a:p>
        </p:txBody>
      </p:sp>
      <p:sp>
        <p:nvSpPr>
          <p:cNvPr id="31" name="Text Placeholder 3">
            <a:extLst>
              <a:ext uri="{FF2B5EF4-FFF2-40B4-BE49-F238E27FC236}">
                <a16:creationId xmlns:a16="http://schemas.microsoft.com/office/drawing/2014/main" id="{37E4694A-B19B-028F-6C1E-42428BF23EF9}"/>
              </a:ext>
            </a:extLst>
          </p:cNvPr>
          <p:cNvSpPr txBox="1">
            <a:spLocks/>
          </p:cNvSpPr>
          <p:nvPr/>
        </p:nvSpPr>
        <p:spPr>
          <a:xfrm>
            <a:off x="7511558" y="5861679"/>
            <a:ext cx="4797755" cy="1190249"/>
          </a:xfrm>
          <a:prstGeom prst="rect">
            <a:avLst/>
          </a:prstGeom>
        </p:spPr>
        <p:txBody>
          <a:bodyPr/>
          <a:lstStyle>
            <a:lvl1pPr marL="266700" indent="-266700" algn="r"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000" dirty="0">
                <a:solidFill>
                  <a:schemeClr val="bg1"/>
                </a:solidFill>
              </a:rPr>
              <a:t>Total amount</a:t>
            </a:r>
            <a:r>
              <a:rPr lang="en-US" sz="4000" dirty="0">
                <a:solidFill>
                  <a:schemeClr val="bg1"/>
                </a:solidFill>
              </a:rPr>
              <a:t>=21176377</a:t>
            </a:r>
          </a:p>
        </p:txBody>
      </p:sp>
    </p:spTree>
    <p:extLst>
      <p:ext uri="{BB962C8B-B14F-4D97-AF65-F5344CB8AC3E}">
        <p14:creationId xmlns:p14="http://schemas.microsoft.com/office/powerpoint/2010/main" val="111025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a:off x="614916" y="443614"/>
            <a:ext cx="10515600" cy="700115"/>
          </a:xfrm>
        </p:spPr>
        <p:txBody>
          <a:bodyPr/>
          <a:lstStyle/>
          <a:p>
            <a:r>
              <a:rPr lang="en-US" dirty="0">
                <a:solidFill>
                  <a:schemeClr val="bg1"/>
                </a:solidFill>
              </a:rPr>
              <a:t>Growth by sector </a:t>
            </a:r>
          </a:p>
        </p:txBody>
      </p:sp>
      <p:graphicFrame>
        <p:nvGraphicFramePr>
          <p:cNvPr id="2" name="Chart 1">
            <a:extLst>
              <a:ext uri="{FF2B5EF4-FFF2-40B4-BE49-F238E27FC236}">
                <a16:creationId xmlns:a16="http://schemas.microsoft.com/office/drawing/2014/main" id="{63ECEE4B-D1C7-4A9F-5F75-9BA4114D4B03}"/>
              </a:ext>
            </a:extLst>
          </p:cNvPr>
          <p:cNvGraphicFramePr>
            <a:graphicFrameLocks/>
          </p:cNvGraphicFramePr>
          <p:nvPr>
            <p:extLst>
              <p:ext uri="{D42A27DB-BD31-4B8C-83A1-F6EECF244321}">
                <p14:modId xmlns:p14="http://schemas.microsoft.com/office/powerpoint/2010/main" val="3362930585"/>
              </p:ext>
            </p:extLst>
          </p:nvPr>
        </p:nvGraphicFramePr>
        <p:xfrm>
          <a:off x="5271977" y="1143729"/>
          <a:ext cx="6198781" cy="349279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B87495B-7082-7C54-700E-3FA168D089CD}"/>
              </a:ext>
            </a:extLst>
          </p:cNvPr>
          <p:cNvSpPr txBox="1"/>
          <p:nvPr/>
        </p:nvSpPr>
        <p:spPr>
          <a:xfrm>
            <a:off x="391632" y="1353917"/>
            <a:ext cx="3786963" cy="3539430"/>
          </a:xfrm>
          <a:prstGeom prst="rect">
            <a:avLst/>
          </a:prstGeom>
          <a:noFill/>
        </p:spPr>
        <p:txBody>
          <a:bodyPr wrap="square" rtlCol="0">
            <a:spAutoFit/>
          </a:bodyPr>
          <a:lstStyle/>
          <a:p>
            <a:r>
              <a:rPr lang="en-US" sz="2800" b="1" dirty="0">
                <a:solidFill>
                  <a:schemeClr val="bg1"/>
                </a:solidFill>
              </a:rPr>
              <a:t>The quarterly analysis reveals a downward trend in total amounts throughout the year, starting at 5,624,599 in Q1 and gradually decreasing to 4,904,051 in Q4</a:t>
            </a:r>
          </a:p>
        </p:txBody>
      </p:sp>
    </p:spTree>
    <p:extLst>
      <p:ext uri="{BB962C8B-B14F-4D97-AF65-F5344CB8AC3E}">
        <p14:creationId xmlns:p14="http://schemas.microsoft.com/office/powerpoint/2010/main" val="25754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D7B8C3A2-B625-2F15-5701-BB1A1FA5C23B}"/>
              </a:ext>
            </a:extLst>
          </p:cNvPr>
          <p:cNvGraphicFramePr>
            <a:graphicFrameLocks/>
          </p:cNvGraphicFramePr>
          <p:nvPr>
            <p:extLst>
              <p:ext uri="{D42A27DB-BD31-4B8C-83A1-F6EECF244321}">
                <p14:modId xmlns:p14="http://schemas.microsoft.com/office/powerpoint/2010/main" val="3350268549"/>
              </p:ext>
            </p:extLst>
          </p:nvPr>
        </p:nvGraphicFramePr>
        <p:xfrm>
          <a:off x="5575005" y="0"/>
          <a:ext cx="5782968" cy="4142205"/>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71C9BB0F-9C97-41D2-4F70-B2906E55DDDF}"/>
              </a:ext>
            </a:extLst>
          </p:cNvPr>
          <p:cNvSpPr txBox="1"/>
          <p:nvPr/>
        </p:nvSpPr>
        <p:spPr>
          <a:xfrm>
            <a:off x="588335" y="4142205"/>
            <a:ext cx="4986670" cy="1938992"/>
          </a:xfrm>
          <a:prstGeom prst="rect">
            <a:avLst/>
          </a:prstGeom>
          <a:noFill/>
        </p:spPr>
        <p:txBody>
          <a:bodyPr wrap="square" rtlCol="0">
            <a:spAutoFit/>
          </a:bodyPr>
          <a:lstStyle/>
          <a:p>
            <a:r>
              <a:rPr lang="en-US" sz="3000" dirty="0">
                <a:solidFill>
                  <a:schemeClr val="bg1"/>
                </a:solidFill>
              </a:rPr>
              <a:t>The monthly analysis indicates a downward trend in total sales and order counts throughout the year</a:t>
            </a:r>
          </a:p>
        </p:txBody>
      </p:sp>
      <p:sp>
        <p:nvSpPr>
          <p:cNvPr id="21" name="TextBox 20">
            <a:extLst>
              <a:ext uri="{FF2B5EF4-FFF2-40B4-BE49-F238E27FC236}">
                <a16:creationId xmlns:a16="http://schemas.microsoft.com/office/drawing/2014/main" id="{FCE5EB15-70F3-E806-9E81-7491B9267356}"/>
              </a:ext>
            </a:extLst>
          </p:cNvPr>
          <p:cNvSpPr txBox="1"/>
          <p:nvPr/>
        </p:nvSpPr>
        <p:spPr>
          <a:xfrm>
            <a:off x="588335" y="886163"/>
            <a:ext cx="2705228" cy="1184940"/>
          </a:xfrm>
          <a:prstGeom prst="rect">
            <a:avLst/>
          </a:prstGeom>
          <a:noFill/>
        </p:spPr>
        <p:txBody>
          <a:bodyPr wrap="none" rtlCol="0">
            <a:spAutoFit/>
          </a:bodyPr>
          <a:lstStyle/>
          <a:p>
            <a:r>
              <a:rPr lang="en-US" sz="3500" b="1" dirty="0">
                <a:solidFill>
                  <a:schemeClr val="bg1"/>
                </a:solidFill>
              </a:rPr>
              <a:t>monthly </a:t>
            </a:r>
          </a:p>
          <a:p>
            <a:r>
              <a:rPr lang="en-US" sz="3500" b="1" dirty="0">
                <a:solidFill>
                  <a:schemeClr val="bg1"/>
                </a:solidFill>
              </a:rPr>
              <a:t>Analysis </a:t>
            </a:r>
            <a:r>
              <a:rPr lang="en-US" sz="3600" b="1" dirty="0">
                <a:solidFill>
                  <a:schemeClr val="bg1"/>
                </a:solidFill>
              </a:rPr>
              <a:t>trend</a:t>
            </a:r>
            <a:endParaRPr lang="en-US" sz="3500" b="1" dirty="0">
              <a:solidFill>
                <a:schemeClr val="bg1"/>
              </a:solidFill>
            </a:endParaRPr>
          </a:p>
        </p:txBody>
      </p:sp>
    </p:spTree>
    <p:extLst>
      <p:ext uri="{BB962C8B-B14F-4D97-AF65-F5344CB8AC3E}">
        <p14:creationId xmlns:p14="http://schemas.microsoft.com/office/powerpoint/2010/main" val="7714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077F0B3-13AB-2DC5-8FDF-46F1D455C58E}"/>
              </a:ext>
            </a:extLst>
          </p:cNvPr>
          <p:cNvSpPr txBox="1"/>
          <p:nvPr/>
        </p:nvSpPr>
        <p:spPr>
          <a:xfrm>
            <a:off x="372140" y="797442"/>
            <a:ext cx="5029200" cy="1200329"/>
          </a:xfrm>
          <a:prstGeom prst="rect">
            <a:avLst/>
          </a:prstGeom>
          <a:noFill/>
        </p:spPr>
        <p:txBody>
          <a:bodyPr wrap="square">
            <a:spAutoFit/>
          </a:bodyPr>
          <a:lstStyle/>
          <a:p>
            <a:r>
              <a:rPr lang="en-US" b="1" dirty="0">
                <a:solidFill>
                  <a:schemeClr val="bg1"/>
                </a:solidFill>
              </a:rPr>
              <a:t>Total Sales by Gender</a:t>
            </a:r>
            <a:r>
              <a:rPr lang="en-US" dirty="0">
                <a:solidFill>
                  <a:schemeClr val="bg1"/>
                </a:solidFill>
              </a:rPr>
              <a:t>:</a:t>
            </a:r>
          </a:p>
          <a:p>
            <a:pPr>
              <a:buFont typeface="Arial" panose="020B0604020202020204" pitchFamily="34" charset="0"/>
              <a:buChar char="•"/>
            </a:pPr>
            <a:r>
              <a:rPr lang="en-US" b="1" dirty="0">
                <a:solidFill>
                  <a:schemeClr val="bg1"/>
                </a:solidFill>
              </a:rPr>
              <a:t>Women accounted for a significantly higher total sales amount (13,562,773) compared to men (7,613,604).</a:t>
            </a:r>
          </a:p>
        </p:txBody>
      </p:sp>
      <p:sp>
        <p:nvSpPr>
          <p:cNvPr id="47" name="TextBox 46">
            <a:extLst>
              <a:ext uri="{FF2B5EF4-FFF2-40B4-BE49-F238E27FC236}">
                <a16:creationId xmlns:a16="http://schemas.microsoft.com/office/drawing/2014/main" id="{74869249-BFAB-4972-77AF-084A41EB9F1D}"/>
              </a:ext>
            </a:extLst>
          </p:cNvPr>
          <p:cNvSpPr txBox="1"/>
          <p:nvPr/>
        </p:nvSpPr>
        <p:spPr>
          <a:xfrm>
            <a:off x="372140" y="4260065"/>
            <a:ext cx="4393904" cy="1200329"/>
          </a:xfrm>
          <a:prstGeom prst="rect">
            <a:avLst/>
          </a:prstGeom>
          <a:noFill/>
        </p:spPr>
        <p:txBody>
          <a:bodyPr wrap="square">
            <a:spAutoFit/>
          </a:bodyPr>
          <a:lstStyle/>
          <a:p>
            <a:r>
              <a:rPr lang="en-US" b="1" dirty="0">
                <a:solidFill>
                  <a:schemeClr val="bg1"/>
                </a:solidFill>
              </a:rPr>
              <a:t>Order Distribution by Gender and Age Group</a:t>
            </a:r>
            <a:r>
              <a:rPr lang="en-US" dirty="0">
                <a:solidFill>
                  <a:schemeClr val="bg1"/>
                </a:solidFill>
              </a:rPr>
              <a:t>:</a:t>
            </a:r>
          </a:p>
          <a:p>
            <a:pPr>
              <a:buFont typeface="Arial" panose="020B0604020202020204" pitchFamily="34" charset="0"/>
              <a:buChar char="•"/>
            </a:pPr>
            <a:r>
              <a:rPr lang="en-US" b="1" dirty="0">
                <a:solidFill>
                  <a:schemeClr val="bg1"/>
                </a:solidFill>
              </a:rPr>
              <a:t>Among adults, women represented 34.59% of orders, more than double that of men (15.47%).</a:t>
            </a:r>
          </a:p>
        </p:txBody>
      </p:sp>
      <p:graphicFrame>
        <p:nvGraphicFramePr>
          <p:cNvPr id="49" name="Chart 48">
            <a:extLst>
              <a:ext uri="{FF2B5EF4-FFF2-40B4-BE49-F238E27FC236}">
                <a16:creationId xmlns:a16="http://schemas.microsoft.com/office/drawing/2014/main" id="{ADC6C151-D5E6-F1A3-7CF8-F43649EF97F4}"/>
              </a:ext>
            </a:extLst>
          </p:cNvPr>
          <p:cNvGraphicFramePr>
            <a:graphicFrameLocks/>
          </p:cNvGraphicFramePr>
          <p:nvPr>
            <p:extLst>
              <p:ext uri="{D42A27DB-BD31-4B8C-83A1-F6EECF244321}">
                <p14:modId xmlns:p14="http://schemas.microsoft.com/office/powerpoint/2010/main" val="2990246462"/>
              </p:ext>
            </p:extLst>
          </p:nvPr>
        </p:nvGraphicFramePr>
        <p:xfrm>
          <a:off x="5794407" y="299026"/>
          <a:ext cx="4558497" cy="27299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1" name="Chart 50">
            <a:extLst>
              <a:ext uri="{FF2B5EF4-FFF2-40B4-BE49-F238E27FC236}">
                <a16:creationId xmlns:a16="http://schemas.microsoft.com/office/drawing/2014/main" id="{9ED3FEB4-AE17-7870-9035-D3D2DE16DD19}"/>
              </a:ext>
            </a:extLst>
          </p:cNvPr>
          <p:cNvGraphicFramePr>
            <a:graphicFrameLocks/>
          </p:cNvGraphicFramePr>
          <p:nvPr>
            <p:extLst>
              <p:ext uri="{D42A27DB-BD31-4B8C-83A1-F6EECF244321}">
                <p14:modId xmlns:p14="http://schemas.microsoft.com/office/powerpoint/2010/main" val="2161379631"/>
              </p:ext>
            </p:extLst>
          </p:nvPr>
        </p:nvGraphicFramePr>
        <p:xfrm>
          <a:off x="5785984" y="3498154"/>
          <a:ext cx="4566920" cy="2724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1748718"/>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155</TotalTime>
  <Words>1019</Words>
  <Application>Microsoft Office PowerPoint</Application>
  <PresentationFormat>Widescreen</PresentationFormat>
  <Paragraphs>98</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Lora</vt:lpstr>
      <vt:lpstr>Montserrat</vt:lpstr>
      <vt:lpstr>Wingdings</vt:lpstr>
      <vt:lpstr>Office Theme</vt:lpstr>
      <vt:lpstr>Annual Review</vt:lpstr>
      <vt:lpstr>Content</vt:lpstr>
      <vt:lpstr>Business Understanding</vt:lpstr>
      <vt:lpstr>PowerPoint Presentation</vt:lpstr>
      <vt:lpstr>PowerPoint Presentation</vt:lpstr>
      <vt:lpstr>PowerPoint Presentation</vt:lpstr>
      <vt:lpstr>Growth by sector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20210117</dc:creator>
  <cp:lastModifiedBy>Ahmed 20210117</cp:lastModifiedBy>
  <cp:revision>3</cp:revision>
  <dcterms:created xsi:type="dcterms:W3CDTF">2024-11-15T22:34:42Z</dcterms:created>
  <dcterms:modified xsi:type="dcterms:W3CDTF">2024-11-16T10:00:27Z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