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hfwR3/MZ20xgT1+maR9/TX+8co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شريحة عنوان" type="title">
  <p:cSld name="TITLE">
    <p:spTree>
      <p:nvGrpSpPr>
        <p:cNvPr id="11" name="Shape 11"/>
        <p:cNvGrpSpPr/>
        <p:nvPr/>
      </p:nvGrpSpPr>
      <p:grpSpPr>
        <a:xfrm>
          <a:off x="0" y="0"/>
          <a:ext cx="0" cy="0"/>
          <a:chOff x="0" y="0"/>
          <a:chExt cx="0" cy="0"/>
        </a:xfrm>
      </p:grpSpPr>
      <p:sp>
        <p:nvSpPr>
          <p:cNvPr id="12" name="Google Shape;12;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4" name="Google Shape;14;p4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 name="Google Shape;1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6" name="Google Shape;16;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نص عمودي" type="vertTx">
  <p:cSld name="VERTICAL_TEXT">
    <p:spTree>
      <p:nvGrpSpPr>
        <p:cNvPr id="68" name="Shape 68"/>
        <p:cNvGrpSpPr/>
        <p:nvPr/>
      </p:nvGrpSpPr>
      <p:grpSpPr>
        <a:xfrm>
          <a:off x="0" y="0"/>
          <a:ext cx="0" cy="0"/>
          <a:chOff x="0" y="0"/>
          <a:chExt cx="0" cy="0"/>
        </a:xfrm>
      </p:grpSpPr>
      <p:sp>
        <p:nvSpPr>
          <p:cNvPr id="69" name="Google Shape;6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5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2" name="Google Shape;7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5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نص عموديان" type="vertTitleAndTx">
  <p:cSld name="VERTICAL_TITLE_AND_VERTICAL_TEXT">
    <p:spTree>
      <p:nvGrpSpPr>
        <p:cNvPr id="74" name="Shape 74"/>
        <p:cNvGrpSpPr/>
        <p:nvPr/>
      </p:nvGrpSpPr>
      <p:grpSpPr>
        <a:xfrm>
          <a:off x="0" y="0"/>
          <a:ext cx="0" cy="0"/>
          <a:chOff x="0" y="0"/>
          <a:chExt cx="0" cy="0"/>
        </a:xfrm>
      </p:grpSpPr>
      <p:sp>
        <p:nvSpPr>
          <p:cNvPr id="75" name="Google Shape;75;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5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8" name="Google Shape;7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9" name="Google Shape;79;p5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محتوى" type="obj">
  <p:cSld name="OBJECT">
    <p:spTree>
      <p:nvGrpSpPr>
        <p:cNvPr id="17" name="Shape 17"/>
        <p:cNvGrpSpPr/>
        <p:nvPr/>
      </p:nvGrpSpPr>
      <p:grpSpPr>
        <a:xfrm>
          <a:off x="0" y="0"/>
          <a:ext cx="0" cy="0"/>
          <a:chOff x="0" y="0"/>
          <a:chExt cx="0" cy="0"/>
        </a:xfrm>
      </p:grpSpPr>
      <p:sp>
        <p:nvSpPr>
          <p:cNvPr id="18" name="Google Shape;1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0" name="Google Shape;20;p4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1" name="Google Shape;2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2" name="Google Shape;22;p4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المقطع" type="secHead">
  <p:cSld name="SECTION_HEADER">
    <p:spTree>
      <p:nvGrpSpPr>
        <p:cNvPr id="23" name="Shape 23"/>
        <p:cNvGrpSpPr/>
        <p:nvPr/>
      </p:nvGrpSpPr>
      <p:grpSpPr>
        <a:xfrm>
          <a:off x="0" y="0"/>
          <a:ext cx="0" cy="0"/>
          <a:chOff x="0" y="0"/>
          <a:chExt cx="0" cy="0"/>
        </a:xfrm>
      </p:grpSpPr>
      <p:sp>
        <p:nvSpPr>
          <p:cNvPr id="24" name="Google Shape;24;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7" name="Google Shape;2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حتويان" type="twoObj">
  <p:cSld name="TWO_OBJECTS">
    <p:spTree>
      <p:nvGrpSpPr>
        <p:cNvPr id="29" name="Shape 29"/>
        <p:cNvGrpSpPr/>
        <p:nvPr/>
      </p:nvGrpSpPr>
      <p:grpSpPr>
        <a:xfrm>
          <a:off x="0" y="0"/>
          <a:ext cx="0" cy="0"/>
          <a:chOff x="0" y="0"/>
          <a:chExt cx="0" cy="0"/>
        </a:xfrm>
      </p:grpSpPr>
      <p:sp>
        <p:nvSpPr>
          <p:cNvPr id="30" name="Google Shape;3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2" name="Google Shape;32;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3" name="Google Shape;33;p4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4" name="Google Shape;3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5" name="Google Shape;35;p4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قارنة" type="twoTxTwoObj">
  <p:cSld name="TWO_OBJECTS_WITH_TEXT">
    <p:spTree>
      <p:nvGrpSpPr>
        <p:cNvPr id="36" name="Shape 36"/>
        <p:cNvGrpSpPr/>
        <p:nvPr/>
      </p:nvGrpSpPr>
      <p:grpSpPr>
        <a:xfrm>
          <a:off x="0" y="0"/>
          <a:ext cx="0" cy="0"/>
          <a:chOff x="0" y="0"/>
          <a:chExt cx="0" cy="0"/>
        </a:xfrm>
      </p:grpSpPr>
      <p:sp>
        <p:nvSpPr>
          <p:cNvPr id="37" name="Google Shape;37;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39" name="Google Shape;39;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1" name="Google Shape;41;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2" name="Google Shape;42;p4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3" name="Google Shape;4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4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فقط" type="titleOnly">
  <p:cSld name="TITLE_ONLY">
    <p:spTree>
      <p:nvGrpSpPr>
        <p:cNvPr id="45" name="Shape 45"/>
        <p:cNvGrpSpPr/>
        <p:nvPr/>
      </p:nvGrpSpPr>
      <p:grpSpPr>
        <a:xfrm>
          <a:off x="0" y="0"/>
          <a:ext cx="0" cy="0"/>
          <a:chOff x="0" y="0"/>
          <a:chExt cx="0" cy="0"/>
        </a:xfrm>
      </p:grpSpPr>
      <p:sp>
        <p:nvSpPr>
          <p:cNvPr id="46" name="Google Shape;4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9" name="Google Shape;49;p4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فارغ" type="blank">
  <p:cSld name="BLANK">
    <p:spTree>
      <p:nvGrpSpPr>
        <p:cNvPr id="50" name="Shape 50"/>
        <p:cNvGrpSpPr/>
        <p:nvPr/>
      </p:nvGrpSpPr>
      <p:grpSpPr>
        <a:xfrm>
          <a:off x="0" y="0"/>
          <a:ext cx="0" cy="0"/>
          <a:chOff x="0" y="0"/>
          <a:chExt cx="0" cy="0"/>
        </a:xfrm>
      </p:grpSpPr>
      <p:sp>
        <p:nvSpPr>
          <p:cNvPr id="51" name="Google Shape;51;p4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4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محتوى مع تسمية توضيحية" type="objTx">
  <p:cSld name="OBJECT_WITH_CAPTION_TEXT">
    <p:spTree>
      <p:nvGrpSpPr>
        <p:cNvPr id="54" name="Shape 54"/>
        <p:cNvGrpSpPr/>
        <p:nvPr/>
      </p:nvGrpSpPr>
      <p:grpSpPr>
        <a:xfrm>
          <a:off x="0" y="0"/>
          <a:ext cx="0" cy="0"/>
          <a:chOff x="0" y="0"/>
          <a:chExt cx="0" cy="0"/>
        </a:xfrm>
      </p:grpSpPr>
      <p:sp>
        <p:nvSpPr>
          <p:cNvPr id="55" name="Google Shape;55;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57" name="Google Shape;57;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58" name="Google Shape;58;p4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0" name="Google Shape;60;p4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صورة مع تسمية توضيحية" type="picTx">
  <p:cSld name="PICTURE_WITH_CAPTION_TEXT">
    <p:spTree>
      <p:nvGrpSpPr>
        <p:cNvPr id="61" name="Shape 61"/>
        <p:cNvGrpSpPr/>
        <p:nvPr/>
      </p:nvGrpSpPr>
      <p:grpSpPr>
        <a:xfrm>
          <a:off x="0" y="0"/>
          <a:ext cx="0" cy="0"/>
          <a:chOff x="0" y="0"/>
          <a:chExt cx="0" cy="0"/>
        </a:xfrm>
      </p:grpSpPr>
      <p:sp>
        <p:nvSpPr>
          <p:cNvPr id="62" name="Google Shape;62;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1" algn="r">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1" algn="r">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1" algn="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5" name="Google Shape;65;p5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6" name="Google Shape;6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5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r">
              <a:spcBef>
                <a:spcPts val="0"/>
              </a:spcBef>
              <a:buNone/>
              <a:defRPr/>
            </a:lvl1pPr>
            <a:lvl2pPr indent="0" lvl="1" marL="0" rtl="1" algn="r">
              <a:spcBef>
                <a:spcPts val="0"/>
              </a:spcBef>
              <a:buNone/>
              <a:defRPr/>
            </a:lvl2pPr>
            <a:lvl3pPr indent="0" lvl="2" marL="0" rtl="1" algn="r">
              <a:spcBef>
                <a:spcPts val="0"/>
              </a:spcBef>
              <a:buNone/>
              <a:defRPr/>
            </a:lvl3pPr>
            <a:lvl4pPr indent="0" lvl="3" marL="0" rtl="1" algn="r">
              <a:spcBef>
                <a:spcPts val="0"/>
              </a:spcBef>
              <a:buNone/>
              <a:defRPr/>
            </a:lvl4pPr>
            <a:lvl5pPr indent="0" lvl="4" marL="0" rtl="1" algn="r">
              <a:spcBef>
                <a:spcPts val="0"/>
              </a:spcBef>
              <a:buNone/>
              <a:defRPr/>
            </a:lvl5pPr>
            <a:lvl6pPr indent="0" lvl="5" marL="0" rtl="1" algn="r">
              <a:spcBef>
                <a:spcPts val="0"/>
              </a:spcBef>
              <a:buNone/>
              <a:defRPr/>
            </a:lvl6pPr>
            <a:lvl7pPr indent="0" lvl="6" marL="0" rtl="1" algn="r">
              <a:spcBef>
                <a:spcPts val="0"/>
              </a:spcBef>
              <a:buNone/>
              <a:defRPr/>
            </a:lvl7pPr>
            <a:lvl8pPr indent="0" lvl="7" marL="0" rtl="1" algn="r">
              <a:spcBef>
                <a:spcPts val="0"/>
              </a:spcBef>
              <a:buNone/>
              <a:defRPr/>
            </a:lvl8pPr>
            <a:lvl9pPr indent="0" lvl="8" marL="0" rtl="1" algn="r">
              <a:spcBef>
                <a:spcPts val="0"/>
              </a:spcBef>
              <a:buNone/>
              <a:defRPr/>
            </a:lvl9pPr>
          </a:lstStyle>
          <a:p>
            <a:pPr indent="0" lvl="0" marL="0" rtl="1"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r">
              <a:spcBef>
                <a:spcPts val="0"/>
              </a:spcBef>
              <a:buNone/>
              <a:defRPr b="0" i="0" sz="1200" u="none" cap="none" strike="noStrike">
                <a:solidFill>
                  <a:srgbClr val="888888"/>
                </a:solidFill>
                <a:latin typeface="Calibri"/>
                <a:ea typeface="Calibri"/>
                <a:cs typeface="Calibri"/>
                <a:sym typeface="Calibri"/>
              </a:defRPr>
            </a:lvl1pPr>
            <a:lvl2pPr indent="0" lvl="1" marL="0" marR="0" rtl="1" algn="r">
              <a:spcBef>
                <a:spcPts val="0"/>
              </a:spcBef>
              <a:buNone/>
              <a:defRPr b="0" i="0" sz="1200" u="none" cap="none" strike="noStrike">
                <a:solidFill>
                  <a:srgbClr val="888888"/>
                </a:solidFill>
                <a:latin typeface="Calibri"/>
                <a:ea typeface="Calibri"/>
                <a:cs typeface="Calibri"/>
                <a:sym typeface="Calibri"/>
              </a:defRPr>
            </a:lvl2pPr>
            <a:lvl3pPr indent="0" lvl="2" marL="0" marR="0" rtl="1" algn="r">
              <a:spcBef>
                <a:spcPts val="0"/>
              </a:spcBef>
              <a:buNone/>
              <a:defRPr b="0" i="0" sz="1200" u="none" cap="none" strike="noStrike">
                <a:solidFill>
                  <a:srgbClr val="888888"/>
                </a:solidFill>
                <a:latin typeface="Calibri"/>
                <a:ea typeface="Calibri"/>
                <a:cs typeface="Calibri"/>
                <a:sym typeface="Calibri"/>
              </a:defRPr>
            </a:lvl3pPr>
            <a:lvl4pPr indent="0" lvl="3" marL="0" marR="0" rtl="1" algn="r">
              <a:spcBef>
                <a:spcPts val="0"/>
              </a:spcBef>
              <a:buNone/>
              <a:defRPr b="0" i="0" sz="1200" u="none" cap="none" strike="noStrike">
                <a:solidFill>
                  <a:srgbClr val="888888"/>
                </a:solidFill>
                <a:latin typeface="Calibri"/>
                <a:ea typeface="Calibri"/>
                <a:cs typeface="Calibri"/>
                <a:sym typeface="Calibri"/>
              </a:defRPr>
            </a:lvl4pPr>
            <a:lvl5pPr indent="0" lvl="4" marL="0" marR="0" rtl="1" algn="r">
              <a:spcBef>
                <a:spcPts val="0"/>
              </a:spcBef>
              <a:buNone/>
              <a:defRPr b="0" i="0" sz="1200" u="none" cap="none" strike="noStrike">
                <a:solidFill>
                  <a:srgbClr val="888888"/>
                </a:solidFill>
                <a:latin typeface="Calibri"/>
                <a:ea typeface="Calibri"/>
                <a:cs typeface="Calibri"/>
                <a:sym typeface="Calibri"/>
              </a:defRPr>
            </a:lvl5pPr>
            <a:lvl6pPr indent="0" lvl="5" marL="0" marR="0" rtl="1" algn="r">
              <a:spcBef>
                <a:spcPts val="0"/>
              </a:spcBef>
              <a:buNone/>
              <a:defRPr b="0" i="0" sz="1200" u="none" cap="none" strike="noStrike">
                <a:solidFill>
                  <a:srgbClr val="888888"/>
                </a:solidFill>
                <a:latin typeface="Calibri"/>
                <a:ea typeface="Calibri"/>
                <a:cs typeface="Calibri"/>
                <a:sym typeface="Calibri"/>
              </a:defRPr>
            </a:lvl6pPr>
            <a:lvl7pPr indent="0" lvl="6" marL="0" marR="0" rtl="1" algn="r">
              <a:spcBef>
                <a:spcPts val="0"/>
              </a:spcBef>
              <a:buNone/>
              <a:defRPr b="0" i="0" sz="1200" u="none" cap="none" strike="noStrike">
                <a:solidFill>
                  <a:srgbClr val="888888"/>
                </a:solidFill>
                <a:latin typeface="Calibri"/>
                <a:ea typeface="Calibri"/>
                <a:cs typeface="Calibri"/>
                <a:sym typeface="Calibri"/>
              </a:defRPr>
            </a:lvl7pPr>
            <a:lvl8pPr indent="0" lvl="7" marL="0" marR="0" rtl="1" algn="r">
              <a:spcBef>
                <a:spcPts val="0"/>
              </a:spcBef>
              <a:buNone/>
              <a:defRPr b="0" i="0" sz="1200" u="none" cap="none" strike="noStrike">
                <a:solidFill>
                  <a:srgbClr val="888888"/>
                </a:solidFill>
                <a:latin typeface="Calibri"/>
                <a:ea typeface="Calibri"/>
                <a:cs typeface="Calibri"/>
                <a:sym typeface="Calibri"/>
              </a:defRPr>
            </a:lvl8pPr>
            <a:lvl9pPr indent="0" lvl="8" marL="0" marR="0" rtl="1" algn="r">
              <a:spcBef>
                <a:spcPts val="0"/>
              </a:spcBef>
              <a:buNone/>
              <a:defRPr b="0" i="0" sz="12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g"/><Relationship Id="rId4" Type="http://schemas.openxmlformats.org/officeDocument/2006/relationships/hyperlink" Target="about:blan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83" name="Shape 83"/>
        <p:cNvGrpSpPr/>
        <p:nvPr/>
      </p:nvGrpSpPr>
      <p:grpSpPr>
        <a:xfrm>
          <a:off x="0" y="0"/>
          <a:ext cx="0" cy="0"/>
          <a:chOff x="0" y="0"/>
          <a:chExt cx="0" cy="0"/>
        </a:xfrm>
      </p:grpSpPr>
      <p:sp>
        <p:nvSpPr>
          <p:cNvPr id="84" name="Google Shape;84;p1"/>
          <p:cNvSpPr txBox="1"/>
          <p:nvPr>
            <p:ph idx="1" type="subTitle"/>
          </p:nvPr>
        </p:nvSpPr>
        <p:spPr>
          <a:xfrm>
            <a:off x="1330960" y="6121718"/>
            <a:ext cx="9144000" cy="1655762"/>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3600"/>
              <a:buNone/>
            </a:pPr>
            <a:r>
              <a:rPr lang="en-GB" sz="3600"/>
              <a:t>Juniors Level 1</a:t>
            </a:r>
            <a:endParaRPr/>
          </a:p>
        </p:txBody>
      </p:sp>
      <p:pic>
        <p:nvPicPr>
          <p:cNvPr descr="A close up of an umbrella&#10;&#10;Description automatically generated" id="85" name="Google Shape;85;p1"/>
          <p:cNvPicPr preferRelativeResize="0"/>
          <p:nvPr/>
        </p:nvPicPr>
        <p:blipFill rotWithShape="1">
          <a:blip r:embed="rId3">
            <a:alphaModFix/>
          </a:blip>
          <a:srcRect b="0" l="0" r="0" t="0"/>
          <a:stretch/>
        </p:blipFill>
        <p:spPr>
          <a:xfrm>
            <a:off x="4013200" y="354275"/>
            <a:ext cx="3922395" cy="57674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40" name="Shape 140"/>
        <p:cNvGrpSpPr/>
        <p:nvPr/>
      </p:nvGrpSpPr>
      <p:grpSpPr>
        <a:xfrm>
          <a:off x="0" y="0"/>
          <a:ext cx="0" cy="0"/>
          <a:chOff x="0" y="0"/>
          <a:chExt cx="0" cy="0"/>
        </a:xfrm>
      </p:grpSpPr>
      <p:sp>
        <p:nvSpPr>
          <p:cNvPr id="141" name="Google Shape;141;p10"/>
          <p:cNvSpPr txBox="1"/>
          <p:nvPr>
            <p:ph type="title"/>
          </p:nvPr>
        </p:nvSpPr>
        <p:spPr>
          <a:xfrm>
            <a:off x="204333" y="274972"/>
            <a:ext cx="11149468" cy="1505870"/>
          </a:xfrm>
          <a:prstGeom prst="rect">
            <a:avLst/>
          </a:prstGeom>
          <a:noFill/>
          <a:ln>
            <a:noFill/>
          </a:ln>
        </p:spPr>
        <p:txBody>
          <a:bodyPr anchorCtr="0" anchor="ctr" bIns="79350" lIns="0" spcFirstLastPara="1" rIns="0" wrap="square" tIns="95200">
            <a:sp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Calibri"/>
                <a:ea typeface="Calibri"/>
                <a:cs typeface="Calibri"/>
                <a:sym typeface="Calibri"/>
              </a:rPr>
              <a:t>Member Functions of Vector</a:t>
            </a:r>
            <a:br>
              <a:rPr b="1" lang="en-GB" sz="3200">
                <a:latin typeface="Calibri"/>
                <a:ea typeface="Calibri"/>
                <a:cs typeface="Calibri"/>
                <a:sym typeface="Calibri"/>
              </a:rPr>
            </a:br>
            <a:br>
              <a:rPr b="1" lang="en-GB" sz="3200">
                <a:latin typeface="Calibri"/>
                <a:ea typeface="Calibri"/>
                <a:cs typeface="Calibri"/>
                <a:sym typeface="Calibri"/>
              </a:rPr>
            </a:br>
            <a:endParaRPr b="1" sz="3200">
              <a:latin typeface="Calibri"/>
              <a:ea typeface="Calibri"/>
              <a:cs typeface="Calibri"/>
              <a:sym typeface="Calibri"/>
            </a:endParaRPr>
          </a:p>
        </p:txBody>
      </p:sp>
      <p:sp>
        <p:nvSpPr>
          <p:cNvPr id="142" name="Google Shape;142;p10"/>
          <p:cNvSpPr txBox="1"/>
          <p:nvPr>
            <p:ph idx="1" type="body"/>
          </p:nvPr>
        </p:nvSpPr>
        <p:spPr>
          <a:xfrm>
            <a:off x="142648" y="1507253"/>
            <a:ext cx="12049353" cy="4669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GB">
                <a:solidFill>
                  <a:srgbClr val="FF0000"/>
                </a:solidFill>
              </a:rPr>
              <a:t>insert</a:t>
            </a:r>
            <a:r>
              <a:rPr lang="en-GB"/>
              <a:t> function</a:t>
            </a:r>
            <a:endParaRPr/>
          </a:p>
        </p:txBody>
      </p:sp>
      <p:pic>
        <p:nvPicPr>
          <p:cNvPr id="143" name="Google Shape;143;p10"/>
          <p:cNvPicPr preferRelativeResize="0"/>
          <p:nvPr/>
        </p:nvPicPr>
        <p:blipFill rotWithShape="1">
          <a:blip r:embed="rId3">
            <a:alphaModFix/>
          </a:blip>
          <a:srcRect b="0" l="0" r="0" t="0"/>
          <a:stretch/>
        </p:blipFill>
        <p:spPr>
          <a:xfrm>
            <a:off x="2984987" y="1780842"/>
            <a:ext cx="6942786" cy="47216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47" name="Shape 147"/>
        <p:cNvGrpSpPr/>
        <p:nvPr/>
      </p:nvGrpSpPr>
      <p:grpSpPr>
        <a:xfrm>
          <a:off x="0" y="0"/>
          <a:ext cx="0" cy="0"/>
          <a:chOff x="0" y="0"/>
          <a:chExt cx="0" cy="0"/>
        </a:xfrm>
      </p:grpSpPr>
      <p:sp>
        <p:nvSpPr>
          <p:cNvPr id="148" name="Google Shape;148;p11"/>
          <p:cNvSpPr txBox="1"/>
          <p:nvPr>
            <p:ph type="title"/>
          </p:nvPr>
        </p:nvSpPr>
        <p:spPr>
          <a:xfrm>
            <a:off x="204333" y="274972"/>
            <a:ext cx="11149468" cy="1505870"/>
          </a:xfrm>
          <a:prstGeom prst="rect">
            <a:avLst/>
          </a:prstGeom>
          <a:noFill/>
          <a:ln>
            <a:noFill/>
          </a:ln>
        </p:spPr>
        <p:txBody>
          <a:bodyPr anchorCtr="0" anchor="ctr" bIns="79350" lIns="0" spcFirstLastPara="1" rIns="0" wrap="square" tIns="95200">
            <a:sp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Calibri"/>
                <a:ea typeface="Calibri"/>
                <a:cs typeface="Calibri"/>
                <a:sym typeface="Calibri"/>
              </a:rPr>
              <a:t>Member Functions of Vector</a:t>
            </a:r>
            <a:br>
              <a:rPr b="1" lang="en-GB" sz="3200">
                <a:latin typeface="Calibri"/>
                <a:ea typeface="Calibri"/>
                <a:cs typeface="Calibri"/>
                <a:sym typeface="Calibri"/>
              </a:rPr>
            </a:br>
            <a:br>
              <a:rPr b="1" lang="en-GB" sz="3200">
                <a:latin typeface="Calibri"/>
                <a:ea typeface="Calibri"/>
                <a:cs typeface="Calibri"/>
                <a:sym typeface="Calibri"/>
              </a:rPr>
            </a:br>
            <a:endParaRPr b="1" sz="3200">
              <a:latin typeface="Calibri"/>
              <a:ea typeface="Calibri"/>
              <a:cs typeface="Calibri"/>
              <a:sym typeface="Calibri"/>
            </a:endParaRPr>
          </a:p>
        </p:txBody>
      </p:sp>
      <p:sp>
        <p:nvSpPr>
          <p:cNvPr id="149" name="Google Shape;149;p11"/>
          <p:cNvSpPr txBox="1"/>
          <p:nvPr>
            <p:ph idx="1" type="body"/>
          </p:nvPr>
        </p:nvSpPr>
        <p:spPr>
          <a:xfrm>
            <a:off x="142648" y="1507253"/>
            <a:ext cx="12049353" cy="4669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GB">
                <a:solidFill>
                  <a:srgbClr val="FF0000"/>
                </a:solidFill>
              </a:rPr>
              <a:t>pop_back</a:t>
            </a:r>
            <a:r>
              <a:rPr lang="en-GB"/>
              <a:t> function</a:t>
            </a:r>
            <a:endParaRPr/>
          </a:p>
        </p:txBody>
      </p:sp>
      <p:pic>
        <p:nvPicPr>
          <p:cNvPr id="150" name="Google Shape;150;p11"/>
          <p:cNvPicPr preferRelativeResize="0"/>
          <p:nvPr/>
        </p:nvPicPr>
        <p:blipFill rotWithShape="1">
          <a:blip r:embed="rId3">
            <a:alphaModFix/>
          </a:blip>
          <a:srcRect b="0" l="0" r="0" t="0"/>
          <a:stretch/>
        </p:blipFill>
        <p:spPr>
          <a:xfrm>
            <a:off x="142648" y="2131052"/>
            <a:ext cx="4248150" cy="1847850"/>
          </a:xfrm>
          <a:prstGeom prst="rect">
            <a:avLst/>
          </a:prstGeom>
          <a:noFill/>
          <a:ln>
            <a:noFill/>
          </a:ln>
        </p:spPr>
      </p:pic>
      <p:pic>
        <p:nvPicPr>
          <p:cNvPr id="151" name="Google Shape;151;p11"/>
          <p:cNvPicPr preferRelativeResize="0"/>
          <p:nvPr/>
        </p:nvPicPr>
        <p:blipFill rotWithShape="1">
          <a:blip r:embed="rId4">
            <a:alphaModFix/>
          </a:blip>
          <a:srcRect b="0" l="0" r="0" t="0"/>
          <a:stretch/>
        </p:blipFill>
        <p:spPr>
          <a:xfrm>
            <a:off x="4552427" y="1888161"/>
            <a:ext cx="7621046" cy="3704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55" name="Shape 155"/>
        <p:cNvGrpSpPr/>
        <p:nvPr/>
      </p:nvGrpSpPr>
      <p:grpSpPr>
        <a:xfrm>
          <a:off x="0" y="0"/>
          <a:ext cx="0" cy="0"/>
          <a:chOff x="0" y="0"/>
          <a:chExt cx="0" cy="0"/>
        </a:xfrm>
      </p:grpSpPr>
      <p:sp>
        <p:nvSpPr>
          <p:cNvPr id="156" name="Google Shape;156;p12"/>
          <p:cNvSpPr txBox="1"/>
          <p:nvPr>
            <p:ph type="title"/>
          </p:nvPr>
        </p:nvSpPr>
        <p:spPr>
          <a:xfrm>
            <a:off x="204333" y="274972"/>
            <a:ext cx="11149468" cy="1505870"/>
          </a:xfrm>
          <a:prstGeom prst="rect">
            <a:avLst/>
          </a:prstGeom>
          <a:noFill/>
          <a:ln>
            <a:noFill/>
          </a:ln>
        </p:spPr>
        <p:txBody>
          <a:bodyPr anchorCtr="0" anchor="ctr" bIns="79350" lIns="0" spcFirstLastPara="1" rIns="0" wrap="square" tIns="95200">
            <a:sp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Calibri"/>
                <a:ea typeface="Calibri"/>
                <a:cs typeface="Calibri"/>
                <a:sym typeface="Calibri"/>
              </a:rPr>
              <a:t>Member Functions of Vector</a:t>
            </a:r>
            <a:br>
              <a:rPr b="1" lang="en-GB" sz="3200">
                <a:latin typeface="Calibri"/>
                <a:ea typeface="Calibri"/>
                <a:cs typeface="Calibri"/>
                <a:sym typeface="Calibri"/>
              </a:rPr>
            </a:br>
            <a:br>
              <a:rPr b="1" lang="en-GB" sz="3200">
                <a:latin typeface="Calibri"/>
                <a:ea typeface="Calibri"/>
                <a:cs typeface="Calibri"/>
                <a:sym typeface="Calibri"/>
              </a:rPr>
            </a:br>
            <a:endParaRPr b="1" sz="3200">
              <a:latin typeface="Calibri"/>
              <a:ea typeface="Calibri"/>
              <a:cs typeface="Calibri"/>
              <a:sym typeface="Calibri"/>
            </a:endParaRPr>
          </a:p>
        </p:txBody>
      </p:sp>
      <p:sp>
        <p:nvSpPr>
          <p:cNvPr id="157" name="Google Shape;157;p12"/>
          <p:cNvSpPr txBox="1"/>
          <p:nvPr>
            <p:ph idx="1" type="body"/>
          </p:nvPr>
        </p:nvSpPr>
        <p:spPr>
          <a:xfrm>
            <a:off x="142648" y="1507253"/>
            <a:ext cx="12049353" cy="4669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GB">
                <a:solidFill>
                  <a:srgbClr val="FF0000"/>
                </a:solidFill>
              </a:rPr>
              <a:t>erase</a:t>
            </a:r>
            <a:r>
              <a:rPr lang="en-GB"/>
              <a:t> function</a:t>
            </a:r>
            <a:endParaRPr/>
          </a:p>
          <a:p>
            <a:pPr indent="-228600" lvl="0" marL="228600" rtl="0" algn="l">
              <a:lnSpc>
                <a:spcPct val="90000"/>
              </a:lnSpc>
              <a:spcBef>
                <a:spcPts val="1000"/>
              </a:spcBef>
              <a:spcAft>
                <a:spcPts val="0"/>
              </a:spcAft>
              <a:buClr>
                <a:srgbClr val="FF0000"/>
              </a:buClr>
              <a:buSzPts val="2800"/>
              <a:buChar char="•"/>
            </a:pPr>
            <a:r>
              <a:rPr lang="en-GB">
                <a:solidFill>
                  <a:srgbClr val="FF0000"/>
                </a:solidFill>
              </a:rPr>
              <a:t>resize</a:t>
            </a:r>
            <a:r>
              <a:rPr lang="en-GB"/>
              <a:t> function</a:t>
            </a:r>
            <a:endParaRPr/>
          </a:p>
          <a:p>
            <a:pPr indent="-228600" lvl="0" marL="228600" rtl="0" algn="l">
              <a:lnSpc>
                <a:spcPct val="90000"/>
              </a:lnSpc>
              <a:spcBef>
                <a:spcPts val="1000"/>
              </a:spcBef>
              <a:spcAft>
                <a:spcPts val="0"/>
              </a:spcAft>
              <a:buClr>
                <a:srgbClr val="FF0000"/>
              </a:buClr>
              <a:buSzPts val="2800"/>
              <a:buChar char="•"/>
            </a:pPr>
            <a:r>
              <a:rPr lang="en-GB">
                <a:solidFill>
                  <a:srgbClr val="FF0000"/>
                </a:solidFill>
              </a:rPr>
              <a:t>clear</a:t>
            </a:r>
            <a:r>
              <a:rPr lang="en-GB"/>
              <a:t> function</a:t>
            </a:r>
            <a:endParaRPr/>
          </a:p>
          <a:p>
            <a:pPr indent="-228600" lvl="0" marL="228600" rtl="0" algn="l">
              <a:lnSpc>
                <a:spcPct val="90000"/>
              </a:lnSpc>
              <a:spcBef>
                <a:spcPts val="1000"/>
              </a:spcBef>
              <a:spcAft>
                <a:spcPts val="0"/>
              </a:spcAft>
              <a:buClr>
                <a:srgbClr val="FF0000"/>
              </a:buClr>
              <a:buSzPts val="2800"/>
              <a:buChar char="•"/>
            </a:pPr>
            <a:r>
              <a:rPr lang="en-GB">
                <a:solidFill>
                  <a:srgbClr val="FF0000"/>
                </a:solidFill>
              </a:rPr>
              <a:t>size</a:t>
            </a:r>
            <a:r>
              <a:rPr lang="en-GB"/>
              <a:t> function</a:t>
            </a:r>
            <a:endParaRPr/>
          </a:p>
          <a:p>
            <a:pPr indent="-228600" lvl="0" marL="228600" rtl="0" algn="l">
              <a:lnSpc>
                <a:spcPct val="90000"/>
              </a:lnSpc>
              <a:spcBef>
                <a:spcPts val="1000"/>
              </a:spcBef>
              <a:spcAft>
                <a:spcPts val="0"/>
              </a:spcAft>
              <a:buClr>
                <a:srgbClr val="FF0000"/>
              </a:buClr>
              <a:buSzPts val="2800"/>
              <a:buChar char="•"/>
            </a:pPr>
            <a:r>
              <a:rPr lang="en-GB">
                <a:solidFill>
                  <a:srgbClr val="FF0000"/>
                </a:solidFill>
              </a:rPr>
              <a:t>empty</a:t>
            </a:r>
            <a:r>
              <a:rPr lang="en-GB"/>
              <a:t> function</a:t>
            </a:r>
            <a:endParaRPr/>
          </a:p>
          <a:p>
            <a:pPr indent="-228600" lvl="0" marL="228600" rtl="0" algn="l">
              <a:lnSpc>
                <a:spcPct val="90000"/>
              </a:lnSpc>
              <a:spcBef>
                <a:spcPts val="1000"/>
              </a:spcBef>
              <a:spcAft>
                <a:spcPts val="0"/>
              </a:spcAft>
              <a:buClr>
                <a:srgbClr val="FF0000"/>
              </a:buClr>
              <a:buSzPts val="2800"/>
              <a:buChar char="•"/>
            </a:pPr>
            <a:r>
              <a:rPr lang="en-GB">
                <a:solidFill>
                  <a:srgbClr val="FF0000"/>
                </a:solidFill>
              </a:rPr>
              <a:t>front</a:t>
            </a:r>
            <a:r>
              <a:rPr lang="en-GB"/>
              <a:t> and back functions</a:t>
            </a:r>
            <a:endParaRPr/>
          </a:p>
          <a:p>
            <a:pPr indent="-228600" lvl="0" marL="228600" rtl="0" algn="l">
              <a:lnSpc>
                <a:spcPct val="90000"/>
              </a:lnSpc>
              <a:spcBef>
                <a:spcPts val="1000"/>
              </a:spcBef>
              <a:spcAft>
                <a:spcPts val="0"/>
              </a:spcAft>
              <a:buClr>
                <a:schemeClr val="dk1"/>
              </a:buClr>
              <a:buSzPts val="2800"/>
              <a:buChar char="•"/>
            </a:pPr>
            <a:r>
              <a:rPr lang="en-GB"/>
              <a:t>Etc.. </a:t>
            </a:r>
            <a:r>
              <a:rPr lang="en-GB">
                <a:solidFill>
                  <a:srgbClr val="0070C0"/>
                </a:solidFill>
              </a:rPr>
              <a:t>http://www.cplusplus.com/reference/vector/vector/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493493"/>
            <a:ext cx="451501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63" name="Google Shape;16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3200"/>
              <a:buChar char="•"/>
            </a:pPr>
            <a:r>
              <a:rPr b="1" lang="en-GB" sz="3200"/>
              <a:t>عارف طابور العيش ؟!!</a:t>
            </a:r>
            <a:endParaRPr b="1" sz="3200"/>
          </a:p>
        </p:txBody>
      </p:sp>
      <p:pic>
        <p:nvPicPr>
          <p:cNvPr id="164" name="Google Shape;164;p13"/>
          <p:cNvPicPr preferRelativeResize="0"/>
          <p:nvPr/>
        </p:nvPicPr>
        <p:blipFill rotWithShape="1">
          <a:blip r:embed="rId3">
            <a:alphaModFix/>
          </a:blip>
          <a:srcRect b="0" l="0" r="0" t="0"/>
          <a:stretch/>
        </p:blipFill>
        <p:spPr>
          <a:xfrm>
            <a:off x="2160395" y="2312929"/>
            <a:ext cx="7670242" cy="43062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493493"/>
            <a:ext cx="451501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333333"/>
              </a:buClr>
              <a:buSzPts val="3200"/>
              <a:buFont typeface="Noto Sans Symbols"/>
              <a:buChar char="❖"/>
            </a:pPr>
            <a:r>
              <a:rPr b="1" i="0" lang="en-GB" sz="3200" u="none" cap="none" strike="noStrike">
                <a:solidFill>
                  <a:srgbClr val="333333"/>
                </a:solidFill>
                <a:latin typeface="Calibri"/>
                <a:ea typeface="Calibri"/>
                <a:cs typeface="Calibri"/>
                <a:sym typeface="Calibri"/>
              </a:rPr>
              <a:t>QUEUE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70" name="Google Shape;170;p14"/>
          <p:cNvPicPr preferRelativeResize="0"/>
          <p:nvPr>
            <p:ph idx="1" type="body"/>
          </p:nvPr>
        </p:nvPicPr>
        <p:blipFill rotWithShape="1">
          <a:blip r:embed="rId3">
            <a:alphaModFix/>
          </a:blip>
          <a:srcRect b="0" l="0" r="0" t="0"/>
          <a:stretch/>
        </p:blipFill>
        <p:spPr>
          <a:xfrm>
            <a:off x="838200" y="1471885"/>
            <a:ext cx="5672369" cy="4351338"/>
          </a:xfrm>
          <a:prstGeom prst="rect">
            <a:avLst/>
          </a:prstGeom>
          <a:noFill/>
          <a:ln>
            <a:noFill/>
          </a:ln>
        </p:spPr>
      </p:pic>
      <p:sp>
        <p:nvSpPr>
          <p:cNvPr id="171" name="Google Shape;171;p14"/>
          <p:cNvSpPr txBox="1"/>
          <p:nvPr/>
        </p:nvSpPr>
        <p:spPr>
          <a:xfrm>
            <a:off x="7164475" y="1471885"/>
            <a:ext cx="4592096" cy="4078039"/>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declaration</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push</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pop</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back // last</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front // first</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size</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empty</a:t>
            </a:r>
            <a:endParaRPr b="0" i="1" sz="2800" u="none" cap="none" strike="noStrike">
              <a:solidFill>
                <a:srgbClr val="000000"/>
              </a:solidFill>
              <a:latin typeface="Arial"/>
              <a:ea typeface="Arial"/>
              <a:cs typeface="Arial"/>
              <a:sym typeface="Arial"/>
            </a:endParaRPr>
          </a:p>
          <a:p>
            <a:pPr indent="-177800" lvl="0" marL="0" marR="0" rtl="0" algn="l">
              <a:spcBef>
                <a:spcPts val="640"/>
              </a:spcBef>
              <a:spcAft>
                <a:spcPts val="0"/>
              </a:spcAft>
              <a:buClr>
                <a:srgbClr val="000000"/>
              </a:buClr>
              <a:buSzPts val="2800"/>
              <a:buFont typeface="Arial"/>
              <a:buChar char="•"/>
            </a:pPr>
            <a:r>
              <a:rPr b="0" i="1" lang="en-GB" sz="2800" u="none" cap="none" strike="noStrike">
                <a:solidFill>
                  <a:srgbClr val="000000"/>
                </a:solidFill>
                <a:latin typeface="Calibri"/>
                <a:ea typeface="Calibri"/>
                <a:cs typeface="Calibri"/>
                <a:sym typeface="Calibri"/>
              </a:rPr>
              <a:t>iterate over it </a:t>
            </a:r>
            <a:endParaRPr b="0" i="1" sz="2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75" name="Shape 175"/>
        <p:cNvGrpSpPr/>
        <p:nvPr/>
      </p:nvGrpSpPr>
      <p:grpSpPr>
        <a:xfrm>
          <a:off x="0" y="0"/>
          <a:ext cx="0" cy="0"/>
          <a:chOff x="0" y="0"/>
          <a:chExt cx="0" cy="0"/>
        </a:xfrm>
      </p:grpSpPr>
      <p:sp>
        <p:nvSpPr>
          <p:cNvPr id="176" name="Google Shape;176;p15"/>
          <p:cNvSpPr txBox="1"/>
          <p:nvPr>
            <p:ph type="title"/>
          </p:nvPr>
        </p:nvSpPr>
        <p:spPr>
          <a:xfrm>
            <a:off x="838200" y="493493"/>
            <a:ext cx="451501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STACK</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77" name="Google Shape;177;p15"/>
          <p:cNvPicPr preferRelativeResize="0"/>
          <p:nvPr>
            <p:ph idx="1" type="body"/>
          </p:nvPr>
        </p:nvPicPr>
        <p:blipFill rotWithShape="1">
          <a:blip r:embed="rId3">
            <a:alphaModFix/>
          </a:blip>
          <a:srcRect b="0" l="0" r="0" t="0"/>
          <a:stretch/>
        </p:blipFill>
        <p:spPr>
          <a:xfrm>
            <a:off x="1473182" y="1421643"/>
            <a:ext cx="8213429" cy="51241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493493"/>
            <a:ext cx="4515019"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STACK</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83" name="Google Shape;18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declaration</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push</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pop</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top</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size</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empty</a:t>
            </a:r>
            <a:endParaRPr b="0" i="1"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iterate over it </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87" name="Shape 187"/>
        <p:cNvGrpSpPr/>
        <p:nvPr/>
      </p:nvGrpSpPr>
      <p:grpSpPr>
        <a:xfrm>
          <a:off x="0" y="0"/>
          <a:ext cx="0" cy="0"/>
          <a:chOff x="0" y="0"/>
          <a:chExt cx="0" cy="0"/>
        </a:xfrm>
      </p:grpSpPr>
      <p:sp>
        <p:nvSpPr>
          <p:cNvPr id="188" name="Google Shape;188;p17"/>
          <p:cNvSpPr txBox="1"/>
          <p:nvPr>
            <p:ph type="title"/>
          </p:nvPr>
        </p:nvSpPr>
        <p:spPr>
          <a:xfrm>
            <a:off x="838200" y="401161"/>
            <a:ext cx="10515600" cy="1253493"/>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4400"/>
              <a:buFont typeface="Calibri"/>
              <a:buNone/>
            </a:pPr>
            <a:r>
              <a:rPr b="1" i="0" lang="en-GB" u="none" cap="none" strike="noStrike">
                <a:solidFill>
                  <a:srgbClr val="FF0000"/>
                </a:solidFill>
                <a:latin typeface="Calibri"/>
                <a:ea typeface="Calibri"/>
                <a:cs typeface="Calibri"/>
                <a:sym typeface="Calibri"/>
              </a:rPr>
              <a:t>Problem</a:t>
            </a:r>
            <a:r>
              <a:rPr b="1" i="0" lang="en-GB" sz="3200" u="none" cap="none" strike="noStrike">
                <a:solidFill>
                  <a:srgbClr val="FF0000"/>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189" name="Google Shape;18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600"/>
              <a:buFont typeface="Arial"/>
              <a:buChar char="•"/>
            </a:pPr>
            <a:r>
              <a:rPr b="0" i="0" lang="en-GB" sz="3600" u="none" strike="noStrike">
                <a:solidFill>
                  <a:srgbClr val="000000"/>
                </a:solidFill>
                <a:latin typeface="Calibri"/>
                <a:ea typeface="Calibri"/>
                <a:cs typeface="Calibri"/>
                <a:sym typeface="Calibri"/>
              </a:rPr>
              <a:t>Given string contain ‘(‘ , ‘)’ check if this string is balanced or not.</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93" name="Shape 193"/>
        <p:cNvGrpSpPr/>
        <p:nvPr/>
      </p:nvGrpSpPr>
      <p:grpSpPr>
        <a:xfrm>
          <a:off x="0" y="0"/>
          <a:ext cx="0" cy="0"/>
          <a:chOff x="0" y="0"/>
          <a:chExt cx="0" cy="0"/>
        </a:xfrm>
      </p:grpSpPr>
      <p:sp>
        <p:nvSpPr>
          <p:cNvPr id="194" name="Google Shape;194;p18"/>
          <p:cNvSpPr txBox="1"/>
          <p:nvPr>
            <p:ph type="title"/>
          </p:nvPr>
        </p:nvSpPr>
        <p:spPr>
          <a:xfrm>
            <a:off x="838200" y="493494"/>
            <a:ext cx="10515600" cy="106882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3200"/>
              <a:buFont typeface="Calibri"/>
              <a:buNone/>
            </a:pPr>
            <a:r>
              <a:rPr b="1" i="0" lang="en-GB" sz="3200" u="none" cap="none" strike="noStrike">
                <a:solidFill>
                  <a:srgbClr val="FF0000"/>
                </a:solidFill>
                <a:latin typeface="Calibri"/>
                <a:ea typeface="Calibri"/>
                <a:cs typeface="Calibri"/>
                <a:sym typeface="Calibri"/>
              </a:rPr>
              <a:t>تلاجة</a:t>
            </a:r>
            <a:r>
              <a:rPr b="1" lang="en-GB" sz="3200">
                <a:solidFill>
                  <a:srgbClr val="FF0000"/>
                </a:solidFill>
                <a:latin typeface="Calibri"/>
                <a:ea typeface="Calibri"/>
                <a:cs typeface="Calibri"/>
                <a:sym typeface="Calibri"/>
              </a:rPr>
              <a:t> البيت شغالة بنظام ؟!!</a:t>
            </a:r>
            <a:r>
              <a:rPr b="1" i="0" lang="en-GB" sz="3200" u="none" cap="none" strike="noStrike">
                <a:solidFill>
                  <a:srgbClr val="FF0000"/>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95" name="Google Shape;195;p18"/>
          <p:cNvPicPr preferRelativeResize="0"/>
          <p:nvPr>
            <p:ph idx="1" type="body"/>
          </p:nvPr>
        </p:nvPicPr>
        <p:blipFill rotWithShape="1">
          <a:blip r:embed="rId3">
            <a:alphaModFix/>
          </a:blip>
          <a:srcRect b="0" l="0" r="0" t="0"/>
          <a:stretch/>
        </p:blipFill>
        <p:spPr>
          <a:xfrm>
            <a:off x="3557115" y="1472459"/>
            <a:ext cx="4783015" cy="4783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99" name="Shape 199"/>
        <p:cNvGrpSpPr/>
        <p:nvPr/>
      </p:nvGrpSpPr>
      <p:grpSpPr>
        <a:xfrm>
          <a:off x="0" y="0"/>
          <a:ext cx="0" cy="0"/>
          <a:chOff x="0" y="0"/>
          <a:chExt cx="0" cy="0"/>
        </a:xfrm>
      </p:grpSpPr>
      <p:sp>
        <p:nvSpPr>
          <p:cNvPr id="200" name="Google Shape;200;p19"/>
          <p:cNvSpPr txBox="1"/>
          <p:nvPr>
            <p:ph type="title"/>
          </p:nvPr>
        </p:nvSpPr>
        <p:spPr>
          <a:xfrm>
            <a:off x="838200" y="493493"/>
            <a:ext cx="4834016"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lang="en-GB" sz="3200">
                <a:solidFill>
                  <a:srgbClr val="FF0000"/>
                </a:solidFill>
                <a:latin typeface="Calibri"/>
                <a:ea typeface="Calibri"/>
                <a:cs typeface="Calibri"/>
                <a:sym typeface="Calibri"/>
              </a:rPr>
              <a:t>D</a:t>
            </a:r>
            <a:r>
              <a:rPr b="1" i="0" lang="en-GB" sz="3200" u="none" cap="none" strike="noStrike">
                <a:solidFill>
                  <a:srgbClr val="FF0000"/>
                </a:solidFill>
                <a:latin typeface="Calibri"/>
                <a:ea typeface="Calibri"/>
                <a:cs typeface="Calibri"/>
                <a:sym typeface="Calibri"/>
              </a:rPr>
              <a:t>equeue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01" name="Google Shape;20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declaration</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push_back</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push_front</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pop_back</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pop_front</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size</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empty</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clear</a:t>
            </a:r>
            <a:endParaRPr b="0" i="1" sz="3200" u="none" strike="noStrike">
              <a:solidFill>
                <a:srgbClr val="000000"/>
              </a:solidFill>
              <a:latin typeface="Arial"/>
              <a:ea typeface="Arial"/>
              <a:cs typeface="Arial"/>
              <a:sym typeface="Arial"/>
            </a:endParaRPr>
          </a:p>
          <a:p>
            <a:pPr indent="-228600" lvl="0" marL="228600" rtl="0" algn="l">
              <a:lnSpc>
                <a:spcPct val="80000"/>
              </a:lnSpc>
              <a:spcBef>
                <a:spcPts val="640"/>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iterate over it </a:t>
            </a:r>
            <a:endParaRPr b="0" i="1" sz="3200" u="none" strike="noStrike">
              <a:solidFill>
                <a:srgbClr val="000000"/>
              </a:solidFill>
              <a:latin typeface="Arial"/>
              <a:ea typeface="Arial"/>
              <a:cs typeface="Arial"/>
              <a:sym typeface="Arial"/>
            </a:endParaRPr>
          </a:p>
          <a:p>
            <a:pPr indent="0" lvl="0" marL="228600" rtl="1" algn="l">
              <a:lnSpc>
                <a:spcPct val="80000"/>
              </a:lnSpc>
              <a:spcBef>
                <a:spcPts val="1000"/>
              </a:spcBef>
              <a:spcAft>
                <a:spcPts val="0"/>
              </a:spcAft>
              <a:buClr>
                <a:schemeClr val="dk1"/>
              </a:buClr>
              <a:buSzPts val="4800"/>
              <a:buNone/>
            </a:pPr>
            <a:r>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b="1" i="0" lang="en-GB" sz="4800" u="none" strike="noStrike">
                <a:latin typeface="Calibri"/>
                <a:ea typeface="Calibri"/>
                <a:cs typeface="Calibri"/>
                <a:sym typeface="Calibri"/>
              </a:rPr>
              <a:t>اللهم اجعل هذا العمل خالصا لِوَجْهِكَ الكريم</a:t>
            </a:r>
            <a:endParaRPr b="1" sz="16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05" name="Shape 205"/>
        <p:cNvGrpSpPr/>
        <p:nvPr/>
      </p:nvGrpSpPr>
      <p:grpSpPr>
        <a:xfrm>
          <a:off x="0" y="0"/>
          <a:ext cx="0" cy="0"/>
          <a:chOff x="0" y="0"/>
          <a:chExt cx="0" cy="0"/>
        </a:xfrm>
      </p:grpSpPr>
      <p:sp>
        <p:nvSpPr>
          <p:cNvPr id="206" name="Google Shape;206;p20"/>
          <p:cNvSpPr txBox="1"/>
          <p:nvPr>
            <p:ph type="title"/>
          </p:nvPr>
        </p:nvSpPr>
        <p:spPr>
          <a:xfrm>
            <a:off x="838200" y="493493"/>
            <a:ext cx="4834016"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lang="en-GB" sz="3200">
                <a:solidFill>
                  <a:srgbClr val="FF0000"/>
                </a:solidFill>
                <a:latin typeface="Calibri"/>
                <a:ea typeface="Calibri"/>
                <a:cs typeface="Calibri"/>
                <a:sym typeface="Calibri"/>
              </a:rPr>
              <a:t>D</a:t>
            </a:r>
            <a:r>
              <a:rPr b="1" i="0" lang="en-GB" sz="3200" u="none" cap="none" strike="noStrike">
                <a:solidFill>
                  <a:srgbClr val="FF0000"/>
                </a:solidFill>
                <a:latin typeface="Calibri"/>
                <a:ea typeface="Calibri"/>
                <a:cs typeface="Calibri"/>
                <a:sym typeface="Calibri"/>
              </a:rPr>
              <a:t>equeue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07" name="Google Shape;207;p20"/>
          <p:cNvPicPr preferRelativeResize="0"/>
          <p:nvPr/>
        </p:nvPicPr>
        <p:blipFill rotWithShape="1">
          <a:blip r:embed="rId3">
            <a:alphaModFix/>
          </a:blip>
          <a:srcRect b="0" l="0" r="0" t="0"/>
          <a:stretch/>
        </p:blipFill>
        <p:spPr>
          <a:xfrm>
            <a:off x="0" y="1582514"/>
            <a:ext cx="5992087" cy="4211194"/>
          </a:xfrm>
          <a:prstGeom prst="rect">
            <a:avLst/>
          </a:prstGeom>
          <a:noFill/>
          <a:ln>
            <a:noFill/>
          </a:ln>
        </p:spPr>
      </p:pic>
      <p:pic>
        <p:nvPicPr>
          <p:cNvPr id="208" name="Google Shape;208;p20"/>
          <p:cNvPicPr preferRelativeResize="0"/>
          <p:nvPr/>
        </p:nvPicPr>
        <p:blipFill rotWithShape="1">
          <a:blip r:embed="rId4">
            <a:alphaModFix/>
          </a:blip>
          <a:srcRect b="0" l="0" r="0" t="0"/>
          <a:stretch/>
        </p:blipFill>
        <p:spPr>
          <a:xfrm>
            <a:off x="6096000" y="1543176"/>
            <a:ext cx="6445870" cy="42898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493493"/>
            <a:ext cx="4834016"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lang="en-GB" sz="3200">
                <a:solidFill>
                  <a:srgbClr val="FF0000"/>
                </a:solidFill>
                <a:latin typeface="Calibri"/>
                <a:ea typeface="Calibri"/>
                <a:cs typeface="Calibri"/>
                <a:sym typeface="Calibri"/>
              </a:rPr>
              <a:t>D</a:t>
            </a:r>
            <a:r>
              <a:rPr b="1" i="0" lang="en-GB" sz="3200" u="none" cap="none" strike="noStrike">
                <a:solidFill>
                  <a:srgbClr val="FF0000"/>
                </a:solidFill>
                <a:latin typeface="Calibri"/>
                <a:ea typeface="Calibri"/>
                <a:cs typeface="Calibri"/>
                <a:sym typeface="Calibri"/>
              </a:rPr>
              <a:t>equeue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14" name="Google Shape;214;p21"/>
          <p:cNvPicPr preferRelativeResize="0"/>
          <p:nvPr/>
        </p:nvPicPr>
        <p:blipFill rotWithShape="1">
          <a:blip r:embed="rId3">
            <a:alphaModFix/>
          </a:blip>
          <a:srcRect b="0" l="0" r="0" t="0"/>
          <a:stretch/>
        </p:blipFill>
        <p:spPr>
          <a:xfrm>
            <a:off x="0" y="1582514"/>
            <a:ext cx="5992087" cy="4211194"/>
          </a:xfrm>
          <a:prstGeom prst="rect">
            <a:avLst/>
          </a:prstGeom>
          <a:noFill/>
          <a:ln>
            <a:noFill/>
          </a:ln>
        </p:spPr>
      </p:pic>
      <p:pic>
        <p:nvPicPr>
          <p:cNvPr id="215" name="Google Shape;215;p21"/>
          <p:cNvPicPr preferRelativeResize="0"/>
          <p:nvPr/>
        </p:nvPicPr>
        <p:blipFill rotWithShape="1">
          <a:blip r:embed="rId4">
            <a:alphaModFix/>
          </a:blip>
          <a:srcRect b="0" l="0" r="0" t="0"/>
          <a:stretch/>
        </p:blipFill>
        <p:spPr>
          <a:xfrm>
            <a:off x="6096000" y="1543176"/>
            <a:ext cx="6445870" cy="42898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838200" y="493493"/>
            <a:ext cx="4023281"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lang="en-GB" sz="3200">
                <a:solidFill>
                  <a:srgbClr val="FF0000"/>
                </a:solidFill>
                <a:latin typeface="Calibri"/>
                <a:ea typeface="Calibri"/>
                <a:cs typeface="Calibri"/>
                <a:sym typeface="Calibri"/>
              </a:rPr>
              <a:t>D</a:t>
            </a:r>
            <a:r>
              <a:rPr b="1" i="0" lang="en-GB" sz="3200" u="none" cap="none" strike="noStrike">
                <a:solidFill>
                  <a:srgbClr val="FF0000"/>
                </a:solidFill>
                <a:latin typeface="Calibri"/>
                <a:ea typeface="Calibri"/>
                <a:cs typeface="Calibri"/>
                <a:sym typeface="Calibri"/>
              </a:rPr>
              <a:t>equeue</a:t>
            </a:r>
            <a:r>
              <a:rPr b="1" i="0" lang="en-GB" sz="3200" u="none" cap="none" strike="noStrike">
                <a:solidFill>
                  <a:srgbClr val="333333"/>
                </a:solidFill>
                <a:latin typeface="Calibri"/>
                <a:ea typeface="Calibri"/>
                <a:cs typeface="Calibri"/>
                <a:sym typeface="Calibri"/>
              </a:rPr>
              <a:t> </a:t>
            </a:r>
            <a:r>
              <a:rPr b="1" lang="en-GB" sz="3200">
                <a:solidFill>
                  <a:srgbClr val="333333"/>
                </a:solidFill>
                <a:latin typeface="Calibri"/>
                <a:ea typeface="Calibri"/>
                <a:cs typeface="Calibri"/>
                <a:sym typeface="Calibri"/>
              </a:rPr>
              <a:t>Vs </a:t>
            </a:r>
            <a:r>
              <a:rPr b="1" i="0" lang="en-GB" sz="3200" u="none" cap="none" strike="noStrike">
                <a:solidFill>
                  <a:srgbClr val="FF0000"/>
                </a:solidFill>
                <a:latin typeface="Calibri"/>
                <a:ea typeface="Calibri"/>
                <a:cs typeface="Calibri"/>
                <a:sym typeface="Calibri"/>
              </a:rPr>
              <a:t>VECTOR</a:t>
            </a:r>
            <a:r>
              <a:rPr b="1" lang="en-GB" sz="3200">
                <a:solidFill>
                  <a:srgbClr val="333333"/>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21" name="Google Shape;22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800"/>
              <a:buFont typeface="Noto Sans Symbols"/>
              <a:buChar char="⮚"/>
            </a:pPr>
            <a:r>
              <a:rPr lang="en-GB" sz="2800"/>
              <a:t>Deque is a shorthand for </a:t>
            </a:r>
            <a:r>
              <a:rPr lang="en-GB" sz="2800">
                <a:solidFill>
                  <a:srgbClr val="00B050"/>
                </a:solidFill>
              </a:rPr>
              <a:t>doubly ended queue</a:t>
            </a:r>
            <a:r>
              <a:rPr lang="en-GB" sz="2800"/>
              <a:t>. Deque allows fast insertion and deletion at both ends of the queue. </a:t>
            </a:r>
            <a:endParaRPr/>
          </a:p>
          <a:p>
            <a:pPr indent="-228600" lvl="1" marL="685800" rtl="0" algn="l">
              <a:lnSpc>
                <a:spcPct val="90000"/>
              </a:lnSpc>
              <a:spcBef>
                <a:spcPts val="500"/>
              </a:spcBef>
              <a:spcAft>
                <a:spcPts val="0"/>
              </a:spcAft>
              <a:buClr>
                <a:schemeClr val="dk1"/>
              </a:buClr>
              <a:buSzPts val="2800"/>
              <a:buFont typeface="Noto Sans Symbols"/>
              <a:buChar char="⮚"/>
            </a:pPr>
            <a:r>
              <a:rPr lang="en-GB" sz="2800"/>
              <a:t>Although we can also use </a:t>
            </a:r>
            <a:r>
              <a:rPr lang="en-GB" sz="2800">
                <a:solidFill>
                  <a:srgbClr val="00B050"/>
                </a:solidFill>
              </a:rPr>
              <a:t>vector container for the insertion and deletion at both of its ends</a:t>
            </a:r>
            <a:r>
              <a:rPr lang="en-GB" sz="2800"/>
              <a:t>, but </a:t>
            </a:r>
            <a:r>
              <a:rPr lang="en-GB" sz="2800">
                <a:solidFill>
                  <a:srgbClr val="C00000"/>
                </a:solidFill>
              </a:rPr>
              <a:t>insertion and deletion at the front of the array is costlier than at the back</a:t>
            </a:r>
            <a:r>
              <a:rPr lang="en-GB" sz="2800"/>
              <a:t>, in case of deque but deque are more complex internally.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25" name="Shape 225"/>
        <p:cNvGrpSpPr/>
        <p:nvPr/>
      </p:nvGrpSpPr>
      <p:grpSpPr>
        <a:xfrm>
          <a:off x="0" y="0"/>
          <a:ext cx="0" cy="0"/>
          <a:chOff x="0" y="0"/>
          <a:chExt cx="0" cy="0"/>
        </a:xfrm>
      </p:grpSpPr>
      <p:sp>
        <p:nvSpPr>
          <p:cNvPr id="226" name="Google Shape;226;p23"/>
          <p:cNvSpPr txBox="1"/>
          <p:nvPr>
            <p:ph type="title"/>
          </p:nvPr>
        </p:nvSpPr>
        <p:spPr>
          <a:xfrm>
            <a:off x="838200" y="493493"/>
            <a:ext cx="5845511"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priority_queue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27" name="Google Shape;22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3200"/>
              <a:buFont typeface="Noto Sans Symbols"/>
              <a:buChar char="⮚"/>
            </a:pPr>
            <a:r>
              <a:rPr b="0" i="0" lang="en-GB" sz="3200">
                <a:solidFill>
                  <a:srgbClr val="40424E"/>
                </a:solidFill>
                <a:latin typeface="Arial"/>
                <a:ea typeface="Arial"/>
                <a:cs typeface="Arial"/>
                <a:sym typeface="Arial"/>
              </a:rPr>
              <a:t>Priority queues are a type of container adapters, specifically designed such that the </a:t>
            </a:r>
            <a:r>
              <a:rPr b="0" i="0" lang="en-GB" sz="3200">
                <a:solidFill>
                  <a:srgbClr val="00B050"/>
                </a:solidFill>
                <a:latin typeface="Arial"/>
                <a:ea typeface="Arial"/>
                <a:cs typeface="Arial"/>
                <a:sym typeface="Arial"/>
              </a:rPr>
              <a:t>first element of the queue is the greatest of all elements in the queue </a:t>
            </a:r>
            <a:r>
              <a:rPr b="0" i="0" lang="en-GB" sz="3200">
                <a:solidFill>
                  <a:srgbClr val="40424E"/>
                </a:solidFill>
                <a:latin typeface="Arial"/>
                <a:ea typeface="Arial"/>
                <a:cs typeface="Arial"/>
                <a:sym typeface="Arial"/>
              </a:rPr>
              <a:t>and </a:t>
            </a:r>
            <a:r>
              <a:rPr b="0" i="0" lang="en-GB" sz="3200">
                <a:solidFill>
                  <a:srgbClr val="C00000"/>
                </a:solidFill>
                <a:latin typeface="Arial"/>
                <a:ea typeface="Arial"/>
                <a:cs typeface="Arial"/>
                <a:sym typeface="Arial"/>
              </a:rPr>
              <a:t>elements are in non increasing order </a:t>
            </a:r>
            <a:r>
              <a:rPr b="0" i="0" lang="en-GB" sz="3200">
                <a:solidFill>
                  <a:srgbClr val="40424E"/>
                </a:solidFill>
                <a:latin typeface="Arial"/>
                <a:ea typeface="Arial"/>
                <a:cs typeface="Arial"/>
                <a:sym typeface="Arial"/>
              </a:rPr>
              <a:t>(hence we can see that each element of the queue has a priority {fixed order}).</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31" name="Shape 231"/>
        <p:cNvGrpSpPr/>
        <p:nvPr/>
      </p:nvGrpSpPr>
      <p:grpSpPr>
        <a:xfrm>
          <a:off x="0" y="0"/>
          <a:ext cx="0" cy="0"/>
          <a:chOff x="0" y="0"/>
          <a:chExt cx="0" cy="0"/>
        </a:xfrm>
      </p:grpSpPr>
      <p:sp>
        <p:nvSpPr>
          <p:cNvPr id="232" name="Google Shape;232;p24"/>
          <p:cNvSpPr txBox="1"/>
          <p:nvPr>
            <p:ph type="title"/>
          </p:nvPr>
        </p:nvSpPr>
        <p:spPr>
          <a:xfrm>
            <a:off x="838200" y="493493"/>
            <a:ext cx="5845511"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priority_queue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33" name="Google Shape;23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declaration</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push</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pop</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top</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size</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640"/>
              </a:spcBef>
              <a:spcAft>
                <a:spcPts val="0"/>
              </a:spcAft>
              <a:buClr>
                <a:srgbClr val="000000"/>
              </a:buClr>
              <a:buSzPts val="3200"/>
              <a:buFont typeface="Arial"/>
              <a:buChar char="•"/>
            </a:pPr>
            <a:r>
              <a:rPr b="0" i="0" lang="en-GB" sz="3200" u="none" strike="noStrike">
                <a:solidFill>
                  <a:srgbClr val="000000"/>
                </a:solidFill>
                <a:latin typeface="Calibri"/>
                <a:ea typeface="Calibri"/>
                <a:cs typeface="Calibri"/>
                <a:sym typeface="Calibri"/>
              </a:rPr>
              <a:t>empty</a:t>
            </a:r>
            <a:endParaRPr b="0" i="0" sz="3200" u="none" strike="noStrike">
              <a:solidFill>
                <a:srgbClr val="000000"/>
              </a:solidFill>
              <a:latin typeface="Arial"/>
              <a:ea typeface="Arial"/>
              <a:cs typeface="Arial"/>
              <a:sym typeface="Arial"/>
            </a:endParaRPr>
          </a:p>
          <a:p>
            <a:pPr indent="-228600" lvl="0" marL="228600" rtl="0" algn="l">
              <a:lnSpc>
                <a:spcPct val="90000"/>
              </a:lnSpc>
              <a:spcBef>
                <a:spcPts val="592"/>
              </a:spcBef>
              <a:spcAft>
                <a:spcPts val="0"/>
              </a:spcAft>
              <a:buClr>
                <a:srgbClr val="000000"/>
              </a:buClr>
              <a:buSzPts val="3200"/>
              <a:buFont typeface="Arial"/>
              <a:buChar char="•"/>
            </a:pPr>
            <a:r>
              <a:rPr b="0" i="1" lang="en-GB" sz="3200" u="none" strike="noStrike">
                <a:solidFill>
                  <a:srgbClr val="000000"/>
                </a:solidFill>
                <a:latin typeface="Calibri"/>
                <a:ea typeface="Calibri"/>
                <a:cs typeface="Calibri"/>
                <a:sym typeface="Calibri"/>
              </a:rPr>
              <a:t>iterate over it</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37" name="Shape 237"/>
        <p:cNvGrpSpPr/>
        <p:nvPr/>
      </p:nvGrpSpPr>
      <p:grpSpPr>
        <a:xfrm>
          <a:off x="0" y="0"/>
          <a:ext cx="0" cy="0"/>
          <a:chOff x="0" y="0"/>
          <a:chExt cx="0" cy="0"/>
        </a:xfrm>
      </p:grpSpPr>
      <p:sp>
        <p:nvSpPr>
          <p:cNvPr id="238" name="Google Shape;238;p25"/>
          <p:cNvSpPr txBox="1"/>
          <p:nvPr>
            <p:ph type="title"/>
          </p:nvPr>
        </p:nvSpPr>
        <p:spPr>
          <a:xfrm>
            <a:off x="838200" y="493493"/>
            <a:ext cx="5845511"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priority_queue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39" name="Google Shape;23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Arial"/>
              <a:buNone/>
            </a:pPr>
            <a:r>
              <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pic>
        <p:nvPicPr>
          <p:cNvPr id="240" name="Google Shape;240;p25"/>
          <p:cNvPicPr preferRelativeResize="0"/>
          <p:nvPr/>
        </p:nvPicPr>
        <p:blipFill rotWithShape="1">
          <a:blip r:embed="rId3">
            <a:alphaModFix/>
          </a:blip>
          <a:srcRect b="0" l="0" r="0" t="0"/>
          <a:stretch/>
        </p:blipFill>
        <p:spPr>
          <a:xfrm>
            <a:off x="206711" y="1105525"/>
            <a:ext cx="5746433" cy="5791538"/>
          </a:xfrm>
          <a:prstGeom prst="rect">
            <a:avLst/>
          </a:prstGeom>
          <a:noFill/>
          <a:ln>
            <a:noFill/>
          </a:ln>
        </p:spPr>
      </p:pic>
      <p:pic>
        <p:nvPicPr>
          <p:cNvPr id="241" name="Google Shape;241;p25"/>
          <p:cNvPicPr preferRelativeResize="0"/>
          <p:nvPr/>
        </p:nvPicPr>
        <p:blipFill rotWithShape="1">
          <a:blip r:embed="rId4">
            <a:alphaModFix/>
          </a:blip>
          <a:srcRect b="0" l="0" r="0" t="0"/>
          <a:stretch/>
        </p:blipFill>
        <p:spPr>
          <a:xfrm>
            <a:off x="6584633" y="1110605"/>
            <a:ext cx="5038725" cy="2714625"/>
          </a:xfrm>
          <a:prstGeom prst="rect">
            <a:avLst/>
          </a:prstGeom>
          <a:noFill/>
          <a:ln>
            <a:noFill/>
          </a:ln>
        </p:spPr>
      </p:pic>
      <p:pic>
        <p:nvPicPr>
          <p:cNvPr id="242" name="Google Shape;242;p25"/>
          <p:cNvPicPr preferRelativeResize="0"/>
          <p:nvPr/>
        </p:nvPicPr>
        <p:blipFill rotWithShape="1">
          <a:blip r:embed="rId5">
            <a:alphaModFix/>
          </a:blip>
          <a:srcRect b="0" l="0" r="0" t="0"/>
          <a:stretch/>
        </p:blipFill>
        <p:spPr>
          <a:xfrm>
            <a:off x="6251257" y="4227512"/>
            <a:ext cx="5705475" cy="2466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46" name="Shape 246"/>
        <p:cNvGrpSpPr/>
        <p:nvPr/>
      </p:nvGrpSpPr>
      <p:grpSpPr>
        <a:xfrm>
          <a:off x="0" y="0"/>
          <a:ext cx="0" cy="0"/>
          <a:chOff x="0" y="0"/>
          <a:chExt cx="0" cy="0"/>
        </a:xfrm>
      </p:grpSpPr>
      <p:sp>
        <p:nvSpPr>
          <p:cNvPr id="247" name="Google Shape;247;p26"/>
          <p:cNvSpPr txBox="1"/>
          <p:nvPr>
            <p:ph type="title"/>
          </p:nvPr>
        </p:nvSpPr>
        <p:spPr>
          <a:xfrm>
            <a:off x="838200" y="493493"/>
            <a:ext cx="5845511"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priority_queue</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
        <p:nvSpPr>
          <p:cNvPr id="248" name="Google Shape;24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Arial"/>
              <a:buNone/>
            </a:pPr>
            <a:r>
              <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pic>
        <p:nvPicPr>
          <p:cNvPr id="249" name="Google Shape;249;p26"/>
          <p:cNvPicPr preferRelativeResize="0"/>
          <p:nvPr/>
        </p:nvPicPr>
        <p:blipFill rotWithShape="1">
          <a:blip r:embed="rId3">
            <a:alphaModFix/>
          </a:blip>
          <a:srcRect b="0" l="0" r="0" t="0"/>
          <a:stretch/>
        </p:blipFill>
        <p:spPr>
          <a:xfrm>
            <a:off x="0" y="1109984"/>
            <a:ext cx="6949440" cy="5782620"/>
          </a:xfrm>
          <a:prstGeom prst="rect">
            <a:avLst/>
          </a:prstGeom>
          <a:noFill/>
          <a:ln>
            <a:noFill/>
          </a:ln>
        </p:spPr>
      </p:pic>
      <p:pic>
        <p:nvPicPr>
          <p:cNvPr id="250" name="Google Shape;250;p26"/>
          <p:cNvPicPr preferRelativeResize="0"/>
          <p:nvPr/>
        </p:nvPicPr>
        <p:blipFill rotWithShape="1">
          <a:blip r:embed="rId4">
            <a:alphaModFix/>
          </a:blip>
          <a:srcRect b="0" l="0" r="0" t="0"/>
          <a:stretch/>
        </p:blipFill>
        <p:spPr>
          <a:xfrm>
            <a:off x="6949440" y="2439352"/>
            <a:ext cx="5610225" cy="2162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54" name="Shape 254"/>
        <p:cNvGrpSpPr/>
        <p:nvPr/>
      </p:nvGrpSpPr>
      <p:grpSpPr>
        <a:xfrm>
          <a:off x="0" y="0"/>
          <a:ext cx="0" cy="0"/>
          <a:chOff x="0" y="0"/>
          <a:chExt cx="0" cy="0"/>
        </a:xfrm>
      </p:grpSpPr>
      <p:sp>
        <p:nvSpPr>
          <p:cNvPr id="255" name="Google Shape;255;p27"/>
          <p:cNvSpPr txBox="1"/>
          <p:nvPr>
            <p:ph type="title"/>
          </p:nvPr>
        </p:nvSpPr>
        <p:spPr>
          <a:xfrm>
            <a:off x="838200" y="693548"/>
            <a:ext cx="10337800" cy="66871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3200"/>
              <a:buFont typeface="Calibri"/>
              <a:buNone/>
            </a:pPr>
            <a:r>
              <a:rPr b="1" i="0" lang="en-GB" sz="3200" u="none" cap="none" strike="noStrike">
                <a:solidFill>
                  <a:srgbClr val="FF0000"/>
                </a:solidFill>
                <a:latin typeface="Calibri"/>
                <a:ea typeface="Calibri"/>
                <a:cs typeface="Calibri"/>
                <a:sym typeface="Calibri"/>
              </a:rPr>
              <a:t>ودلوقي جه دورك ^^</a:t>
            </a:r>
            <a:endParaRPr b="0" i="0" sz="1800" u="none" cap="none" strike="noStrike">
              <a:solidFill>
                <a:schemeClr val="dk1"/>
              </a:solidFill>
              <a:latin typeface="Arial"/>
              <a:ea typeface="Arial"/>
              <a:cs typeface="Arial"/>
              <a:sym typeface="Arial"/>
            </a:endParaRPr>
          </a:p>
        </p:txBody>
      </p:sp>
      <p:sp>
        <p:nvSpPr>
          <p:cNvPr id="256" name="Google Shape;25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Arial"/>
              <a:buNone/>
            </a:pPr>
            <a:r>
              <a:t/>
            </a:r>
            <a:endParaRPr b="0" i="1" sz="3200" u="none" strike="noStrike">
              <a:solidFill>
                <a:srgbClr val="000000"/>
              </a:solidFill>
              <a:latin typeface="Arial"/>
              <a:ea typeface="Arial"/>
              <a:cs typeface="Arial"/>
              <a:sym typeface="Arial"/>
            </a:endParaRPr>
          </a:p>
          <a:p>
            <a:pPr indent="-25400" lvl="0" marL="228600" rtl="1" algn="l">
              <a:lnSpc>
                <a:spcPct val="90000"/>
              </a:lnSpc>
              <a:spcBef>
                <a:spcPts val="1000"/>
              </a:spcBef>
              <a:spcAft>
                <a:spcPts val="0"/>
              </a:spcAft>
              <a:buClr>
                <a:schemeClr val="dk1"/>
              </a:buClr>
              <a:buSzPts val="3200"/>
              <a:buNone/>
            </a:pPr>
            <a:r>
              <a:t/>
            </a:r>
            <a:endParaRPr sz="3200"/>
          </a:p>
        </p:txBody>
      </p:sp>
      <p:pic>
        <p:nvPicPr>
          <p:cNvPr id="257" name="Google Shape;257;p27"/>
          <p:cNvPicPr preferRelativeResize="0"/>
          <p:nvPr/>
        </p:nvPicPr>
        <p:blipFill rotWithShape="1">
          <a:blip r:embed="rId3">
            <a:alphaModFix/>
          </a:blip>
          <a:srcRect b="0" l="0" r="0" t="0"/>
          <a:stretch/>
        </p:blipFill>
        <p:spPr>
          <a:xfrm>
            <a:off x="1998980" y="1362265"/>
            <a:ext cx="8016240" cy="4175662"/>
          </a:xfrm>
          <a:prstGeom prst="rect">
            <a:avLst/>
          </a:prstGeom>
          <a:noFill/>
          <a:ln>
            <a:noFill/>
          </a:ln>
        </p:spPr>
      </p:pic>
      <p:sp>
        <p:nvSpPr>
          <p:cNvPr id="258" name="Google Shape;258;p27"/>
          <p:cNvSpPr txBox="1"/>
          <p:nvPr/>
        </p:nvSpPr>
        <p:spPr>
          <a:xfrm>
            <a:off x="2214880" y="5730240"/>
            <a:ext cx="6918960" cy="369332"/>
          </a:xfrm>
          <a:prstGeom prst="rect">
            <a:avLst/>
          </a:prstGeom>
          <a:noFill/>
          <a:ln>
            <a:noFill/>
          </a:ln>
        </p:spPr>
        <p:txBody>
          <a:bodyPr anchorCtr="0" anchor="t" bIns="45700" lIns="91425" spcFirstLastPara="1" rIns="91425" wrap="square" tIns="45700">
            <a:spAutoFit/>
          </a:bodyPr>
          <a:lstStyle/>
          <a:p>
            <a:pPr indent="0" lvl="0" marL="0" marR="0" rtl="1" algn="l">
              <a:spcBef>
                <a:spcPts val="0"/>
              </a:spcBef>
              <a:spcAft>
                <a:spcPts val="0"/>
              </a:spcAft>
              <a:buNone/>
            </a:pPr>
            <a:r>
              <a:rPr b="0" i="0" lang="en-GB"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https://codeforces.com/group/c3FDl9EUi9/contest/263096/problem/G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62" name="Shape 262"/>
        <p:cNvGrpSpPr/>
        <p:nvPr/>
      </p:nvGrpSpPr>
      <p:grpSpPr>
        <a:xfrm>
          <a:off x="0" y="0"/>
          <a:ext cx="0" cy="0"/>
          <a:chOff x="0" y="0"/>
          <a:chExt cx="0" cy="0"/>
        </a:xfrm>
      </p:grpSpPr>
      <p:sp>
        <p:nvSpPr>
          <p:cNvPr id="263" name="Google Shape;263;p28"/>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solidFill>
                <a:srgbClr val="C00000"/>
              </a:solidFill>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64" name="Google Shape;264;p28"/>
          <p:cNvSpPr txBox="1"/>
          <p:nvPr>
            <p:ph type="title"/>
          </p:nvPr>
        </p:nvSpPr>
        <p:spPr>
          <a:xfrm>
            <a:off x="838200" y="555048"/>
            <a:ext cx="4305474" cy="945716"/>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lang="en-GB" sz="3200">
                <a:solidFill>
                  <a:srgbClr val="0070C0"/>
                </a:solidFill>
                <a:latin typeface="Calibri"/>
                <a:ea typeface="Calibri"/>
                <a:cs typeface="Calibri"/>
                <a:sym typeface="Calibri"/>
              </a:rPr>
              <a:t>B</a:t>
            </a:r>
            <a:r>
              <a:rPr b="1" i="0" lang="en-GB" sz="3200" u="none" cap="none" strike="noStrike">
                <a:solidFill>
                  <a:srgbClr val="0070C0"/>
                </a:solidFill>
                <a:latin typeface="Calibri"/>
                <a:ea typeface="Calibri"/>
                <a:cs typeface="Calibri"/>
                <a:sym typeface="Calibri"/>
              </a:rPr>
              <a:t>reak.. Twenty game   </a:t>
            </a:r>
            <a:br>
              <a:rPr b="0" i="0" lang="en-GB" sz="800" u="none" cap="none" strike="noStrike">
                <a:solidFill>
                  <a:srgbClr val="0070C0"/>
                </a:solidFill>
              </a:rPr>
            </a:br>
            <a:endParaRPr b="0" i="0" sz="1800" u="none" cap="none" strike="noStrike">
              <a:solidFill>
                <a:srgbClr val="0070C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68" name="Shape 268"/>
        <p:cNvGrpSpPr/>
        <p:nvPr/>
      </p:nvGrpSpPr>
      <p:grpSpPr>
        <a:xfrm>
          <a:off x="0" y="0"/>
          <a:ext cx="0" cy="0"/>
          <a:chOff x="0" y="0"/>
          <a:chExt cx="0" cy="0"/>
        </a:xfrm>
      </p:grpSpPr>
      <p:sp>
        <p:nvSpPr>
          <p:cNvPr id="269" name="Google Shape;269;p29"/>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3200"/>
              <a:buFont typeface="Noto Sans Symbols"/>
              <a:buChar char="⮚"/>
            </a:pPr>
            <a:r>
              <a:rPr lang="en-GB" sz="3200">
                <a:solidFill>
                  <a:srgbClr val="FF0000"/>
                </a:solidFill>
              </a:rPr>
              <a:t>Iterators</a:t>
            </a:r>
            <a:r>
              <a:rPr lang="en-GB" sz="3200"/>
              <a:t> are used to point to the containers in STL, because of iterators it is possible for an algorithm to manipulate different types of data structures/Containers.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solidFill>
                <a:srgbClr val="C00000"/>
              </a:solidFill>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70" name="Google Shape;270;p29"/>
          <p:cNvSpPr txBox="1"/>
          <p:nvPr>
            <p:ph type="title"/>
          </p:nvPr>
        </p:nvSpPr>
        <p:spPr>
          <a:xfrm>
            <a:off x="838200" y="555048"/>
            <a:ext cx="5880584" cy="945716"/>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Overview of Iterators in C++ STL</a:t>
            </a:r>
            <a:br>
              <a:rPr b="0" i="0" lang="en-GB" sz="800" u="none" cap="none" strike="noStrike">
                <a:solidFill>
                  <a:srgbClr val="0070C0"/>
                </a:solidFill>
              </a:rPr>
            </a:br>
            <a:endParaRPr b="0" i="0" sz="1800" u="none" cap="none" strike="noStrike">
              <a:solidFill>
                <a:srgbClr val="0070C0"/>
              </a:solidFill>
              <a:latin typeface="Arial"/>
              <a:ea typeface="Arial"/>
              <a:cs typeface="Arial"/>
              <a:sym typeface="Arial"/>
            </a:endParaRPr>
          </a:p>
        </p:txBody>
      </p:sp>
      <p:pic>
        <p:nvPicPr>
          <p:cNvPr id="271" name="Google Shape;271;p29"/>
          <p:cNvPicPr preferRelativeResize="0"/>
          <p:nvPr/>
        </p:nvPicPr>
        <p:blipFill rotWithShape="1">
          <a:blip r:embed="rId3">
            <a:alphaModFix/>
          </a:blip>
          <a:srcRect b="0" l="0" r="0" t="0"/>
          <a:stretch/>
        </p:blipFill>
        <p:spPr>
          <a:xfrm>
            <a:off x="1373585" y="3429000"/>
            <a:ext cx="9038430" cy="23770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94" name="Shape 94"/>
        <p:cNvGrpSpPr/>
        <p:nvPr/>
      </p:nvGrpSpPr>
      <p:grpSpPr>
        <a:xfrm>
          <a:off x="0" y="0"/>
          <a:ext cx="0" cy="0"/>
          <a:chOff x="0" y="0"/>
          <a:chExt cx="0" cy="0"/>
        </a:xfrm>
      </p:grpSpPr>
      <p:sp>
        <p:nvSpPr>
          <p:cNvPr id="95" name="Google Shape;95;p3"/>
          <p:cNvSpPr txBox="1"/>
          <p:nvPr>
            <p:ph type="ctrTitle"/>
          </p:nvPr>
        </p:nvSpPr>
        <p:spPr>
          <a:xfrm>
            <a:off x="1524000" y="1122363"/>
            <a:ext cx="9144000" cy="8471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Standard Template Library </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96" name="Google Shape;96;p3"/>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333333"/>
              </a:buClr>
              <a:buSzPts val="2800"/>
              <a:buFont typeface="Noto Sans Symbols"/>
              <a:buChar char="⮚"/>
            </a:pPr>
            <a:r>
              <a:rPr b="0" i="0" lang="en-GB" sz="2800">
                <a:solidFill>
                  <a:srgbClr val="333333"/>
                </a:solidFill>
              </a:rPr>
              <a:t>STL is an acronym for standard template library. It is a set of C++ template classes that provide generic classes and function that can be used to implement data structures and algorithms STL is mainly composed of :</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Containers</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Algorithms</a:t>
            </a:r>
            <a:endParaRPr/>
          </a:p>
          <a:p>
            <a:pPr indent="-177800" lvl="0" marL="0" rtl="0" algn="l">
              <a:lnSpc>
                <a:spcPct val="90000"/>
              </a:lnSpc>
              <a:spcBef>
                <a:spcPts val="1000"/>
              </a:spcBef>
              <a:spcAft>
                <a:spcPts val="0"/>
              </a:spcAft>
              <a:buClr>
                <a:srgbClr val="333333"/>
              </a:buClr>
              <a:buSzPts val="2800"/>
              <a:buFont typeface="Calibri"/>
              <a:buAutoNum type="arabicPeriod"/>
            </a:pPr>
            <a:r>
              <a:rPr b="0" i="0" lang="en-GB" sz="2800">
                <a:solidFill>
                  <a:srgbClr val="333333"/>
                </a:solidFill>
              </a:rPr>
              <a:t>Iterators</a:t>
            </a:r>
            <a:endParaRPr/>
          </a:p>
        </p:txBody>
      </p:sp>
      <p:pic>
        <p:nvPicPr>
          <p:cNvPr id="97" name="Google Shape;97;p3"/>
          <p:cNvPicPr preferRelativeResize="0"/>
          <p:nvPr/>
        </p:nvPicPr>
        <p:blipFill rotWithShape="1">
          <a:blip r:embed="rId3">
            <a:alphaModFix/>
          </a:blip>
          <a:srcRect b="0" l="0" r="0" t="0"/>
          <a:stretch/>
        </p:blipFill>
        <p:spPr>
          <a:xfrm>
            <a:off x="8631534" y="3035431"/>
            <a:ext cx="1697962" cy="35562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75" name="Shape 275"/>
        <p:cNvGrpSpPr/>
        <p:nvPr/>
      </p:nvGrpSpPr>
      <p:grpSpPr>
        <a:xfrm>
          <a:off x="0" y="0"/>
          <a:ext cx="0" cy="0"/>
          <a:chOff x="0" y="0"/>
          <a:chExt cx="0" cy="0"/>
        </a:xfrm>
      </p:grpSpPr>
      <p:sp>
        <p:nvSpPr>
          <p:cNvPr id="276" name="Google Shape;276;p30"/>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solidFill>
                <a:srgbClr val="C00000"/>
              </a:solidFill>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77" name="Google Shape;277;p30"/>
          <p:cNvSpPr txBox="1"/>
          <p:nvPr>
            <p:ph type="title"/>
          </p:nvPr>
        </p:nvSpPr>
        <p:spPr>
          <a:xfrm>
            <a:off x="838200" y="555048"/>
            <a:ext cx="5418919" cy="945716"/>
          </a:xfrm>
          <a:prstGeom prst="rect">
            <a:avLst/>
          </a:prstGeom>
          <a:noFill/>
          <a:ln>
            <a:noFill/>
          </a:ln>
        </p:spPr>
        <p:txBody>
          <a:bodyPr anchorCtr="0" anchor="ctr" bIns="79350" lIns="0" spcFirstLastPara="1" rIns="0" wrap="square" tIns="95200">
            <a:spAutoFit/>
          </a:bodyPr>
          <a:lstStyle/>
          <a:p>
            <a:pPr indent="0" lvl="0" marL="0" marR="0" rtl="0" algn="l">
              <a:lnSpc>
                <a:spcPct val="100000"/>
              </a:lnSpc>
              <a:spcBef>
                <a:spcPts val="0"/>
              </a:spcBef>
              <a:spcAft>
                <a:spcPts val="0"/>
              </a:spcAft>
              <a:buClr>
                <a:srgbClr val="333333"/>
              </a:buClr>
              <a:buSzPts val="3200"/>
              <a:buFont typeface="Calibri"/>
              <a:buNone/>
            </a:pPr>
            <a:r>
              <a:rPr b="1" i="0" lang="en-GB" sz="3200" u="none" cap="none" strike="noStrike">
                <a:solidFill>
                  <a:srgbClr val="333333"/>
                </a:solidFill>
                <a:latin typeface="Calibri"/>
                <a:ea typeface="Calibri"/>
                <a:cs typeface="Calibri"/>
                <a:sym typeface="Calibri"/>
              </a:rPr>
              <a:t>Overview of Iterators in C++ STL</a:t>
            </a: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78" name="Google Shape;278;p30"/>
          <p:cNvPicPr preferRelativeResize="0"/>
          <p:nvPr/>
        </p:nvPicPr>
        <p:blipFill rotWithShape="1">
          <a:blip r:embed="rId3">
            <a:alphaModFix/>
          </a:blip>
          <a:srcRect b="0" l="0" r="0" t="0"/>
          <a:stretch/>
        </p:blipFill>
        <p:spPr>
          <a:xfrm>
            <a:off x="3815080" y="2135351"/>
            <a:ext cx="7218680" cy="4722649"/>
          </a:xfrm>
          <a:prstGeom prst="rect">
            <a:avLst/>
          </a:prstGeom>
          <a:noFill/>
          <a:ln>
            <a:noFill/>
          </a:ln>
        </p:spPr>
      </p:pic>
      <p:sp>
        <p:nvSpPr>
          <p:cNvPr id="279" name="Google Shape;279;p30"/>
          <p:cNvSpPr txBox="1"/>
          <p:nvPr/>
        </p:nvSpPr>
        <p:spPr>
          <a:xfrm>
            <a:off x="717620" y="1306530"/>
            <a:ext cx="103161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400" u="none" cap="none" strike="noStrike">
                <a:solidFill>
                  <a:schemeClr val="dk1"/>
                </a:solidFill>
                <a:latin typeface="Arial"/>
                <a:ea typeface="Arial"/>
                <a:cs typeface="Arial"/>
                <a:sym typeface="Arial"/>
              </a:rPr>
              <a:t>Iterators can be used to traverse the </a:t>
            </a:r>
            <a:r>
              <a:rPr b="0" i="0" lang="en-GB" sz="2400" u="none" cap="none" strike="noStrike">
                <a:solidFill>
                  <a:srgbClr val="C00000"/>
                </a:solidFill>
                <a:latin typeface="Arial"/>
                <a:ea typeface="Arial"/>
                <a:cs typeface="Arial"/>
                <a:sym typeface="Arial"/>
              </a:rPr>
              <a:t>container</a:t>
            </a:r>
            <a:r>
              <a:rPr b="0" i="0" lang="en-GB" sz="2400" u="none" cap="none" strike="noStrike">
                <a:solidFill>
                  <a:schemeClr val="dk1"/>
                </a:solidFill>
                <a:latin typeface="Arial"/>
                <a:ea typeface="Arial"/>
                <a:cs typeface="Arial"/>
                <a:sym typeface="Arial"/>
              </a:rPr>
              <a:t>, and we can de-reference the iterator to get the value of the element it is pointing to. Here is an example: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83" name="Shape 283"/>
        <p:cNvGrpSpPr/>
        <p:nvPr/>
      </p:nvGrpSpPr>
      <p:grpSpPr>
        <a:xfrm>
          <a:off x="0" y="0"/>
          <a:ext cx="0" cy="0"/>
          <a:chOff x="0" y="0"/>
          <a:chExt cx="0" cy="0"/>
        </a:xfrm>
      </p:grpSpPr>
      <p:sp>
        <p:nvSpPr>
          <p:cNvPr id="284" name="Google Shape;284;p31"/>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lang="en-GB"/>
              <a:t>Following are the operations that can be used with Iterators to perform various actions.</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advance()</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distance()</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next()</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prev()</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begin()</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end()</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
        <p:nvSpPr>
          <p:cNvPr id="285" name="Google Shape;285;p31"/>
          <p:cNvSpPr txBox="1"/>
          <p:nvPr>
            <p:ph type="title"/>
          </p:nvPr>
        </p:nvSpPr>
        <p:spPr>
          <a:xfrm>
            <a:off x="838200" y="493493"/>
            <a:ext cx="5039393" cy="1068827"/>
          </a:xfrm>
          <a:prstGeom prst="rect">
            <a:avLst/>
          </a:prstGeom>
          <a:noFill/>
          <a:ln>
            <a:noFill/>
          </a:ln>
        </p:spPr>
        <p:txBody>
          <a:bodyPr anchorCtr="0" anchor="ctr" bIns="79350" lIns="0" spcFirstLastPara="1" rIns="0" wrap="square" tIns="95200">
            <a:spAutoFit/>
          </a:bodyPr>
          <a:lstStyle/>
          <a:p>
            <a:pPr indent="0" lvl="0" marL="0" marR="0" rtl="0" algn="l">
              <a:lnSpc>
                <a:spcPct val="100000"/>
              </a:lnSpc>
              <a:spcBef>
                <a:spcPts val="0"/>
              </a:spcBef>
              <a:spcAft>
                <a:spcPts val="0"/>
              </a:spcAft>
              <a:buClr>
                <a:srgbClr val="333333"/>
              </a:buClr>
              <a:buSzPts val="3200"/>
              <a:buFont typeface="Calibri"/>
              <a:buNone/>
            </a:pPr>
            <a:r>
              <a:rPr b="1" i="0" lang="en-GB" sz="3200" u="none" cap="none" strike="noStrike">
                <a:solidFill>
                  <a:srgbClr val="333333"/>
                </a:solidFill>
                <a:latin typeface="Calibri"/>
                <a:ea typeface="Calibri"/>
                <a:cs typeface="Calibri"/>
                <a:sym typeface="Calibri"/>
              </a:rPr>
              <a:t>Operations on Iterators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89" name="Shape 289"/>
        <p:cNvGrpSpPr/>
        <p:nvPr/>
      </p:nvGrpSpPr>
      <p:grpSpPr>
        <a:xfrm>
          <a:off x="0" y="0"/>
          <a:ext cx="0" cy="0"/>
          <a:chOff x="0" y="0"/>
          <a:chExt cx="0" cy="0"/>
        </a:xfrm>
      </p:grpSpPr>
      <p:sp>
        <p:nvSpPr>
          <p:cNvPr id="290" name="Google Shape;290;p32"/>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GB" sz="2000"/>
              <a:t>It will </a:t>
            </a:r>
            <a:r>
              <a:rPr lang="en-GB" sz="2000">
                <a:solidFill>
                  <a:srgbClr val="FF0000"/>
                </a:solidFill>
              </a:rPr>
              <a:t>increment</a:t>
            </a:r>
            <a:r>
              <a:rPr lang="en-GB" sz="2000"/>
              <a:t> the iterator i by the value of the distance. If the value of distance is negative, then iterator will be decremented.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p:txBody>
      </p:sp>
      <p:sp>
        <p:nvSpPr>
          <p:cNvPr id="291" name="Google Shape;291;p32"/>
          <p:cNvSpPr txBox="1"/>
          <p:nvPr>
            <p:ph type="title"/>
          </p:nvPr>
        </p:nvSpPr>
        <p:spPr>
          <a:xfrm>
            <a:off x="838200" y="493493"/>
            <a:ext cx="8707448" cy="1068827"/>
          </a:xfrm>
          <a:prstGeom prst="rect">
            <a:avLst/>
          </a:prstGeom>
          <a:noFill/>
          <a:ln>
            <a:noFill/>
          </a:ln>
        </p:spPr>
        <p:txBody>
          <a:bodyPr anchorCtr="0" anchor="ctr" bIns="79350" lIns="0" spcFirstLastPara="1" rIns="0" wrap="square" tIns="95200">
            <a:spAutoFit/>
          </a:bodyPr>
          <a:lstStyle/>
          <a:p>
            <a:pPr indent="0" lvl="0" marL="0" marR="0" rtl="0" algn="l">
              <a:lnSpc>
                <a:spcPct val="100000"/>
              </a:lnSpc>
              <a:spcBef>
                <a:spcPts val="0"/>
              </a:spcBef>
              <a:spcAft>
                <a:spcPts val="0"/>
              </a:spcAft>
              <a:buClr>
                <a:srgbClr val="333333"/>
              </a:buClr>
              <a:buSzPts val="3200"/>
              <a:buFont typeface="Calibri"/>
              <a:buNone/>
            </a:pPr>
            <a:r>
              <a:rPr b="1" i="0" lang="en-GB" sz="3200" u="none" cap="none" strike="noStrike">
                <a:solidFill>
                  <a:srgbClr val="333333"/>
                </a:solidFill>
                <a:latin typeface="Calibri"/>
                <a:ea typeface="Calibri"/>
                <a:cs typeface="Calibri"/>
                <a:sym typeface="Calibri"/>
              </a:rPr>
              <a:t>Operations on Iterators in STL </a:t>
            </a:r>
            <a:r>
              <a:rPr b="1" i="0" lang="en-GB" sz="3200" u="none" cap="none" strike="noStrike">
                <a:solidFill>
                  <a:srgbClr val="FF0000"/>
                </a:solidFill>
                <a:latin typeface="Calibri"/>
                <a:ea typeface="Calibri"/>
                <a:cs typeface="Calibri"/>
                <a:sym typeface="Calibri"/>
              </a:rPr>
              <a:t>advance() </a:t>
            </a:r>
            <a:r>
              <a:rPr b="1" i="0" lang="en-GB" sz="3200" u="none" cap="none" strike="noStrike">
                <a:latin typeface="Calibri"/>
                <a:ea typeface="Calibri"/>
                <a:cs typeface="Calibri"/>
                <a:sym typeface="Calibri"/>
              </a:rPr>
              <a:t>Operation</a:t>
            </a:r>
            <a:r>
              <a:rPr b="1" i="0" lang="en-GB" sz="3200" u="none" cap="none" strike="noStrike">
                <a:solidFill>
                  <a:srgbClr val="FF0000"/>
                </a:solidFill>
                <a:latin typeface="Calibri"/>
                <a:ea typeface="Calibri"/>
                <a:cs typeface="Calibri"/>
                <a:sym typeface="Calibri"/>
              </a:rPr>
              <a:t> </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92" name="Google Shape;292;p32"/>
          <p:cNvPicPr preferRelativeResize="0"/>
          <p:nvPr/>
        </p:nvPicPr>
        <p:blipFill rotWithShape="1">
          <a:blip r:embed="rId3">
            <a:alphaModFix/>
          </a:blip>
          <a:srcRect b="0" l="0" r="0" t="0"/>
          <a:stretch/>
        </p:blipFill>
        <p:spPr>
          <a:xfrm>
            <a:off x="838200" y="2397760"/>
            <a:ext cx="10358994" cy="44602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296" name="Shape 296"/>
        <p:cNvGrpSpPr/>
        <p:nvPr/>
      </p:nvGrpSpPr>
      <p:grpSpPr>
        <a:xfrm>
          <a:off x="0" y="0"/>
          <a:ext cx="0" cy="0"/>
          <a:chOff x="0" y="0"/>
          <a:chExt cx="0" cy="0"/>
        </a:xfrm>
      </p:grpSpPr>
      <p:sp>
        <p:nvSpPr>
          <p:cNvPr id="297" name="Google Shape;297;p33"/>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GB" sz="2000"/>
              <a:t>It will return the number of elements or we can say distance between the first and the last iterator.</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GB" sz="2000"/>
              <a: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p:txBody>
      </p:sp>
      <p:sp>
        <p:nvSpPr>
          <p:cNvPr id="298" name="Google Shape;298;p33"/>
          <p:cNvSpPr txBox="1"/>
          <p:nvPr>
            <p:ph type="title"/>
          </p:nvPr>
        </p:nvSpPr>
        <p:spPr>
          <a:xfrm>
            <a:off x="838200" y="493493"/>
            <a:ext cx="8623066" cy="1068827"/>
          </a:xfrm>
          <a:prstGeom prst="rect">
            <a:avLst/>
          </a:prstGeom>
          <a:noFill/>
          <a:ln>
            <a:noFill/>
          </a:ln>
        </p:spPr>
        <p:txBody>
          <a:bodyPr anchorCtr="0" anchor="ctr" bIns="79350" lIns="0" spcFirstLastPara="1" rIns="0" wrap="square" tIns="95200">
            <a:spAutoFit/>
          </a:bodyPr>
          <a:lstStyle/>
          <a:p>
            <a:pPr indent="0" lvl="0" marL="0" marR="0" rtl="0" algn="l">
              <a:lnSpc>
                <a:spcPct val="100000"/>
              </a:lnSpc>
              <a:spcBef>
                <a:spcPts val="0"/>
              </a:spcBef>
              <a:spcAft>
                <a:spcPts val="0"/>
              </a:spcAft>
              <a:buClr>
                <a:srgbClr val="333333"/>
              </a:buClr>
              <a:buSzPts val="3200"/>
              <a:buFont typeface="Calibri"/>
              <a:buNone/>
            </a:pPr>
            <a:r>
              <a:rPr b="1" i="0" lang="en-GB" sz="3200" u="none" cap="none" strike="noStrike">
                <a:solidFill>
                  <a:srgbClr val="333333"/>
                </a:solidFill>
                <a:latin typeface="Calibri"/>
                <a:ea typeface="Calibri"/>
                <a:cs typeface="Calibri"/>
                <a:sym typeface="Calibri"/>
              </a:rPr>
              <a:t>Operations on Iterators in STL </a:t>
            </a:r>
            <a:r>
              <a:rPr b="1" i="0" lang="en-GB" sz="3200" u="none" cap="none" strike="noStrike">
                <a:solidFill>
                  <a:srgbClr val="FF0000"/>
                </a:solidFill>
                <a:latin typeface="Calibri"/>
                <a:ea typeface="Calibri"/>
                <a:cs typeface="Calibri"/>
                <a:sym typeface="Calibri"/>
              </a:rPr>
              <a:t>distance() </a:t>
            </a:r>
            <a:r>
              <a:rPr b="1" i="0" lang="en-GB" sz="3200" u="none" cap="none" strike="noStrike">
                <a:latin typeface="Calibri"/>
                <a:ea typeface="Calibri"/>
                <a:cs typeface="Calibri"/>
                <a:sym typeface="Calibri"/>
              </a:rPr>
              <a:t>Operation</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299" name="Google Shape;299;p33"/>
          <p:cNvPicPr preferRelativeResize="0"/>
          <p:nvPr/>
        </p:nvPicPr>
        <p:blipFill rotWithShape="1">
          <a:blip r:embed="rId3">
            <a:alphaModFix/>
          </a:blip>
          <a:srcRect b="0" l="0" r="0" t="0"/>
          <a:stretch/>
        </p:blipFill>
        <p:spPr>
          <a:xfrm>
            <a:off x="386080" y="2288796"/>
            <a:ext cx="11419840" cy="44521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03" name="Shape 303"/>
        <p:cNvGrpSpPr/>
        <p:nvPr/>
      </p:nvGrpSpPr>
      <p:grpSpPr>
        <a:xfrm>
          <a:off x="0" y="0"/>
          <a:ext cx="0" cy="0"/>
          <a:chOff x="0" y="0"/>
          <a:chExt cx="0" cy="0"/>
        </a:xfrm>
      </p:grpSpPr>
      <p:sp>
        <p:nvSpPr>
          <p:cNvPr id="304" name="Google Shape;304;p34"/>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0000"/>
              </a:buClr>
              <a:buSzPts val="2000"/>
              <a:buFont typeface="Noto Sans Symbols"/>
              <a:buChar char="⮚"/>
            </a:pPr>
            <a:r>
              <a:rPr lang="en-GB" sz="2000">
                <a:solidFill>
                  <a:srgbClr val="FF0000"/>
                </a:solidFill>
              </a:rPr>
              <a:t>next() </a:t>
            </a:r>
            <a:r>
              <a:rPr lang="en-GB" sz="2000"/>
              <a:t>Operation It will return the nth iterator to i, i.e iterator pointing to the nth element from the element pointed by i.</a:t>
            </a:r>
            <a:endParaRPr/>
          </a:p>
          <a:p>
            <a:pPr indent="0" lvl="0" marL="0" rtl="0" algn="ctr">
              <a:lnSpc>
                <a:spcPct val="90000"/>
              </a:lnSpc>
              <a:spcBef>
                <a:spcPts val="1000"/>
              </a:spcBef>
              <a:spcAft>
                <a:spcPts val="0"/>
              </a:spcAft>
              <a:buClr>
                <a:srgbClr val="00B050"/>
              </a:buClr>
              <a:buSzPts val="2000"/>
              <a:buNone/>
            </a:pPr>
            <a:r>
              <a:rPr lang="en-GB" sz="2000">
                <a:solidFill>
                  <a:srgbClr val="00B050"/>
                </a:solidFill>
              </a:rPr>
              <a:t>SYNTAX: next(iterator i ,int n)</a:t>
            </a:r>
            <a:endParaRPr/>
          </a:p>
          <a:p>
            <a:pPr indent="-228600" lvl="0" marL="228600" rtl="0" algn="l">
              <a:lnSpc>
                <a:spcPct val="90000"/>
              </a:lnSpc>
              <a:spcBef>
                <a:spcPts val="1000"/>
              </a:spcBef>
              <a:spcAft>
                <a:spcPts val="0"/>
              </a:spcAft>
              <a:buClr>
                <a:srgbClr val="FF0000"/>
              </a:buClr>
              <a:buSzPts val="2000"/>
              <a:buFont typeface="Noto Sans Symbols"/>
              <a:buChar char="⮚"/>
            </a:pPr>
            <a:r>
              <a:rPr lang="en-GB" sz="2000">
                <a:solidFill>
                  <a:srgbClr val="FF0000"/>
                </a:solidFill>
              </a:rPr>
              <a:t>prev() </a:t>
            </a:r>
            <a:r>
              <a:rPr lang="en-GB" sz="2000"/>
              <a:t>Operation It will return the nth predecessor to i, i.e iterator pointing to the nth predecessor element from the element pointed by i.</a:t>
            </a:r>
            <a:endParaRPr/>
          </a:p>
          <a:p>
            <a:pPr indent="0" lvl="0" marL="0" rtl="0" algn="ctr">
              <a:lnSpc>
                <a:spcPct val="90000"/>
              </a:lnSpc>
              <a:spcBef>
                <a:spcPts val="1000"/>
              </a:spcBef>
              <a:spcAft>
                <a:spcPts val="0"/>
              </a:spcAft>
              <a:buClr>
                <a:srgbClr val="00B050"/>
              </a:buClr>
              <a:buSzPts val="2000"/>
              <a:buNone/>
            </a:pPr>
            <a:r>
              <a:rPr lang="en-GB" sz="2000">
                <a:solidFill>
                  <a:srgbClr val="00B050"/>
                </a:solidFill>
              </a:rPr>
              <a:t>SYNTAX: prev(iterator i, int n)</a:t>
            </a:r>
            <a:endParaRPr/>
          </a:p>
          <a:p>
            <a:pPr indent="-228600" lvl="0" marL="228600" rtl="0" algn="l">
              <a:lnSpc>
                <a:spcPct val="90000"/>
              </a:lnSpc>
              <a:spcBef>
                <a:spcPts val="1000"/>
              </a:spcBef>
              <a:spcAft>
                <a:spcPts val="0"/>
              </a:spcAft>
              <a:buClr>
                <a:srgbClr val="FF0000"/>
              </a:buClr>
              <a:buSzPts val="2000"/>
              <a:buFont typeface="Noto Sans Symbols"/>
              <a:buChar char="⮚"/>
            </a:pPr>
            <a:r>
              <a:rPr lang="en-GB" sz="2000">
                <a:solidFill>
                  <a:srgbClr val="FF0000"/>
                </a:solidFill>
              </a:rPr>
              <a:t>begin() </a:t>
            </a:r>
            <a:r>
              <a:rPr lang="en-GB" sz="2000"/>
              <a:t>Operation this method returns an iterator to the start of the given container.</a:t>
            </a:r>
            <a:endParaRPr/>
          </a:p>
          <a:p>
            <a:pPr indent="0" lvl="0" marL="0" rtl="0" algn="l">
              <a:lnSpc>
                <a:spcPct val="90000"/>
              </a:lnSpc>
              <a:spcBef>
                <a:spcPts val="1000"/>
              </a:spcBef>
              <a:spcAft>
                <a:spcPts val="0"/>
              </a:spcAft>
              <a:buClr>
                <a:srgbClr val="00B050"/>
              </a:buClr>
              <a:buSzPts val="2000"/>
              <a:buNone/>
            </a:pPr>
            <a:r>
              <a:rPr lang="en-GB" sz="2000">
                <a:solidFill>
                  <a:srgbClr val="00B050"/>
                </a:solidFill>
              </a:rPr>
              <a:t>				       SYNTAX: begin()</a:t>
            </a:r>
            <a:endParaRPr/>
          </a:p>
          <a:p>
            <a:pPr indent="-228600" lvl="0" marL="228600" rtl="0" algn="l">
              <a:lnSpc>
                <a:spcPct val="90000"/>
              </a:lnSpc>
              <a:spcBef>
                <a:spcPts val="1000"/>
              </a:spcBef>
              <a:spcAft>
                <a:spcPts val="0"/>
              </a:spcAft>
              <a:buClr>
                <a:srgbClr val="FF0000"/>
              </a:buClr>
              <a:buSzPts val="2000"/>
              <a:buFont typeface="Noto Sans Symbols"/>
              <a:buChar char="⮚"/>
            </a:pPr>
            <a:r>
              <a:rPr lang="en-GB" sz="2000">
                <a:solidFill>
                  <a:srgbClr val="FF0000"/>
                </a:solidFill>
              </a:rPr>
              <a:t>end() </a:t>
            </a:r>
            <a:r>
              <a:rPr lang="en-GB" sz="2000"/>
              <a:t>Operation this method returns an iterator to the end of the given container.</a:t>
            </a:r>
            <a:endParaRPr/>
          </a:p>
          <a:p>
            <a:pPr indent="0" lvl="0" marL="0" rtl="0" algn="l">
              <a:lnSpc>
                <a:spcPct val="90000"/>
              </a:lnSpc>
              <a:spcBef>
                <a:spcPts val="1000"/>
              </a:spcBef>
              <a:spcAft>
                <a:spcPts val="0"/>
              </a:spcAft>
              <a:buClr>
                <a:srgbClr val="00B050"/>
              </a:buClr>
              <a:buSzPts val="2000"/>
              <a:buNone/>
            </a:pPr>
            <a:r>
              <a:rPr lang="en-GB" sz="2000">
                <a:solidFill>
                  <a:srgbClr val="00B050"/>
                </a:solidFill>
              </a:rPr>
              <a:t>				        SYNTAX: end()</a:t>
            </a:r>
            <a:endParaRPr sz="2000"/>
          </a:p>
        </p:txBody>
      </p:sp>
      <p:sp>
        <p:nvSpPr>
          <p:cNvPr id="305" name="Google Shape;305;p34"/>
          <p:cNvSpPr txBox="1"/>
          <p:nvPr>
            <p:ph type="title"/>
          </p:nvPr>
        </p:nvSpPr>
        <p:spPr>
          <a:xfrm>
            <a:off x="838200" y="693548"/>
            <a:ext cx="5308697" cy="668717"/>
          </a:xfrm>
          <a:prstGeom prst="rect">
            <a:avLst/>
          </a:prstGeom>
          <a:noFill/>
          <a:ln>
            <a:noFill/>
          </a:ln>
        </p:spPr>
        <p:txBody>
          <a:bodyPr anchorCtr="0" anchor="ctr" bIns="79350" lIns="0" spcFirstLastPara="1" rIns="0" wrap="square" tIns="95200">
            <a:spAutoFit/>
          </a:bodyPr>
          <a:lstStyle/>
          <a:p>
            <a:pPr indent="0" lvl="0" marL="0" marR="0" rtl="0" algn="l">
              <a:lnSpc>
                <a:spcPct val="100000"/>
              </a:lnSpc>
              <a:spcBef>
                <a:spcPts val="0"/>
              </a:spcBef>
              <a:spcAft>
                <a:spcPts val="0"/>
              </a:spcAft>
              <a:buClr>
                <a:srgbClr val="333333"/>
              </a:buClr>
              <a:buSzPts val="3200"/>
              <a:buFont typeface="Calibri"/>
              <a:buNone/>
            </a:pPr>
            <a:r>
              <a:rPr b="1" i="0" lang="en-GB" sz="3200" u="none" cap="none" strike="noStrike">
                <a:solidFill>
                  <a:srgbClr val="333333"/>
                </a:solidFill>
                <a:latin typeface="Calibri"/>
                <a:ea typeface="Calibri"/>
                <a:cs typeface="Calibri"/>
                <a:sym typeface="Calibri"/>
              </a:rPr>
              <a:t>Operations on Iterators in STL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09" name="Shape 309"/>
        <p:cNvGrpSpPr/>
        <p:nvPr/>
      </p:nvGrpSpPr>
      <p:grpSpPr>
        <a:xfrm>
          <a:off x="0" y="0"/>
          <a:ext cx="0" cy="0"/>
          <a:chOff x="0" y="0"/>
          <a:chExt cx="0" cy="0"/>
        </a:xfrm>
      </p:grpSpPr>
      <p:sp>
        <p:nvSpPr>
          <p:cNvPr id="310" name="Google Shape;310;p35"/>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311" name="Google Shape;311;p35"/>
          <p:cNvSpPr txBox="1"/>
          <p:nvPr>
            <p:ph type="title"/>
          </p:nvPr>
        </p:nvSpPr>
        <p:spPr>
          <a:xfrm>
            <a:off x="838200" y="493493"/>
            <a:ext cx="5082738"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IQ question for interview?</a:t>
            </a:r>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312" name="Google Shape;312;p35"/>
          <p:cNvPicPr preferRelativeResize="0"/>
          <p:nvPr/>
        </p:nvPicPr>
        <p:blipFill rotWithShape="1">
          <a:blip r:embed="rId3">
            <a:alphaModFix/>
          </a:blip>
          <a:srcRect b="0" l="0" r="0" t="0"/>
          <a:stretch/>
        </p:blipFill>
        <p:spPr>
          <a:xfrm>
            <a:off x="1681018" y="1842510"/>
            <a:ext cx="8323416" cy="4382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16" name="Shape 316"/>
        <p:cNvGrpSpPr/>
        <p:nvPr/>
      </p:nvGrpSpPr>
      <p:grpSpPr>
        <a:xfrm>
          <a:off x="0" y="0"/>
          <a:ext cx="0" cy="0"/>
          <a:chOff x="0" y="0"/>
          <a:chExt cx="0" cy="0"/>
        </a:xfrm>
      </p:grpSpPr>
      <p:sp>
        <p:nvSpPr>
          <p:cNvPr id="317" name="Google Shape;317;p36"/>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C00000"/>
              </a:buClr>
              <a:buSzPts val="2400"/>
              <a:buFont typeface="Noto Sans Symbols"/>
              <a:buChar char="⮚"/>
            </a:pPr>
            <a:r>
              <a:rPr lang="en-GB" sz="2400">
                <a:solidFill>
                  <a:srgbClr val="C00000"/>
                </a:solidFill>
              </a:rPr>
              <a:t>STL</a:t>
            </a:r>
            <a:r>
              <a:rPr lang="en-GB" sz="2400"/>
              <a:t> provide different types of algorithms that can be implemented upon any of the container with the help of iterators. Thus now we don’t have to define complex algorithm instead we just use the built in functions provided by the algorithm library in STL.</a:t>
            </a:r>
            <a:endParaRPr/>
          </a:p>
          <a:p>
            <a:pPr indent="-228600" lvl="0" marL="228600" rtl="0" algn="l">
              <a:lnSpc>
                <a:spcPct val="90000"/>
              </a:lnSpc>
              <a:spcBef>
                <a:spcPts val="1000"/>
              </a:spcBef>
              <a:spcAft>
                <a:spcPts val="0"/>
              </a:spcAft>
              <a:buClr>
                <a:schemeClr val="dk1"/>
              </a:buClr>
              <a:buSzPts val="2400"/>
              <a:buFont typeface="Noto Sans Symbols"/>
              <a:buChar char="⮚"/>
            </a:pPr>
            <a:r>
              <a:rPr lang="en-GB" sz="2400"/>
              <a:t>As already discussed earlier, algorithm functions provided by </a:t>
            </a:r>
            <a:r>
              <a:rPr lang="en-GB" sz="2400">
                <a:solidFill>
                  <a:srgbClr val="00B050"/>
                </a:solidFill>
              </a:rPr>
              <a:t>algorithm library </a:t>
            </a:r>
            <a:r>
              <a:rPr lang="en-GB" sz="2400"/>
              <a:t>works on the iterators, not on the containers. Thus one algorithm function can be used on any type of container.</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228600" lvl="0" marL="228600" rtl="0" algn="l">
              <a:lnSpc>
                <a:spcPct val="90000"/>
              </a:lnSpc>
              <a:spcBef>
                <a:spcPts val="1000"/>
              </a:spcBef>
              <a:spcAft>
                <a:spcPts val="0"/>
              </a:spcAft>
              <a:buClr>
                <a:srgbClr val="FF0000"/>
              </a:buClr>
              <a:buSzPts val="2400"/>
              <a:buFont typeface="Noto Sans Symbols"/>
              <a:buChar char="⮚"/>
            </a:pPr>
            <a:r>
              <a:rPr lang="en-GB" sz="2400">
                <a:solidFill>
                  <a:srgbClr val="FF0000"/>
                </a:solidFill>
              </a:rPr>
              <a:t>Use of algorithms from STL saves time, effort, code and are very reliable.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318" name="Google Shape;318;p36"/>
          <p:cNvSpPr txBox="1"/>
          <p:nvPr>
            <p:ph type="title"/>
          </p:nvPr>
        </p:nvSpPr>
        <p:spPr>
          <a:xfrm>
            <a:off x="838200" y="493493"/>
            <a:ext cx="6485302"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Overview of Algorithms in C++ STL?</a:t>
            </a:r>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22" name="Shape 322"/>
        <p:cNvGrpSpPr/>
        <p:nvPr/>
      </p:nvGrpSpPr>
      <p:grpSpPr>
        <a:xfrm>
          <a:off x="0" y="0"/>
          <a:ext cx="0" cy="0"/>
          <a:chOff x="0" y="0"/>
          <a:chExt cx="0" cy="0"/>
        </a:xfrm>
      </p:grpSpPr>
      <p:sp>
        <p:nvSpPr>
          <p:cNvPr id="323" name="Google Shape;323;p37"/>
          <p:cNvSpPr txBox="1"/>
          <p:nvPr>
            <p:ph idx="1" type="body"/>
          </p:nvPr>
        </p:nvSpPr>
        <p:spPr>
          <a:xfrm>
            <a:off x="717620" y="1562319"/>
            <a:ext cx="10515600" cy="5089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Font typeface="Noto Sans Symbols"/>
              <a:buChar char="⮚"/>
            </a:pPr>
            <a:r>
              <a:rPr b="1" lang="en-GB" sz="1600"/>
              <a:t>Sort</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reverse</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Count</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binary_search ( details basic )</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Lower_bound</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Upper_bound</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fill</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max_element</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next_permutation</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prev_permutation</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remove</a:t>
            </a:r>
            <a:endParaRPr/>
          </a:p>
          <a:p>
            <a:pPr indent="-228600" lvl="0" marL="228600" rtl="0" algn="l">
              <a:lnSpc>
                <a:spcPct val="90000"/>
              </a:lnSpc>
              <a:spcBef>
                <a:spcPts val="1000"/>
              </a:spcBef>
              <a:spcAft>
                <a:spcPts val="0"/>
              </a:spcAft>
              <a:buClr>
                <a:schemeClr val="dk1"/>
              </a:buClr>
              <a:buSzPts val="1600"/>
              <a:buFont typeface="Noto Sans Symbols"/>
              <a:buChar char="⮚"/>
            </a:pPr>
            <a:r>
              <a:rPr b="1" lang="en-GB" sz="1600"/>
              <a:t>Is_sorted</a:t>
            </a:r>
            <a:endParaRPr b="1" sz="1600"/>
          </a:p>
          <a:p>
            <a:pPr indent="-228600" lvl="0" marL="228600" rtl="0" algn="l">
              <a:lnSpc>
                <a:spcPct val="90000"/>
              </a:lnSpc>
              <a:spcBef>
                <a:spcPts val="1000"/>
              </a:spcBef>
              <a:spcAft>
                <a:spcPts val="0"/>
              </a:spcAft>
              <a:buClr>
                <a:schemeClr val="dk1"/>
              </a:buClr>
              <a:buSzPts val="1600"/>
              <a:buFont typeface="Noto Sans Symbols"/>
              <a:buChar char="⮚"/>
            </a:pPr>
            <a:r>
              <a:rPr b="1" lang="en-GB" sz="1600"/>
              <a:t>Code : https://ideone.com/rLWMpR </a:t>
            </a:r>
            <a:endParaRPr/>
          </a:p>
        </p:txBody>
      </p:sp>
      <p:sp>
        <p:nvSpPr>
          <p:cNvPr id="324" name="Google Shape;324;p37"/>
          <p:cNvSpPr txBox="1"/>
          <p:nvPr>
            <p:ph type="title"/>
          </p:nvPr>
        </p:nvSpPr>
        <p:spPr>
          <a:xfrm>
            <a:off x="838200" y="493493"/>
            <a:ext cx="6485302"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333333"/>
              </a:buClr>
              <a:buSzPts val="3200"/>
              <a:buFont typeface="Noto Sans Symbols"/>
              <a:buChar char="❖"/>
            </a:pPr>
            <a:r>
              <a:rPr b="1" i="0" lang="en-GB" sz="3200" u="none" cap="none" strike="noStrike">
                <a:solidFill>
                  <a:srgbClr val="333333"/>
                </a:solidFill>
                <a:latin typeface="Calibri"/>
                <a:ea typeface="Calibri"/>
                <a:cs typeface="Calibri"/>
                <a:sym typeface="Calibri"/>
              </a:rPr>
              <a:t>Overview of Algorithms in C++ STL?</a:t>
            </a:r>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28" name="Shape 328"/>
        <p:cNvGrpSpPr/>
        <p:nvPr/>
      </p:nvGrpSpPr>
      <p:grpSpPr>
        <a:xfrm>
          <a:off x="0" y="0"/>
          <a:ext cx="0" cy="0"/>
          <a:chOff x="0" y="0"/>
          <a:chExt cx="0" cy="0"/>
        </a:xfrm>
      </p:grpSpPr>
      <p:pic>
        <p:nvPicPr>
          <p:cNvPr id="329" name="Google Shape;329;p38"/>
          <p:cNvPicPr preferRelativeResize="0"/>
          <p:nvPr>
            <p:ph idx="1" type="body"/>
          </p:nvPr>
        </p:nvPicPr>
        <p:blipFill rotWithShape="1">
          <a:blip r:embed="rId3">
            <a:alphaModFix/>
          </a:blip>
          <a:srcRect b="0" l="0" r="0" t="0"/>
          <a:stretch/>
        </p:blipFill>
        <p:spPr>
          <a:xfrm>
            <a:off x="2415063" y="1177290"/>
            <a:ext cx="7361873" cy="5014930"/>
          </a:xfrm>
          <a:prstGeom prst="rect">
            <a:avLst/>
          </a:prstGeom>
          <a:noFill/>
          <a:ln>
            <a:noFill/>
          </a:ln>
        </p:spPr>
      </p:pic>
      <p:sp>
        <p:nvSpPr>
          <p:cNvPr id="330" name="Google Shape;330;p38"/>
          <p:cNvSpPr txBox="1"/>
          <p:nvPr>
            <p:ph type="title"/>
          </p:nvPr>
        </p:nvSpPr>
        <p:spPr>
          <a:xfrm>
            <a:off x="838200" y="431939"/>
            <a:ext cx="10515600" cy="119193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FF0000"/>
              </a:buClr>
              <a:buSzPts val="4000"/>
              <a:buFont typeface="Calibri"/>
              <a:buNone/>
            </a:pPr>
            <a:r>
              <a:rPr b="1" lang="en-GB" sz="4000">
                <a:solidFill>
                  <a:srgbClr val="FF0000"/>
                </a:solidFill>
                <a:latin typeface="Calibri"/>
                <a:ea typeface="Calibri"/>
                <a:cs typeface="Calibri"/>
                <a:sym typeface="Calibri"/>
              </a:rPr>
              <a:t>دورك بقي ..</a:t>
            </a:r>
            <a:endParaRPr b="1" i="0" sz="40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34" name="Shape 334"/>
        <p:cNvGrpSpPr/>
        <p:nvPr/>
      </p:nvGrpSpPr>
      <p:grpSpPr>
        <a:xfrm>
          <a:off x="0" y="0"/>
          <a:ext cx="0" cy="0"/>
          <a:chOff x="0" y="0"/>
          <a:chExt cx="0" cy="0"/>
        </a:xfrm>
      </p:grpSpPr>
      <p:sp>
        <p:nvSpPr>
          <p:cNvPr id="335" name="Google Shape;335;p39"/>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GB"/>
              <a:t>Given an array , print all its permutations.</a:t>
            </a:r>
            <a:endParaRPr/>
          </a:p>
          <a:p>
            <a:pPr indent="-228600" lvl="0" marL="228600" rtl="0" algn="l">
              <a:lnSpc>
                <a:spcPct val="90000"/>
              </a:lnSpc>
              <a:spcBef>
                <a:spcPts val="1000"/>
              </a:spcBef>
              <a:spcAft>
                <a:spcPts val="0"/>
              </a:spcAft>
              <a:buClr>
                <a:schemeClr val="dk1"/>
              </a:buClr>
              <a:buSzPts val="2800"/>
              <a:buFont typeface="Noto Sans Symbols"/>
              <a:buChar char="⮚"/>
            </a:pPr>
            <a:r>
              <a:rPr b="1" lang="en-GB"/>
              <a:t>Given an array of N numbers and Q queries for each query you will be given number check if the number  is in array or not</a:t>
            </a:r>
            <a:endParaRPr/>
          </a:p>
          <a:p>
            <a:pPr indent="-127000" lvl="0" marL="228600" rtl="0" algn="l">
              <a:lnSpc>
                <a:spcPct val="90000"/>
              </a:lnSpc>
              <a:spcBef>
                <a:spcPts val="1000"/>
              </a:spcBef>
              <a:spcAft>
                <a:spcPts val="0"/>
              </a:spcAft>
              <a:buClr>
                <a:schemeClr val="dk1"/>
              </a:buClr>
              <a:buSzPts val="1600"/>
              <a:buFont typeface="Noto Sans Symbols"/>
              <a:buNone/>
            </a:pPr>
            <a:r>
              <a:t/>
            </a:r>
            <a:endParaRPr b="1" sz="1600"/>
          </a:p>
        </p:txBody>
      </p:sp>
      <p:sp>
        <p:nvSpPr>
          <p:cNvPr id="336" name="Google Shape;336;p39"/>
          <p:cNvSpPr txBox="1"/>
          <p:nvPr>
            <p:ph type="title"/>
          </p:nvPr>
        </p:nvSpPr>
        <p:spPr>
          <a:xfrm>
            <a:off x="838200" y="431939"/>
            <a:ext cx="10515600" cy="1191937"/>
          </a:xfrm>
          <a:prstGeom prst="rect">
            <a:avLst/>
          </a:prstGeom>
          <a:noFill/>
          <a:ln>
            <a:noFill/>
          </a:ln>
        </p:spPr>
        <p:txBody>
          <a:bodyPr anchorCtr="0" anchor="ctr" bIns="79350" lIns="0" spcFirstLastPara="1" rIns="0" wrap="square" tIns="95200">
            <a:spAutoFit/>
          </a:bodyPr>
          <a:lstStyle/>
          <a:p>
            <a:pPr indent="0" lvl="0" marL="0" marR="0" rtl="0" algn="ctr">
              <a:lnSpc>
                <a:spcPct val="100000"/>
              </a:lnSpc>
              <a:spcBef>
                <a:spcPts val="0"/>
              </a:spcBef>
              <a:spcAft>
                <a:spcPts val="0"/>
              </a:spcAft>
              <a:buClr>
                <a:srgbClr val="333333"/>
              </a:buClr>
              <a:buSzPts val="4000"/>
              <a:buFont typeface="Calibri"/>
              <a:buNone/>
            </a:pPr>
            <a:r>
              <a:rPr b="1" lang="en-GB" sz="4000">
                <a:solidFill>
                  <a:srgbClr val="333333"/>
                </a:solidFill>
                <a:latin typeface="Calibri"/>
                <a:ea typeface="Calibri"/>
                <a:cs typeface="Calibri"/>
                <a:sym typeface="Calibri"/>
              </a:rPr>
              <a:t>Problems </a:t>
            </a:r>
            <a:endParaRPr b="1" i="0" sz="4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01" name="Shape 101"/>
        <p:cNvGrpSpPr/>
        <p:nvPr/>
      </p:nvGrpSpPr>
      <p:grpSpPr>
        <a:xfrm>
          <a:off x="0" y="0"/>
          <a:ext cx="0" cy="0"/>
          <a:chOff x="0" y="0"/>
          <a:chExt cx="0" cy="0"/>
        </a:xfrm>
      </p:grpSpPr>
      <p:sp>
        <p:nvSpPr>
          <p:cNvPr id="102" name="Google Shape;102;p4"/>
          <p:cNvSpPr txBox="1"/>
          <p:nvPr>
            <p:ph type="ctrTitle"/>
          </p:nvPr>
        </p:nvSpPr>
        <p:spPr>
          <a:xfrm>
            <a:off x="1524000" y="160773"/>
            <a:ext cx="9144000" cy="25723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Containers in STL</a:t>
            </a: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 </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103" name="Google Shape;103;p4"/>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333333"/>
              </a:buClr>
              <a:buSzPts val="2400"/>
              <a:buFont typeface="Noto Sans Symbols"/>
              <a:buChar char="✔"/>
            </a:pPr>
            <a:r>
              <a:rPr b="0" i="0" lang="en-GB">
                <a:solidFill>
                  <a:srgbClr val="333333"/>
                </a:solidFill>
              </a:rPr>
              <a:t>Container library in STL provide containers that are used to create data structures like </a:t>
            </a:r>
            <a:r>
              <a:rPr b="0" i="0" lang="en-GB">
                <a:solidFill>
                  <a:srgbClr val="C00000"/>
                </a:solidFill>
              </a:rPr>
              <a:t>arrays, linked list, map</a:t>
            </a:r>
            <a:r>
              <a:rPr b="0" i="0" lang="en-GB">
                <a:solidFill>
                  <a:srgbClr val="333333"/>
                </a:solidFill>
              </a:rPr>
              <a:t> etc.</a:t>
            </a:r>
            <a:endParaRPr/>
          </a:p>
          <a:p>
            <a:pPr indent="-190500" lvl="0" marL="342900" rtl="0" algn="l">
              <a:lnSpc>
                <a:spcPct val="90000"/>
              </a:lnSpc>
              <a:spcBef>
                <a:spcPts val="1000"/>
              </a:spcBef>
              <a:spcAft>
                <a:spcPts val="0"/>
              </a:spcAft>
              <a:buClr>
                <a:schemeClr val="dk1"/>
              </a:buClr>
              <a:buSzPts val="2400"/>
              <a:buFont typeface="Noto Sans Symbols"/>
              <a:buNone/>
            </a:pPr>
            <a:r>
              <a:t/>
            </a:r>
            <a:endParaRPr b="0" i="0">
              <a:solidFill>
                <a:srgbClr val="333333"/>
              </a:solidFill>
            </a:endParaRPr>
          </a:p>
          <a:p>
            <a:pPr indent="-342900" lvl="0" marL="342900" rtl="0" algn="l">
              <a:lnSpc>
                <a:spcPct val="90000"/>
              </a:lnSpc>
              <a:spcBef>
                <a:spcPts val="1000"/>
              </a:spcBef>
              <a:spcAft>
                <a:spcPts val="0"/>
              </a:spcAft>
              <a:buClr>
                <a:srgbClr val="333333"/>
              </a:buClr>
              <a:buSzPts val="2400"/>
              <a:buFont typeface="Noto Sans Symbols"/>
              <a:buChar char="✔"/>
            </a:pPr>
            <a:r>
              <a:rPr b="0" i="0" lang="en-GB">
                <a:solidFill>
                  <a:srgbClr val="333333"/>
                </a:solidFill>
              </a:rPr>
              <a:t>These container are generic, they can hold elements of any data types, for example: </a:t>
            </a:r>
            <a:r>
              <a:rPr b="0" i="0" lang="en-GB">
                <a:solidFill>
                  <a:srgbClr val="FF0000"/>
                </a:solidFill>
              </a:rPr>
              <a:t>vector can be used for creating dynamic arrays of char, integer, float and other types</a:t>
            </a:r>
            <a:r>
              <a:rPr b="0" i="0" lang="en-GB">
                <a:solidFill>
                  <a:srgbClr val="333333"/>
                </a:solidFill>
              </a:rPr>
              <a:t>.</a:t>
            </a:r>
            <a:endParaRPr b="0" i="0">
              <a:solidFill>
                <a:srgbClr val="00B0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340" name="Shape 340"/>
        <p:cNvGrpSpPr/>
        <p:nvPr/>
      </p:nvGrpSpPr>
      <p:grpSpPr>
        <a:xfrm>
          <a:off x="0" y="0"/>
          <a:ext cx="0" cy="0"/>
          <a:chOff x="0" y="0"/>
          <a:chExt cx="0" cy="0"/>
        </a:xfrm>
      </p:grpSpPr>
      <p:sp>
        <p:nvSpPr>
          <p:cNvPr id="341" name="Google Shape;34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6600"/>
              <a:buFont typeface="Calibri"/>
              <a:buNone/>
            </a:pPr>
            <a:r>
              <a:rPr lang="en-GB" sz="6600"/>
              <a:t>مع السلامة يا جون ^^</a:t>
            </a:r>
            <a:endParaRPr/>
          </a:p>
        </p:txBody>
      </p:sp>
      <p:pic>
        <p:nvPicPr>
          <p:cNvPr id="342" name="Google Shape;342;p40"/>
          <p:cNvPicPr preferRelativeResize="0"/>
          <p:nvPr>
            <p:ph idx="1" type="body"/>
          </p:nvPr>
        </p:nvPicPr>
        <p:blipFill rotWithShape="1">
          <a:blip r:embed="rId3">
            <a:alphaModFix/>
          </a:blip>
          <a:srcRect b="0" l="0" r="0" t="0"/>
          <a:stretch/>
        </p:blipFill>
        <p:spPr>
          <a:xfrm>
            <a:off x="2653017" y="1690688"/>
            <a:ext cx="7735712"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07" name="Shape 107"/>
        <p:cNvGrpSpPr/>
        <p:nvPr/>
      </p:nvGrpSpPr>
      <p:grpSpPr>
        <a:xfrm>
          <a:off x="0" y="0"/>
          <a:ext cx="0" cy="0"/>
          <a:chOff x="0" y="0"/>
          <a:chExt cx="0" cy="0"/>
        </a:xfrm>
      </p:grpSpPr>
      <p:sp>
        <p:nvSpPr>
          <p:cNvPr id="108" name="Google Shape;108;p5"/>
          <p:cNvSpPr txBox="1"/>
          <p:nvPr>
            <p:ph type="ctrTitle"/>
          </p:nvPr>
        </p:nvSpPr>
        <p:spPr>
          <a:xfrm>
            <a:off x="1524000" y="160773"/>
            <a:ext cx="9144000" cy="25723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Algorithms in STL</a:t>
            </a: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 </a:t>
            </a:r>
            <a:br>
              <a:rPr b="1" lang="en-GB" sz="8640">
                <a:latin typeface="Calibri"/>
                <a:ea typeface="Calibri"/>
                <a:cs typeface="Calibri"/>
                <a:sym typeface="Calibri"/>
              </a:rPr>
            </a:br>
            <a:endParaRPr b="1" sz="8640">
              <a:latin typeface="Calibri"/>
              <a:ea typeface="Calibri"/>
              <a:cs typeface="Calibri"/>
              <a:sym typeface="Calibri"/>
            </a:endParaRPr>
          </a:p>
        </p:txBody>
      </p:sp>
      <p:sp>
        <p:nvSpPr>
          <p:cNvPr id="109" name="Google Shape;109;p5"/>
          <p:cNvSpPr txBox="1"/>
          <p:nvPr>
            <p:ph idx="1" type="subTitle"/>
          </p:nvPr>
        </p:nvSpPr>
        <p:spPr>
          <a:xfrm>
            <a:off x="1306286" y="1607735"/>
            <a:ext cx="9361714" cy="49839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333333"/>
              </a:buClr>
              <a:buSzPts val="2400"/>
              <a:buFont typeface="Noto Sans Symbols"/>
              <a:buChar char="✔"/>
            </a:pPr>
            <a:r>
              <a:rPr b="0" i="0" lang="en-GB">
                <a:solidFill>
                  <a:srgbClr val="333333"/>
                </a:solidFill>
              </a:rPr>
              <a:t>STL provide number of algorithms that can be used of any container, irrespective of their type. Algorithms library contains built in functions that performs complex algorithms on the data structures.</a:t>
            </a:r>
            <a:endParaRPr/>
          </a:p>
          <a:p>
            <a:pPr indent="-190500" lvl="0" marL="342900" rtl="0" algn="l">
              <a:lnSpc>
                <a:spcPct val="90000"/>
              </a:lnSpc>
              <a:spcBef>
                <a:spcPts val="1000"/>
              </a:spcBef>
              <a:spcAft>
                <a:spcPts val="0"/>
              </a:spcAft>
              <a:buClr>
                <a:schemeClr val="dk1"/>
              </a:buClr>
              <a:buSzPts val="2400"/>
              <a:buFont typeface="Noto Sans Symbols"/>
              <a:buNone/>
            </a:pPr>
            <a:r>
              <a:t/>
            </a:r>
            <a:endParaRPr b="0" i="0">
              <a:solidFill>
                <a:srgbClr val="333333"/>
              </a:solidFill>
            </a:endParaRPr>
          </a:p>
          <a:p>
            <a:pPr indent="-342900" lvl="0" marL="342900" rtl="0" algn="l">
              <a:lnSpc>
                <a:spcPct val="90000"/>
              </a:lnSpc>
              <a:spcBef>
                <a:spcPts val="1000"/>
              </a:spcBef>
              <a:spcAft>
                <a:spcPts val="0"/>
              </a:spcAft>
              <a:buClr>
                <a:srgbClr val="333333"/>
              </a:buClr>
              <a:buSzPts val="2400"/>
              <a:buFont typeface="Noto Sans Symbols"/>
              <a:buChar char="✔"/>
            </a:pPr>
            <a:r>
              <a:rPr b="0" i="0" lang="en-GB">
                <a:solidFill>
                  <a:srgbClr val="333333"/>
                </a:solidFill>
              </a:rPr>
              <a:t>For example: one can reverse a range with </a:t>
            </a:r>
            <a:r>
              <a:rPr b="0" i="0" lang="en-GB">
                <a:solidFill>
                  <a:srgbClr val="C00000"/>
                </a:solidFill>
              </a:rPr>
              <a:t>reverse() </a:t>
            </a:r>
            <a:r>
              <a:rPr b="0" i="0" lang="en-GB">
                <a:solidFill>
                  <a:srgbClr val="333333"/>
                </a:solidFill>
              </a:rPr>
              <a:t>function, sort a range with </a:t>
            </a:r>
            <a:r>
              <a:rPr b="0" i="0" lang="en-GB">
                <a:solidFill>
                  <a:srgbClr val="C00000"/>
                </a:solidFill>
              </a:rPr>
              <a:t>sort() </a:t>
            </a:r>
            <a:r>
              <a:rPr b="0" i="0" lang="en-GB">
                <a:solidFill>
                  <a:srgbClr val="333333"/>
                </a:solidFill>
              </a:rPr>
              <a:t>function, search in a range with </a:t>
            </a:r>
            <a:r>
              <a:rPr b="0" i="0" lang="en-GB">
                <a:solidFill>
                  <a:srgbClr val="C00000"/>
                </a:solidFill>
              </a:rPr>
              <a:t>binary_search()</a:t>
            </a:r>
            <a:r>
              <a:rPr b="0" i="0" lang="en-GB">
                <a:solidFill>
                  <a:srgbClr val="333333"/>
                </a:solidFill>
              </a:rPr>
              <a:t> and so on.</a:t>
            </a:r>
            <a:endParaRPr/>
          </a:p>
          <a:p>
            <a:pPr indent="-190500" lvl="0" marL="342900" rtl="0" algn="l">
              <a:lnSpc>
                <a:spcPct val="90000"/>
              </a:lnSpc>
              <a:spcBef>
                <a:spcPts val="1000"/>
              </a:spcBef>
              <a:spcAft>
                <a:spcPts val="0"/>
              </a:spcAft>
              <a:buClr>
                <a:schemeClr val="dk1"/>
              </a:buClr>
              <a:buSzPts val="2400"/>
              <a:buFont typeface="Noto Sans Symbols"/>
              <a:buNone/>
            </a:pPr>
            <a:r>
              <a:t/>
            </a:r>
            <a:endParaRPr b="0" i="0">
              <a:solidFill>
                <a:srgbClr val="333333"/>
              </a:solidFill>
            </a:endParaRPr>
          </a:p>
          <a:p>
            <a:pPr indent="-342900" lvl="0" marL="342900" rtl="0" algn="l">
              <a:lnSpc>
                <a:spcPct val="90000"/>
              </a:lnSpc>
              <a:spcBef>
                <a:spcPts val="1000"/>
              </a:spcBef>
              <a:spcAft>
                <a:spcPts val="0"/>
              </a:spcAft>
              <a:buClr>
                <a:srgbClr val="333333"/>
              </a:buClr>
              <a:buSzPts val="2400"/>
              <a:buFont typeface="Noto Sans Symbols"/>
              <a:buChar char="✔"/>
            </a:pPr>
            <a:r>
              <a:rPr b="0" i="0" lang="en-GB">
                <a:solidFill>
                  <a:srgbClr val="333333"/>
                </a:solidFill>
              </a:rPr>
              <a:t>Algorithm library provides abstraction, i.e </a:t>
            </a:r>
            <a:r>
              <a:rPr b="0" i="0" lang="en-GB">
                <a:solidFill>
                  <a:srgbClr val="00B050"/>
                </a:solidFill>
              </a:rPr>
              <a:t>you don't necessarily need to know how the the algorithm works.  (يا راجل!!)</a:t>
            </a:r>
            <a:endParaRPr b="0" i="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13" name="Shape 113"/>
        <p:cNvGrpSpPr/>
        <p:nvPr/>
      </p:nvGrpSpPr>
      <p:grpSpPr>
        <a:xfrm>
          <a:off x="0" y="0"/>
          <a:ext cx="0" cy="0"/>
          <a:chOff x="0" y="0"/>
          <a:chExt cx="0" cy="0"/>
        </a:xfrm>
      </p:grpSpPr>
      <p:sp>
        <p:nvSpPr>
          <p:cNvPr id="114" name="Google Shape;114;p6"/>
          <p:cNvSpPr txBox="1"/>
          <p:nvPr>
            <p:ph type="ctrTitle"/>
          </p:nvPr>
        </p:nvSpPr>
        <p:spPr>
          <a:xfrm>
            <a:off x="1524000" y="401935"/>
            <a:ext cx="9144000" cy="71343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40"/>
              <a:buFont typeface="Calibri"/>
              <a:buNone/>
            </a:pP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br>
              <a:rPr b="1" i="0" lang="en-GB" sz="3240" u="none" strike="noStrike">
                <a:latin typeface="Calibri"/>
                <a:ea typeface="Calibri"/>
                <a:cs typeface="Calibri"/>
                <a:sym typeface="Calibri"/>
              </a:rPr>
            </a:br>
            <a:r>
              <a:rPr b="1" i="0" lang="en-GB" sz="3240" u="none" strike="noStrike">
                <a:latin typeface="Calibri"/>
                <a:ea typeface="Calibri"/>
                <a:cs typeface="Calibri"/>
                <a:sym typeface="Calibri"/>
              </a:rPr>
              <a:t>C++: Iterators in STL </a:t>
            </a:r>
            <a:endParaRPr b="1" sz="8640">
              <a:latin typeface="Calibri"/>
              <a:ea typeface="Calibri"/>
              <a:cs typeface="Calibri"/>
              <a:sym typeface="Calibri"/>
            </a:endParaRPr>
          </a:p>
        </p:txBody>
      </p:sp>
      <p:sp>
        <p:nvSpPr>
          <p:cNvPr id="115" name="Google Shape;115;p6"/>
          <p:cNvSpPr txBox="1"/>
          <p:nvPr>
            <p:ph idx="1" type="subTitle"/>
          </p:nvPr>
        </p:nvSpPr>
        <p:spPr>
          <a:xfrm>
            <a:off x="1415143" y="1547445"/>
            <a:ext cx="9361714" cy="49839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333333"/>
              </a:buClr>
              <a:buSzPts val="2400"/>
              <a:buFont typeface="Noto Sans Symbols"/>
              <a:buChar char="✔"/>
            </a:pPr>
            <a:r>
              <a:rPr b="0" i="0" lang="en-GB">
                <a:solidFill>
                  <a:srgbClr val="333333"/>
                </a:solidFill>
              </a:rPr>
              <a:t>Iterators in STL are used to point to the containers. Iterators actually acts as a </a:t>
            </a:r>
            <a:r>
              <a:rPr b="0" i="0" lang="en-GB">
                <a:solidFill>
                  <a:srgbClr val="FF0000"/>
                </a:solidFill>
              </a:rPr>
              <a:t>bridge between containers and algorithms</a:t>
            </a:r>
            <a:r>
              <a:rPr b="0" i="0" lang="en-GB">
                <a:solidFill>
                  <a:srgbClr val="333333"/>
                </a:solidFill>
              </a:rPr>
              <a:t>.</a:t>
            </a:r>
            <a:endParaRPr/>
          </a:p>
          <a:p>
            <a:pPr indent="-190500" lvl="0" marL="342900" rtl="0" algn="l">
              <a:lnSpc>
                <a:spcPct val="90000"/>
              </a:lnSpc>
              <a:spcBef>
                <a:spcPts val="1000"/>
              </a:spcBef>
              <a:spcAft>
                <a:spcPts val="0"/>
              </a:spcAft>
              <a:buClr>
                <a:schemeClr val="dk1"/>
              </a:buClr>
              <a:buSzPts val="2400"/>
              <a:buFont typeface="Noto Sans Symbols"/>
              <a:buNone/>
            </a:pPr>
            <a:r>
              <a:t/>
            </a:r>
            <a:endParaRPr>
              <a:solidFill>
                <a:srgbClr val="333333"/>
              </a:solidFill>
            </a:endParaRPr>
          </a:p>
          <a:p>
            <a:pPr indent="-342900" lvl="0" marL="342900" rtl="0" algn="l">
              <a:lnSpc>
                <a:spcPct val="90000"/>
              </a:lnSpc>
              <a:spcBef>
                <a:spcPts val="1000"/>
              </a:spcBef>
              <a:spcAft>
                <a:spcPts val="0"/>
              </a:spcAft>
              <a:buClr>
                <a:srgbClr val="333333"/>
              </a:buClr>
              <a:buSzPts val="2400"/>
              <a:buFont typeface="Noto Sans Symbols"/>
              <a:buChar char="✔"/>
            </a:pPr>
            <a:r>
              <a:rPr b="0" i="0" lang="en-GB">
                <a:solidFill>
                  <a:srgbClr val="333333"/>
                </a:solidFill>
              </a:rPr>
              <a:t>For example: </a:t>
            </a:r>
            <a:r>
              <a:rPr b="0" i="0" lang="en-GB">
                <a:solidFill>
                  <a:srgbClr val="FF0000"/>
                </a:solidFill>
              </a:rPr>
              <a:t>sort() </a:t>
            </a:r>
            <a:r>
              <a:rPr b="0" i="0" lang="en-GB">
                <a:solidFill>
                  <a:srgbClr val="333333"/>
                </a:solidFill>
              </a:rPr>
              <a:t>algorithm have two parameters, </a:t>
            </a:r>
            <a:r>
              <a:rPr lang="en-GB">
                <a:solidFill>
                  <a:srgbClr val="00B050"/>
                </a:solidFill>
              </a:rPr>
              <a:t>starting iterator and ending iterator</a:t>
            </a:r>
            <a:r>
              <a:rPr b="0" i="0" lang="en-GB">
                <a:solidFill>
                  <a:srgbClr val="333333"/>
                </a:solidFill>
              </a:rPr>
              <a:t>, now sort() compare the elements pointed by each of these iterators and arrange them in sorted order, thus </a:t>
            </a:r>
            <a:r>
              <a:rPr b="0" i="0" lang="en-GB">
                <a:solidFill>
                  <a:srgbClr val="C00000"/>
                </a:solidFill>
              </a:rPr>
              <a:t>it does not matter what is the type of the container</a:t>
            </a:r>
            <a:r>
              <a:rPr b="0" i="0" lang="en-GB">
                <a:solidFill>
                  <a:srgbClr val="333333"/>
                </a:solidFill>
              </a:rPr>
              <a:t> and same sort() can be used on different types of containers.</a:t>
            </a:r>
            <a:endParaRPr b="0" i="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19" name="Shape 119"/>
        <p:cNvGrpSpPr/>
        <p:nvPr/>
      </p:nvGrpSpPr>
      <p:grpSpPr>
        <a:xfrm>
          <a:off x="0" y="0"/>
          <a:ext cx="0" cy="0"/>
          <a:chOff x="0" y="0"/>
          <a:chExt cx="0" cy="0"/>
        </a:xfrm>
      </p:grpSpPr>
      <p:sp>
        <p:nvSpPr>
          <p:cNvPr id="120" name="Google Shape;120;p7"/>
          <p:cNvSpPr txBox="1"/>
          <p:nvPr>
            <p:ph idx="1" type="body"/>
          </p:nvPr>
        </p:nvSpPr>
        <p:spPr>
          <a:xfrm>
            <a:off x="717620" y="1562319"/>
            <a:ext cx="10515600" cy="50896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GB" sz="2400"/>
              <a:t>Containers Library in STL gives us the Containers, which in simplest words, can be described as </a:t>
            </a:r>
            <a:r>
              <a:rPr lang="en-GB" sz="2400">
                <a:solidFill>
                  <a:srgbClr val="C00000"/>
                </a:solidFill>
              </a:rPr>
              <a:t>the objects used to contain data </a:t>
            </a:r>
            <a:r>
              <a:rPr lang="en-GB" sz="2400"/>
              <a:t>or rather collection of object. Containers help us to implement and replicate simple and complex data structures very easily like arrays, list, trees, associative arrays and many more.</a:t>
            </a:r>
            <a:endParaRPr/>
          </a:p>
          <a:p>
            <a:pPr indent="0" lvl="0" marL="0" rtl="0" algn="l">
              <a:lnSpc>
                <a:spcPct val="90000"/>
              </a:lnSpc>
              <a:spcBef>
                <a:spcPts val="1000"/>
              </a:spcBef>
              <a:spcAft>
                <a:spcPts val="0"/>
              </a:spcAft>
              <a:buClr>
                <a:schemeClr val="dk1"/>
              </a:buClr>
              <a:buSzPts val="2400"/>
              <a:buNone/>
            </a:pPr>
            <a:r>
              <a:rPr lang="en-GB" sz="2400"/>
              <a:t>Following are some common containers :</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vector</a:t>
            </a:r>
            <a:r>
              <a:rPr lang="en-GB" sz="2400"/>
              <a:t> : replicates arrays</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queue</a:t>
            </a:r>
            <a:r>
              <a:rPr lang="en-GB" sz="2400"/>
              <a:t> : replicates queues</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stack</a:t>
            </a:r>
            <a:r>
              <a:rPr lang="en-GB" sz="2400"/>
              <a:t> : replicates stack</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priority_queue </a:t>
            </a:r>
            <a:r>
              <a:rPr lang="en-GB" sz="2400"/>
              <a:t>: replicates heaps</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deque</a:t>
            </a:r>
            <a:r>
              <a:rPr lang="en-GB" sz="2400"/>
              <a:t> : replicates linked list</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set</a:t>
            </a:r>
            <a:r>
              <a:rPr lang="en-GB" sz="2400"/>
              <a:t> : replicates trees</a:t>
            </a:r>
            <a:endParaRPr/>
          </a:p>
          <a:p>
            <a:pPr indent="-228600" lvl="0" marL="228600" rtl="0" algn="l">
              <a:lnSpc>
                <a:spcPct val="90000"/>
              </a:lnSpc>
              <a:spcBef>
                <a:spcPts val="1000"/>
              </a:spcBef>
              <a:spcAft>
                <a:spcPts val="0"/>
              </a:spcAft>
              <a:buClr>
                <a:srgbClr val="7030A0"/>
              </a:buClr>
              <a:buSzPts val="2400"/>
              <a:buFont typeface="Noto Sans Symbols"/>
              <a:buChar char="▪"/>
            </a:pPr>
            <a:r>
              <a:rPr lang="en-GB" sz="2400">
                <a:solidFill>
                  <a:srgbClr val="7030A0"/>
                </a:solidFill>
              </a:rPr>
              <a:t>map</a:t>
            </a:r>
            <a:r>
              <a:rPr lang="en-GB" sz="2400"/>
              <a:t> : associative arrays</a:t>
            </a:r>
            <a:endParaRPr/>
          </a:p>
        </p:txBody>
      </p:sp>
      <p:sp>
        <p:nvSpPr>
          <p:cNvPr id="121" name="Google Shape;121;p7"/>
          <p:cNvSpPr txBox="1"/>
          <p:nvPr>
            <p:ph type="title"/>
          </p:nvPr>
        </p:nvSpPr>
        <p:spPr>
          <a:xfrm>
            <a:off x="838200" y="493493"/>
            <a:ext cx="5221366"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0070C0"/>
              </a:buClr>
              <a:buSzPts val="3200"/>
              <a:buFont typeface="Noto Sans Symbols"/>
              <a:buChar char="❖"/>
            </a:pPr>
            <a:r>
              <a:rPr b="1" i="0" lang="en-GB" sz="3200" u="none" cap="none" strike="noStrike">
                <a:solidFill>
                  <a:srgbClr val="0070C0"/>
                </a:solidFill>
                <a:latin typeface="Calibri"/>
                <a:ea typeface="Calibri"/>
                <a:cs typeface="Calibri"/>
                <a:sym typeface="Calibri"/>
              </a:rPr>
              <a:t>What are Containers in STL?</a:t>
            </a:r>
            <a:endParaRPr/>
          </a:p>
          <a:p>
            <a:pPr indent="0" lvl="0" marL="0" marR="0" rtl="0" algn="l">
              <a:lnSpc>
                <a:spcPct val="100000"/>
              </a:lnSpc>
              <a:spcBef>
                <a:spcPts val="0"/>
              </a:spcBef>
              <a:spcAft>
                <a:spcPts val="0"/>
              </a:spcAft>
              <a:buClr>
                <a:schemeClr val="dk1"/>
              </a:buClr>
              <a:buSzPts val="800"/>
              <a:buFont typeface="Calibri"/>
              <a:buNone/>
            </a:pP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25" name="Shape 125"/>
        <p:cNvGrpSpPr/>
        <p:nvPr/>
      </p:nvGrpSpPr>
      <p:grpSpPr>
        <a:xfrm>
          <a:off x="0" y="0"/>
          <a:ext cx="0" cy="0"/>
          <a:chOff x="0" y="0"/>
          <a:chExt cx="0" cy="0"/>
        </a:xfrm>
      </p:grpSpPr>
      <p:pic>
        <p:nvPicPr>
          <p:cNvPr id="126" name="Google Shape;126;p8"/>
          <p:cNvPicPr preferRelativeResize="0"/>
          <p:nvPr>
            <p:ph idx="1" type="body"/>
          </p:nvPr>
        </p:nvPicPr>
        <p:blipFill rotWithShape="1">
          <a:blip r:embed="rId3">
            <a:alphaModFix/>
          </a:blip>
          <a:srcRect b="0" l="0" r="0" t="0"/>
          <a:stretch/>
        </p:blipFill>
        <p:spPr>
          <a:xfrm>
            <a:off x="838200" y="1314450"/>
            <a:ext cx="9448800" cy="2114550"/>
          </a:xfrm>
          <a:prstGeom prst="rect">
            <a:avLst/>
          </a:prstGeom>
          <a:noFill/>
          <a:ln>
            <a:noFill/>
          </a:ln>
        </p:spPr>
      </p:pic>
      <p:sp>
        <p:nvSpPr>
          <p:cNvPr id="127" name="Google Shape;127;p8"/>
          <p:cNvSpPr txBox="1"/>
          <p:nvPr>
            <p:ph type="title"/>
          </p:nvPr>
        </p:nvSpPr>
        <p:spPr>
          <a:xfrm>
            <a:off x="838200" y="493493"/>
            <a:ext cx="4653838" cy="1068827"/>
          </a:xfrm>
          <a:prstGeom prst="rect">
            <a:avLst/>
          </a:prstGeom>
          <a:noFill/>
          <a:ln>
            <a:noFill/>
          </a:ln>
        </p:spPr>
        <p:txBody>
          <a:bodyPr anchorCtr="0" anchor="ctr" bIns="79350" lIns="0" spcFirstLastPara="1" rIns="0" wrap="square" tIns="95200">
            <a:spAutoFit/>
          </a:bodyPr>
          <a:lstStyle/>
          <a:p>
            <a:pPr indent="-457200" lvl="0" marL="457200" marR="0" rtl="0" algn="l">
              <a:lnSpc>
                <a:spcPct val="100000"/>
              </a:lnSpc>
              <a:spcBef>
                <a:spcPts val="0"/>
              </a:spcBef>
              <a:spcAft>
                <a:spcPts val="0"/>
              </a:spcAft>
              <a:buClr>
                <a:srgbClr val="FF0000"/>
              </a:buClr>
              <a:buSzPts val="3200"/>
              <a:buFont typeface="Noto Sans Symbols"/>
              <a:buChar char="❖"/>
            </a:pPr>
            <a:r>
              <a:rPr b="1" i="0" lang="en-GB" sz="3200" u="none" cap="none" strike="noStrike">
                <a:solidFill>
                  <a:srgbClr val="FF0000"/>
                </a:solidFill>
                <a:latin typeface="Calibri"/>
                <a:ea typeface="Calibri"/>
                <a:cs typeface="Calibri"/>
                <a:sym typeface="Calibri"/>
              </a:rPr>
              <a:t>VECTOR</a:t>
            </a:r>
            <a:r>
              <a:rPr b="1" i="0" lang="en-GB" sz="3200" u="none" cap="none" strike="noStrike">
                <a:solidFill>
                  <a:srgbClr val="333333"/>
                </a:solidFill>
                <a:latin typeface="Calibri"/>
                <a:ea typeface="Calibri"/>
                <a:cs typeface="Calibri"/>
                <a:sym typeface="Calibri"/>
              </a:rPr>
              <a:t> Container in STL</a:t>
            </a:r>
            <a:br>
              <a:rPr b="1" i="0" lang="en-GB" sz="3200" u="none" cap="none" strike="noStrike">
                <a:solidFill>
                  <a:srgbClr val="333333"/>
                </a:solidFill>
                <a:latin typeface="Calibri"/>
                <a:ea typeface="Calibri"/>
                <a:cs typeface="Calibri"/>
                <a:sym typeface="Calibri"/>
              </a:rPr>
            </a:br>
            <a:br>
              <a:rPr b="0" i="0" lang="en-GB"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pic>
        <p:nvPicPr>
          <p:cNvPr id="128" name="Google Shape;128;p8"/>
          <p:cNvPicPr preferRelativeResize="0"/>
          <p:nvPr/>
        </p:nvPicPr>
        <p:blipFill rotWithShape="1">
          <a:blip r:embed="rId4">
            <a:alphaModFix/>
          </a:blip>
          <a:srcRect b="0" l="0" r="0" t="0"/>
          <a:stretch/>
        </p:blipFill>
        <p:spPr>
          <a:xfrm>
            <a:off x="838200" y="3693868"/>
            <a:ext cx="9448800"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DED"/>
        </a:solidFill>
      </p:bgPr>
    </p:bg>
    <p:spTree>
      <p:nvGrpSpPr>
        <p:cNvPr id="132" name="Shape 132"/>
        <p:cNvGrpSpPr/>
        <p:nvPr/>
      </p:nvGrpSpPr>
      <p:grpSpPr>
        <a:xfrm>
          <a:off x="0" y="0"/>
          <a:ext cx="0" cy="0"/>
          <a:chOff x="0" y="0"/>
          <a:chExt cx="0" cy="0"/>
        </a:xfrm>
      </p:grpSpPr>
      <p:sp>
        <p:nvSpPr>
          <p:cNvPr id="133" name="Google Shape;133;p9"/>
          <p:cNvSpPr txBox="1"/>
          <p:nvPr>
            <p:ph type="title"/>
          </p:nvPr>
        </p:nvSpPr>
        <p:spPr>
          <a:xfrm>
            <a:off x="204333" y="274972"/>
            <a:ext cx="11149468" cy="1505870"/>
          </a:xfrm>
          <a:prstGeom prst="rect">
            <a:avLst/>
          </a:prstGeom>
          <a:noFill/>
          <a:ln>
            <a:noFill/>
          </a:ln>
        </p:spPr>
        <p:txBody>
          <a:bodyPr anchorCtr="0" anchor="ctr" bIns="79350" lIns="0" spcFirstLastPara="1" rIns="0" wrap="square" tIns="95200">
            <a:spAutoFit/>
          </a:bodyPr>
          <a:lstStyle/>
          <a:p>
            <a:pPr indent="-457200" lvl="0" marL="457200" rtl="0" algn="l">
              <a:lnSpc>
                <a:spcPct val="90000"/>
              </a:lnSpc>
              <a:spcBef>
                <a:spcPts val="0"/>
              </a:spcBef>
              <a:spcAft>
                <a:spcPts val="0"/>
              </a:spcAft>
              <a:buClr>
                <a:schemeClr val="dk1"/>
              </a:buClr>
              <a:buSzPts val="3200"/>
              <a:buFont typeface="Noto Sans Symbols"/>
              <a:buChar char="❖"/>
            </a:pPr>
            <a:r>
              <a:rPr b="1" lang="en-GB" sz="3200">
                <a:latin typeface="Calibri"/>
                <a:ea typeface="Calibri"/>
                <a:cs typeface="Calibri"/>
                <a:sym typeface="Calibri"/>
              </a:rPr>
              <a:t>Member Functions of Vector</a:t>
            </a:r>
            <a:br>
              <a:rPr b="1" lang="en-GB" sz="3200">
                <a:latin typeface="Calibri"/>
                <a:ea typeface="Calibri"/>
                <a:cs typeface="Calibri"/>
                <a:sym typeface="Calibri"/>
              </a:rPr>
            </a:br>
            <a:br>
              <a:rPr b="1" lang="en-GB" sz="3200">
                <a:latin typeface="Calibri"/>
                <a:ea typeface="Calibri"/>
                <a:cs typeface="Calibri"/>
                <a:sym typeface="Calibri"/>
              </a:rPr>
            </a:br>
            <a:endParaRPr b="1" sz="3200">
              <a:latin typeface="Calibri"/>
              <a:ea typeface="Calibri"/>
              <a:cs typeface="Calibri"/>
              <a:sym typeface="Calibri"/>
            </a:endParaRPr>
          </a:p>
        </p:txBody>
      </p:sp>
      <p:sp>
        <p:nvSpPr>
          <p:cNvPr id="134" name="Google Shape;134;p9"/>
          <p:cNvSpPr txBox="1"/>
          <p:nvPr>
            <p:ph idx="1" type="body"/>
          </p:nvPr>
        </p:nvSpPr>
        <p:spPr>
          <a:xfrm>
            <a:off x="142648" y="1507253"/>
            <a:ext cx="12049353" cy="4669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GB">
                <a:solidFill>
                  <a:srgbClr val="FF0000"/>
                </a:solidFill>
              </a:rPr>
              <a:t>push_back </a:t>
            </a:r>
            <a:r>
              <a:rPr lang="en-GB"/>
              <a:t>function</a:t>
            </a:r>
            <a:endParaRPr/>
          </a:p>
        </p:txBody>
      </p:sp>
      <p:pic>
        <p:nvPicPr>
          <p:cNvPr id="135" name="Google Shape;135;p9"/>
          <p:cNvPicPr preferRelativeResize="0"/>
          <p:nvPr/>
        </p:nvPicPr>
        <p:blipFill rotWithShape="1">
          <a:blip r:embed="rId3">
            <a:alphaModFix/>
          </a:blip>
          <a:srcRect b="0" l="0" r="0" t="0"/>
          <a:stretch/>
        </p:blipFill>
        <p:spPr>
          <a:xfrm>
            <a:off x="204332" y="2494346"/>
            <a:ext cx="4366120" cy="3623146"/>
          </a:xfrm>
          <a:prstGeom prst="rect">
            <a:avLst/>
          </a:prstGeom>
          <a:noFill/>
          <a:ln>
            <a:noFill/>
          </a:ln>
        </p:spPr>
      </p:pic>
      <p:pic>
        <p:nvPicPr>
          <p:cNvPr id="136" name="Google Shape;136;p9"/>
          <p:cNvPicPr preferRelativeResize="0"/>
          <p:nvPr/>
        </p:nvPicPr>
        <p:blipFill rotWithShape="1">
          <a:blip r:embed="rId4">
            <a:alphaModFix/>
          </a:blip>
          <a:srcRect b="0" l="0" r="0" t="0"/>
          <a:stretch/>
        </p:blipFill>
        <p:spPr>
          <a:xfrm>
            <a:off x="4739102" y="2523575"/>
            <a:ext cx="7310250" cy="35646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نسق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2021-01-03T16:39:49Z</dcterms:created>
  <dc:creator>hossam hakim</dc:creator>
</cp:coreProperties>
</file>