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9EE09-E958-49BF-AAEE-E9E8B7961E00}" type="datetimeFigureOut">
              <a:rPr lang="es-ES" smtClean="0"/>
              <a:t>06/04/2020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EC194-A77C-439E-A789-552BF9FCD120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9EE09-E958-49BF-AAEE-E9E8B7961E00}" type="datetimeFigureOut">
              <a:rPr lang="es-ES" smtClean="0"/>
              <a:t>06/04/2020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EC194-A77C-439E-A789-552BF9FCD12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9EE09-E958-49BF-AAEE-E9E8B7961E00}" type="datetimeFigureOut">
              <a:rPr lang="es-ES" smtClean="0"/>
              <a:t>06/04/2020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EC194-A77C-439E-A789-552BF9FCD12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9EE09-E958-49BF-AAEE-E9E8B7961E00}" type="datetimeFigureOut">
              <a:rPr lang="es-ES" smtClean="0"/>
              <a:t>06/04/2020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EC194-A77C-439E-A789-552BF9FCD120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9EE09-E958-49BF-AAEE-E9E8B7961E00}" type="datetimeFigureOut">
              <a:rPr lang="es-ES" smtClean="0"/>
              <a:t>06/04/2020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EC194-A77C-439E-A789-552BF9FCD12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9EE09-E958-49BF-AAEE-E9E8B7961E00}" type="datetimeFigureOut">
              <a:rPr lang="es-ES" smtClean="0"/>
              <a:t>06/04/2020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EC194-A77C-439E-A789-552BF9FCD120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9EE09-E958-49BF-AAEE-E9E8B7961E00}" type="datetimeFigureOut">
              <a:rPr lang="es-ES" smtClean="0"/>
              <a:t>06/04/2020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EC194-A77C-439E-A789-552BF9FCD12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9EE09-E958-49BF-AAEE-E9E8B7961E00}" type="datetimeFigureOut">
              <a:rPr lang="es-ES" smtClean="0"/>
              <a:t>06/04/2020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EC194-A77C-439E-A789-552BF9FCD12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9EE09-E958-49BF-AAEE-E9E8B7961E00}" type="datetimeFigureOut">
              <a:rPr lang="es-ES" smtClean="0"/>
              <a:t>06/04/2020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EC194-A77C-439E-A789-552BF9FCD12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9EE09-E958-49BF-AAEE-E9E8B7961E00}" type="datetimeFigureOut">
              <a:rPr lang="es-ES" smtClean="0"/>
              <a:t>06/04/2020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EC194-A77C-439E-A789-552BF9FCD12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9EE09-E958-49BF-AAEE-E9E8B7961E00}" type="datetimeFigureOut">
              <a:rPr lang="es-ES" smtClean="0"/>
              <a:t>06/04/2020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EC194-A77C-439E-A789-552BF9FCD120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DE9EE09-E958-49BF-AAEE-E9E8B7961E00}" type="datetimeFigureOut">
              <a:rPr lang="es-ES" smtClean="0"/>
              <a:t>06/04/2020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2EEC194-A77C-439E-A789-552BF9FCD120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339752" y="4005064"/>
            <a:ext cx="3672408" cy="1805455"/>
          </a:xfrm>
        </p:spPr>
        <p:txBody>
          <a:bodyPr>
            <a:normAutofit/>
          </a:bodyPr>
          <a:lstStyle/>
          <a:p>
            <a:r>
              <a:rPr lang="es-ES" dirty="0" smtClean="0"/>
              <a:t>Ahmed El </a:t>
            </a:r>
            <a:r>
              <a:rPr lang="es-ES" dirty="0" err="1" smtClean="0"/>
              <a:t>Moukhtari</a:t>
            </a:r>
            <a:r>
              <a:rPr lang="es-ES" dirty="0" smtClean="0"/>
              <a:t> </a:t>
            </a:r>
            <a:r>
              <a:rPr lang="es-ES" dirty="0" err="1" smtClean="0"/>
              <a:t>Koubaa</a:t>
            </a:r>
            <a:endParaRPr lang="es-ES" dirty="0" smtClean="0"/>
          </a:p>
          <a:p>
            <a:r>
              <a:rPr lang="es-ES" dirty="0" smtClean="0"/>
              <a:t>Damián Marín Fernández</a:t>
            </a:r>
          </a:p>
          <a:p>
            <a:r>
              <a:rPr lang="es-ES" dirty="0" smtClean="0"/>
              <a:t>Jesús Martín Zorrilla</a:t>
            </a:r>
          </a:p>
          <a:p>
            <a:r>
              <a:rPr lang="es-ES" dirty="0" smtClean="0"/>
              <a:t>Eduardo Segura </a:t>
            </a:r>
            <a:r>
              <a:rPr lang="es-ES" dirty="0" err="1" smtClean="0"/>
              <a:t>Richart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27584" y="1412776"/>
            <a:ext cx="7175351" cy="1793167"/>
          </a:xfrm>
        </p:spPr>
        <p:txBody>
          <a:bodyPr/>
          <a:lstStyle/>
          <a:p>
            <a:r>
              <a:rPr lang="es-ES" dirty="0" smtClean="0"/>
              <a:t>PRÁCTICA 2: DIVIDE Y VENCERÁS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1232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287430" y="116632"/>
            <a:ext cx="5976664" cy="5904656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2339752" y="6021288"/>
            <a:ext cx="6512511" cy="666328"/>
          </a:xfrm>
        </p:spPr>
        <p:txBody>
          <a:bodyPr/>
          <a:lstStyle/>
          <a:p>
            <a:pPr marL="0" indent="0">
              <a:buNone/>
            </a:pPr>
            <a:r>
              <a:rPr lang="es-ES" sz="4000" dirty="0" smtClean="0"/>
              <a:t>CÓDIGO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2816380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35696" y="4653136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3. MATRIZ TRASPUESTA </a:t>
            </a:r>
            <a:r>
              <a:rPr lang="es-ES" dirty="0" err="1" smtClean="0"/>
              <a:t>DyV</a:t>
            </a:r>
            <a:r>
              <a:rPr lang="es-ES" dirty="0" smtClean="0"/>
              <a:t> – EFICIENCIA TEÓRICA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755576" y="476672"/>
            <a:ext cx="7632848" cy="3744416"/>
          </a:xfrm>
        </p:spPr>
        <p:txBody>
          <a:bodyPr>
            <a:normAutofit fontScale="92500"/>
          </a:bodyPr>
          <a:lstStyle/>
          <a:p>
            <a:pPr marL="45720" indent="0">
              <a:buNone/>
            </a:pP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T(n) = 4*T(n/4) + n</a:t>
            </a:r>
          </a:p>
          <a:p>
            <a:pPr marL="45720" indent="0">
              <a:buNone/>
            </a:pPr>
            <a:r>
              <a:rPr lang="es-ES" dirty="0" smtClean="0"/>
              <a:t>- Hacemos </a:t>
            </a:r>
            <a:r>
              <a:rPr lang="es-ES" dirty="0"/>
              <a:t>el siguiente cambio de variable para ello   n = 4^k</a:t>
            </a:r>
          </a:p>
          <a:p>
            <a:pPr marL="45720" indent="0">
              <a:buNone/>
            </a:pPr>
            <a:r>
              <a:rPr lang="es-ES" dirty="0" smtClean="0"/>
              <a:t>- Nos queda:   </a:t>
            </a:r>
            <a:r>
              <a:rPr lang="es-ES" dirty="0"/>
              <a:t>T(4^k) = T(4^(k-1)) + 4^k</a:t>
            </a:r>
          </a:p>
          <a:p>
            <a:pPr marL="45720" indent="0">
              <a:buNone/>
            </a:pPr>
            <a:r>
              <a:rPr lang="es-ES" dirty="0" smtClean="0"/>
              <a:t>- Expresamos </a:t>
            </a:r>
            <a:r>
              <a:rPr lang="es-ES" dirty="0"/>
              <a:t>en función de </a:t>
            </a:r>
            <a:r>
              <a:rPr lang="es-ES" dirty="0" smtClean="0"/>
              <a:t>k: </a:t>
            </a:r>
            <a:r>
              <a:rPr lang="es-ES" dirty="0" err="1"/>
              <a:t>tk</a:t>
            </a:r>
            <a:r>
              <a:rPr lang="es-ES" dirty="0"/>
              <a:t> = tk-1 + 4^k</a:t>
            </a:r>
          </a:p>
          <a:p>
            <a:pPr marL="45720" indent="0">
              <a:buNone/>
            </a:pPr>
            <a:r>
              <a:rPr lang="es-ES" dirty="0" smtClean="0"/>
              <a:t>- Resolvemos </a:t>
            </a:r>
            <a:r>
              <a:rPr lang="es-ES" dirty="0"/>
              <a:t>con la ecuación característica </a:t>
            </a:r>
            <a:r>
              <a:rPr lang="es-ES" dirty="0" smtClean="0"/>
              <a:t>(</a:t>
            </a:r>
            <a:r>
              <a:rPr lang="es-ES" dirty="0"/>
              <a:t>x-4)*(x-4)</a:t>
            </a:r>
          </a:p>
          <a:p>
            <a:pPr marL="45720" indent="0">
              <a:buNone/>
            </a:pPr>
            <a:r>
              <a:rPr lang="es-ES" dirty="0" smtClean="0"/>
              <a:t>- Nos </a:t>
            </a:r>
            <a:r>
              <a:rPr lang="es-ES" dirty="0"/>
              <a:t>queda </a:t>
            </a:r>
            <a:r>
              <a:rPr lang="es-ES" dirty="0" smtClean="0"/>
              <a:t>c1*4^k </a:t>
            </a:r>
            <a:r>
              <a:rPr lang="es-ES" dirty="0"/>
              <a:t>+ c2*k*4^k</a:t>
            </a:r>
          </a:p>
          <a:p>
            <a:pPr marL="45720" indent="0">
              <a:buNone/>
            </a:pPr>
            <a:r>
              <a:rPr lang="es-ES" dirty="0" smtClean="0"/>
              <a:t>- Deshacemos </a:t>
            </a:r>
            <a:r>
              <a:rPr lang="es-ES" dirty="0"/>
              <a:t>el cambio </a:t>
            </a:r>
            <a:r>
              <a:rPr lang="es-ES" dirty="0" smtClean="0"/>
              <a:t>c1*n </a:t>
            </a:r>
            <a:r>
              <a:rPr lang="es-ES" dirty="0"/>
              <a:t>+ c2*n*log(n)</a:t>
            </a:r>
          </a:p>
          <a:p>
            <a:pPr marL="45720" indent="0">
              <a:buNone/>
            </a:pPr>
            <a:r>
              <a:rPr lang="es-ES" dirty="0" smtClean="0"/>
              <a:t>- Luego </a:t>
            </a:r>
            <a:r>
              <a:rPr lang="es-ES" dirty="0"/>
              <a:t>este algoritmo es del </a:t>
            </a:r>
            <a:r>
              <a:rPr lang="es-ES" dirty="0" smtClean="0"/>
              <a:t>orden O(n*log(n</a:t>
            </a:r>
            <a:r>
              <a:rPr lang="es-ES" dirty="0"/>
              <a:t>)+n)</a:t>
            </a:r>
          </a:p>
          <a:p>
            <a:pPr marL="45720" indent="0">
              <a:buNone/>
            </a:pPr>
            <a:r>
              <a:rPr lang="es-ES" dirty="0" smtClean="0"/>
              <a:t>- Expresamos </a:t>
            </a:r>
            <a:r>
              <a:rPr lang="es-ES" dirty="0"/>
              <a:t>la eficiencia sin valores </a:t>
            </a:r>
            <a:r>
              <a:rPr lang="es-ES" dirty="0" smtClean="0"/>
              <a:t>despreciables: </a:t>
            </a: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O(n*log(n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9752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35696" y="4653136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3. MATRIZ TRASPUESTA </a:t>
            </a:r>
            <a:r>
              <a:rPr lang="es-ES" dirty="0" err="1"/>
              <a:t>DyV</a:t>
            </a:r>
            <a:r>
              <a:rPr lang="es-ES" dirty="0"/>
              <a:t> – </a:t>
            </a:r>
            <a:r>
              <a:rPr lang="es-ES" dirty="0" smtClean="0"/>
              <a:t>EFICIENCIA EMPÍRICA</a:t>
            </a:r>
            <a:endParaRPr lang="es-ES" dirty="0"/>
          </a:p>
        </p:txBody>
      </p:sp>
      <p:pic>
        <p:nvPicPr>
          <p:cNvPr id="5121" name="Picture 1" descr="C:\Users\eduil\Escritorio\emptrasdy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6"/>
            <a:ext cx="3156231" cy="3895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5 Imagen"/>
          <p:cNvPicPr/>
          <p:nvPr/>
        </p:nvPicPr>
        <p:blipFill>
          <a:blip r:embed="rId3"/>
          <a:stretch>
            <a:fillRect/>
          </a:stretch>
        </p:blipFill>
        <p:spPr>
          <a:xfrm>
            <a:off x="3623775" y="458634"/>
            <a:ext cx="5398770" cy="3769995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595092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11760" y="5517232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s-ES" sz="4000" dirty="0"/>
              <a:t>3. MATRIZ TRASPUESTA </a:t>
            </a:r>
            <a:r>
              <a:rPr lang="es-ES" sz="4000" dirty="0" err="1"/>
              <a:t>DyV</a:t>
            </a:r>
            <a:r>
              <a:rPr lang="es-ES" sz="4000" dirty="0"/>
              <a:t> – EFICIENCIA </a:t>
            </a:r>
            <a:r>
              <a:rPr lang="es-ES" sz="4000" dirty="0" smtClean="0"/>
              <a:t>HÍBRIDA</a:t>
            </a:r>
            <a:endParaRPr lang="es-ES" sz="4000" dirty="0"/>
          </a:p>
        </p:txBody>
      </p:sp>
      <p:pic>
        <p:nvPicPr>
          <p:cNvPr id="4" name="3 Imagen" descr="F:\SEGUNDO CUATRIMESTRE\ALG\PRACTICAS\B2--JADE--P2\EliminarRepetidos\graficas\traspuesta_dv_hibrida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619672" y="127248"/>
            <a:ext cx="5832648" cy="4464496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5" name="4 CuadroTexto"/>
          <p:cNvSpPr txBox="1"/>
          <p:nvPr/>
        </p:nvSpPr>
        <p:spPr>
          <a:xfrm>
            <a:off x="971600" y="4835299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f(n) = 0.000227427*log(n)*n - 0.000227427*n + 0.000227427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14291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39752" y="5517232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s-ES" sz="4000" dirty="0"/>
              <a:t>3. MATRIZ TRASPUESTA </a:t>
            </a:r>
            <a:r>
              <a:rPr lang="es-ES" sz="4000" dirty="0" err="1"/>
              <a:t>DyV</a:t>
            </a:r>
            <a:r>
              <a:rPr lang="es-ES" sz="4000" dirty="0"/>
              <a:t> – </a:t>
            </a:r>
            <a:r>
              <a:rPr lang="es-ES" sz="4000" dirty="0" smtClean="0"/>
              <a:t>CASO DE EJECUCIÓN</a:t>
            </a:r>
            <a:endParaRPr lang="es-ES" sz="4000" dirty="0"/>
          </a:p>
        </p:txBody>
      </p:sp>
      <p:pic>
        <p:nvPicPr>
          <p:cNvPr id="6" name="5 Imagen"/>
          <p:cNvPicPr/>
          <p:nvPr/>
        </p:nvPicPr>
        <p:blipFill>
          <a:blip r:embed="rId2"/>
          <a:srcRect l="2913"/>
          <a:stretch>
            <a:fillRect/>
          </a:stretch>
        </p:blipFill>
        <p:spPr>
          <a:xfrm>
            <a:off x="1835696" y="1052736"/>
            <a:ext cx="2438400" cy="2364740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7" name="6 Imagen"/>
          <p:cNvPicPr/>
          <p:nvPr/>
        </p:nvPicPr>
        <p:blipFill>
          <a:blip r:embed="rId3"/>
          <a:srcRect l="2231"/>
          <a:stretch>
            <a:fillRect/>
          </a:stretch>
        </p:blipFill>
        <p:spPr>
          <a:xfrm>
            <a:off x="4716016" y="1052736"/>
            <a:ext cx="2504440" cy="3897630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8" name="7 CuadroTexto"/>
          <p:cNvSpPr txBox="1"/>
          <p:nvPr/>
        </p:nvSpPr>
        <p:spPr>
          <a:xfrm>
            <a:off x="755576" y="248762"/>
            <a:ext cx="56886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Dos </a:t>
            </a:r>
            <a:r>
              <a:rPr lang="es-E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ejecuciones, para tamaños 4 y </a:t>
            </a:r>
            <a:r>
              <a:rPr lang="es-E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8:</a:t>
            </a:r>
            <a:endParaRPr lang="es-E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931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31640" y="5445224"/>
            <a:ext cx="7777577" cy="1143000"/>
          </a:xfrm>
        </p:spPr>
        <p:txBody>
          <a:bodyPr/>
          <a:lstStyle/>
          <a:p>
            <a:pPr marL="0" indent="0">
              <a:buNone/>
            </a:pPr>
            <a:r>
              <a:rPr lang="es-ES" sz="4000" dirty="0" smtClean="0"/>
              <a:t>4. ELIMINAR REPETIDOS </a:t>
            </a:r>
            <a:r>
              <a:rPr lang="es-ES" sz="4000" dirty="0"/>
              <a:t>FB – EFICIENCIA TEÓRICA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831785" y="3212976"/>
            <a:ext cx="7767945" cy="2232248"/>
          </a:xfrm>
        </p:spPr>
        <p:txBody>
          <a:bodyPr>
            <a:normAutofit fontScale="77500" lnSpcReduction="20000"/>
          </a:bodyPr>
          <a:lstStyle/>
          <a:p>
            <a:pPr marL="45720" indent="0">
              <a:buNone/>
            </a:pPr>
            <a:r>
              <a:rPr lang="es-ES" dirty="0"/>
              <a:t>2</a:t>
            </a:r>
            <a:r>
              <a:rPr lang="es-ES" dirty="0" smtClean="0"/>
              <a:t> </a:t>
            </a:r>
            <a:r>
              <a:rPr lang="es-ES" dirty="0"/>
              <a:t>bucles </a:t>
            </a:r>
            <a:r>
              <a:rPr lang="es-ES" dirty="0" smtClean="0"/>
              <a:t>anidados</a:t>
            </a:r>
          </a:p>
          <a:p>
            <a:pPr marL="45720" indent="0">
              <a:buNone/>
            </a:pPr>
            <a:r>
              <a:rPr lang="es-ES" dirty="0"/>
              <a:t>B</a:t>
            </a:r>
            <a:r>
              <a:rPr lang="es-ES" dirty="0" smtClean="0"/>
              <a:t>ucle </a:t>
            </a:r>
            <a:r>
              <a:rPr lang="es-ES" dirty="0"/>
              <a:t>I</a:t>
            </a:r>
            <a:r>
              <a:rPr lang="es-ES" dirty="0" smtClean="0"/>
              <a:t>nterno: </a:t>
            </a:r>
          </a:p>
          <a:p>
            <a:pPr marL="45720" indent="0">
              <a:buNone/>
            </a:pPr>
            <a:r>
              <a:rPr lang="es-ES" dirty="0"/>
              <a:t>	</a:t>
            </a:r>
            <a:r>
              <a:rPr lang="es-ES" dirty="0" smtClean="0"/>
              <a:t>- Comparación</a:t>
            </a:r>
          </a:p>
          <a:p>
            <a:pPr marL="45720" indent="0">
              <a:buNone/>
            </a:pPr>
            <a:r>
              <a:rPr lang="es-ES" dirty="0"/>
              <a:t>	</a:t>
            </a:r>
            <a:r>
              <a:rPr lang="es-ES" dirty="0" smtClean="0"/>
              <a:t>- Desplazamiento </a:t>
            </a:r>
            <a:r>
              <a:rPr lang="es-ES" dirty="0"/>
              <a:t>n-k elementos restantes hacia la izquierda. </a:t>
            </a:r>
            <a:endParaRPr lang="es-ES" dirty="0" smtClean="0"/>
          </a:p>
          <a:p>
            <a:pPr marL="45720" indent="0">
              <a:buNone/>
            </a:pPr>
            <a:endParaRPr lang="es-ES" dirty="0" smtClean="0"/>
          </a:p>
          <a:p>
            <a:pPr marL="45720" indent="0">
              <a:buNone/>
            </a:pPr>
            <a:r>
              <a:rPr lang="es-ES" dirty="0" smtClean="0"/>
              <a:t>Peor caso: </a:t>
            </a: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O(n^2) </a:t>
            </a:r>
          </a:p>
          <a:p>
            <a:pPr marL="45720" indent="0">
              <a:buNone/>
            </a:pPr>
            <a:r>
              <a:rPr lang="es-ES" dirty="0"/>
              <a:t>V</a:t>
            </a:r>
            <a:r>
              <a:rPr lang="es-ES" dirty="0" smtClean="0"/>
              <a:t>ector vacío: </a:t>
            </a: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O(1)</a:t>
            </a:r>
          </a:p>
          <a:p>
            <a:endParaRPr lang="es-ES" dirty="0"/>
          </a:p>
        </p:txBody>
      </p:sp>
      <p:pic>
        <p:nvPicPr>
          <p:cNvPr id="4" name="Imagen1"/>
          <p:cNvPicPr/>
          <p:nvPr/>
        </p:nvPicPr>
        <p:blipFill>
          <a:blip r:embed="rId2">
            <a:lum/>
            <a:alphaModFix/>
          </a:blip>
          <a:srcRect l="1668" t="44056" r="55155" b="21675"/>
          <a:stretch>
            <a:fillRect/>
          </a:stretch>
        </p:blipFill>
        <p:spPr>
          <a:xfrm>
            <a:off x="971600" y="135213"/>
            <a:ext cx="7200285" cy="2952328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3084235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99797" y="5013176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s-ES" sz="4000" dirty="0"/>
              <a:t>4. ELIMINAR REPETIDOS FB – EFICIENCIA </a:t>
            </a:r>
            <a:r>
              <a:rPr lang="es-ES" sz="4000" dirty="0" smtClean="0"/>
              <a:t>EMPÍRICA</a:t>
            </a:r>
            <a:endParaRPr lang="es-ES" sz="4000" dirty="0"/>
          </a:p>
        </p:txBody>
      </p:sp>
      <p:pic>
        <p:nvPicPr>
          <p:cNvPr id="6146" name="Picture 2" descr="C:\Users\eduil\Escritorio\empelimf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39" y="188640"/>
            <a:ext cx="1821315" cy="626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2"/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71800" y="188640"/>
            <a:ext cx="5760640" cy="4484774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3604224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5373216"/>
            <a:ext cx="9119267" cy="1143000"/>
          </a:xfrm>
        </p:spPr>
        <p:txBody>
          <a:bodyPr/>
          <a:lstStyle/>
          <a:p>
            <a:pPr marL="0" indent="0">
              <a:buNone/>
            </a:pPr>
            <a:r>
              <a:rPr lang="es-ES" sz="4000" dirty="0" smtClean="0"/>
              <a:t>4. ELIMINAR REPETIDOS FB – EFICIENCIA HÍBRIDA</a:t>
            </a:r>
            <a:endParaRPr lang="es-ES" sz="4000" dirty="0"/>
          </a:p>
        </p:txBody>
      </p:sp>
      <p:pic>
        <p:nvPicPr>
          <p:cNvPr id="5" name="Imagen3"/>
          <p:cNvPicPr/>
          <p:nvPr/>
        </p:nvPicPr>
        <p:blipFill>
          <a:blip r:embed="rId2">
            <a:lum/>
            <a:alphaModFix/>
          </a:blip>
          <a:srcRect l="49992" t="72003" r="21060" b="2646"/>
          <a:stretch>
            <a:fillRect/>
          </a:stretch>
        </p:blipFill>
        <p:spPr>
          <a:xfrm>
            <a:off x="94362" y="90513"/>
            <a:ext cx="4176464" cy="1903517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4" name="Imagen4"/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779912" y="1340768"/>
            <a:ext cx="4978790" cy="3759736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2585557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39752" y="522920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s-ES" sz="4000" dirty="0"/>
              <a:t>4. ELIMINAR REPETIDOS FB – </a:t>
            </a:r>
            <a:r>
              <a:rPr lang="es-ES" sz="4000" dirty="0" smtClean="0"/>
              <a:t>CAS0 DE EJECUCIÓN</a:t>
            </a:r>
            <a:endParaRPr lang="es-ES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1115616" y="980728"/>
            <a:ext cx="6813376" cy="681256"/>
          </a:xfrm>
        </p:spPr>
        <p:txBody>
          <a:bodyPr>
            <a:normAutofit fontScale="92500"/>
          </a:bodyPr>
          <a:lstStyle/>
          <a:p>
            <a:pPr marL="45720" indent="0">
              <a:buNone/>
            </a:pPr>
            <a:r>
              <a:rPr lang="es-ES" dirty="0" smtClean="0"/>
              <a:t>Dos </a:t>
            </a:r>
            <a:r>
              <a:rPr lang="es-ES" dirty="0"/>
              <a:t>ejemplos, uno de tamaño 10 y otro de tamaño </a:t>
            </a:r>
            <a:r>
              <a:rPr lang="es-ES" dirty="0" smtClean="0"/>
              <a:t>15:</a:t>
            </a:r>
            <a:endParaRPr lang="es-ES" dirty="0"/>
          </a:p>
        </p:txBody>
      </p:sp>
      <p:pic>
        <p:nvPicPr>
          <p:cNvPr id="4" name="3 Imagen"/>
          <p:cNvPicPr/>
          <p:nvPr/>
        </p:nvPicPr>
        <p:blipFill>
          <a:blip r:embed="rId2"/>
          <a:srcRect b="57930"/>
          <a:stretch>
            <a:fillRect/>
          </a:stretch>
        </p:blipFill>
        <p:spPr>
          <a:xfrm>
            <a:off x="823958" y="2276872"/>
            <a:ext cx="7848872" cy="1856224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2907964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35696" y="5373216"/>
            <a:ext cx="6872551" cy="1143000"/>
          </a:xfrm>
        </p:spPr>
        <p:txBody>
          <a:bodyPr/>
          <a:lstStyle/>
          <a:p>
            <a:pPr marL="0" indent="0">
              <a:buNone/>
            </a:pPr>
            <a:r>
              <a:rPr lang="es-ES" sz="4000" dirty="0" smtClean="0"/>
              <a:t>5. </a:t>
            </a:r>
            <a:r>
              <a:rPr lang="es-ES" sz="4000" dirty="0"/>
              <a:t>ELIMINAR REPETIDOS </a:t>
            </a:r>
            <a:r>
              <a:rPr lang="es-ES" sz="4000" dirty="0" err="1" smtClean="0"/>
              <a:t>DyV</a:t>
            </a:r>
            <a:r>
              <a:rPr lang="es-ES" sz="4000" dirty="0" smtClean="0"/>
              <a:t> – ANÁLISIS</a:t>
            </a:r>
            <a:endParaRPr lang="es-ES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395536" y="476672"/>
            <a:ext cx="7976476" cy="936104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s-ES" dirty="0" smtClean="0"/>
              <a:t>Algoritmo: Eliminar todos los repetidos de </a:t>
            </a:r>
            <a:r>
              <a:rPr lang="es-E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 MISMO </a:t>
            </a:r>
            <a:r>
              <a:rPr lang="es-ES" dirty="0" smtClean="0"/>
              <a:t>vector</a:t>
            </a:r>
          </a:p>
          <a:p>
            <a:pPr marL="45720" indent="0">
              <a:buNone/>
            </a:pPr>
            <a:endParaRPr lang="es-ES" dirty="0"/>
          </a:p>
        </p:txBody>
      </p:sp>
      <p:pic>
        <p:nvPicPr>
          <p:cNvPr id="4" name="3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539552" y="3501008"/>
            <a:ext cx="7992888" cy="1665370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7" name="6 CuadroTexto"/>
          <p:cNvSpPr txBox="1"/>
          <p:nvPr/>
        </p:nvSpPr>
        <p:spPr>
          <a:xfrm>
            <a:off x="2600781" y="1730944"/>
            <a:ext cx="33663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es posible aplicar </a:t>
            </a:r>
            <a:r>
              <a:rPr lang="es-ES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DyV</a:t>
            </a:r>
            <a:endParaRPr lang="es-ES" sz="2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E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ALTERNATIVA</a:t>
            </a:r>
            <a:endParaRPr lang="es-E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7 Flecha abajo"/>
          <p:cNvSpPr/>
          <p:nvPr/>
        </p:nvSpPr>
        <p:spPr>
          <a:xfrm>
            <a:off x="3957286" y="1055600"/>
            <a:ext cx="540060" cy="648072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Flecha abajo"/>
          <p:cNvSpPr/>
          <p:nvPr/>
        </p:nvSpPr>
        <p:spPr>
          <a:xfrm>
            <a:off x="3957286" y="2636912"/>
            <a:ext cx="540060" cy="648072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9152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s-ES" dirty="0" smtClean="0"/>
              <a:t>1</a:t>
            </a:r>
            <a:r>
              <a:rPr lang="es-ES" dirty="0"/>
              <a:t>. Descripción del problema</a:t>
            </a:r>
            <a:r>
              <a:rPr lang="es-ES" dirty="0" smtClean="0"/>
              <a:t>.</a:t>
            </a:r>
          </a:p>
          <a:p>
            <a:pPr marL="45720" indent="0">
              <a:buNone/>
            </a:pPr>
            <a:r>
              <a:rPr lang="es-ES" dirty="0" smtClean="0"/>
              <a:t>2</a:t>
            </a:r>
            <a:r>
              <a:rPr lang="es-ES" dirty="0"/>
              <a:t>. Matriz traspuesta por fuerza bruta. </a:t>
            </a:r>
            <a:endParaRPr lang="es-ES" dirty="0" smtClean="0"/>
          </a:p>
          <a:p>
            <a:pPr marL="45720" indent="0">
              <a:buNone/>
            </a:pPr>
            <a:r>
              <a:rPr lang="es-ES" dirty="0" smtClean="0"/>
              <a:t>3. Matriz traspuesta por </a:t>
            </a:r>
            <a:r>
              <a:rPr lang="es-ES" dirty="0" err="1" smtClean="0"/>
              <a:t>DyV</a:t>
            </a:r>
            <a:r>
              <a:rPr lang="es-ES" dirty="0" smtClean="0"/>
              <a:t>. </a:t>
            </a:r>
          </a:p>
          <a:p>
            <a:pPr marL="45720" indent="0">
              <a:buNone/>
            </a:pPr>
            <a:r>
              <a:rPr lang="es-ES" dirty="0" smtClean="0"/>
              <a:t>4</a:t>
            </a:r>
            <a:r>
              <a:rPr lang="es-ES" dirty="0"/>
              <a:t>. Eliminar repetidos por fuerza bruta. </a:t>
            </a:r>
            <a:endParaRPr lang="es-ES" dirty="0" smtClean="0"/>
          </a:p>
          <a:p>
            <a:pPr marL="45720" indent="0">
              <a:buNone/>
            </a:pPr>
            <a:r>
              <a:rPr lang="es-ES" dirty="0" smtClean="0"/>
              <a:t>5</a:t>
            </a:r>
            <a:r>
              <a:rPr lang="es-ES" dirty="0"/>
              <a:t>. Eliminar repetidos por </a:t>
            </a:r>
            <a:r>
              <a:rPr lang="es-ES" dirty="0" err="1"/>
              <a:t>DyV</a:t>
            </a:r>
            <a:r>
              <a:rPr lang="es-ES" dirty="0"/>
              <a:t>. </a:t>
            </a:r>
            <a:endParaRPr lang="es-ES" dirty="0" smtClean="0"/>
          </a:p>
          <a:p>
            <a:pPr marL="45720" indent="0">
              <a:buNone/>
            </a:pPr>
            <a:r>
              <a:rPr lang="es-ES" dirty="0" smtClean="0"/>
              <a:t>6</a:t>
            </a:r>
            <a:r>
              <a:rPr lang="es-ES" dirty="0"/>
              <a:t>. Comparativa traspuesta. </a:t>
            </a:r>
            <a:endParaRPr lang="es-ES" dirty="0" smtClean="0"/>
          </a:p>
          <a:p>
            <a:pPr marL="45720" indent="0">
              <a:buNone/>
            </a:pPr>
            <a:r>
              <a:rPr lang="es-ES" dirty="0" smtClean="0"/>
              <a:t>7</a:t>
            </a:r>
            <a:r>
              <a:rPr lang="es-ES" dirty="0"/>
              <a:t>. Comparativa elimina repetidos. </a:t>
            </a:r>
            <a:endParaRPr lang="es-ES" dirty="0" smtClean="0"/>
          </a:p>
          <a:p>
            <a:pPr marL="45720" indent="0">
              <a:buNone/>
            </a:pPr>
            <a:r>
              <a:rPr lang="es-ES" dirty="0" smtClean="0"/>
              <a:t>8</a:t>
            </a:r>
            <a:r>
              <a:rPr lang="es-ES" dirty="0"/>
              <a:t>. Conclusiones.</a:t>
            </a:r>
          </a:p>
        </p:txBody>
      </p:sp>
    </p:spTree>
    <p:extLst>
      <p:ext uri="{BB962C8B-B14F-4D97-AF65-F5344CB8AC3E}">
        <p14:creationId xmlns:p14="http://schemas.microsoft.com/office/powerpoint/2010/main" val="4223285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11760" y="5445224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s-ES" sz="4000" dirty="0" smtClean="0"/>
              <a:t>5. </a:t>
            </a:r>
            <a:r>
              <a:rPr lang="es-ES" sz="4000" dirty="0"/>
              <a:t>ELIMINAR REPETIDOS </a:t>
            </a:r>
            <a:r>
              <a:rPr lang="es-ES" sz="4000" dirty="0" err="1"/>
              <a:t>DyV</a:t>
            </a:r>
            <a:r>
              <a:rPr lang="es-ES" sz="4000" dirty="0"/>
              <a:t> – </a:t>
            </a:r>
            <a:r>
              <a:rPr lang="es-ES" sz="4000" dirty="0" smtClean="0"/>
              <a:t>EFICIENCIA TEÓRICA</a:t>
            </a:r>
            <a:endParaRPr lang="es-ES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323528" y="1268760"/>
            <a:ext cx="8568952" cy="2898656"/>
          </a:xfrm>
        </p:spPr>
        <p:txBody>
          <a:bodyPr/>
          <a:lstStyle/>
          <a:p>
            <a:pPr marL="45720" indent="0">
              <a:buNone/>
            </a:pPr>
            <a:r>
              <a:rPr lang="es-ES" dirty="0" smtClean="0"/>
              <a:t>Algoritmo de ordenación              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MERGESORT  </a:t>
            </a:r>
            <a:r>
              <a:rPr lang="es-ES" dirty="0" smtClean="0"/>
              <a:t>           </a:t>
            </a: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O(n*log(n))</a:t>
            </a:r>
          </a:p>
          <a:p>
            <a:pPr marL="45720" indent="0">
              <a:buNone/>
            </a:pPr>
            <a:endParaRPr lang="es-E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" indent="0">
              <a:buNone/>
            </a:pPr>
            <a:r>
              <a:rPr lang="es-ES" dirty="0"/>
              <a:t>Algoritmo de </a:t>
            </a:r>
            <a:r>
              <a:rPr lang="es-ES" dirty="0" smtClean="0"/>
              <a:t>eliminación de elementos             </a:t>
            </a: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O(n)</a:t>
            </a:r>
          </a:p>
          <a:p>
            <a:pPr marL="45720" indent="0">
              <a:buNone/>
            </a:pP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" indent="0">
              <a:buNone/>
            </a:pP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TOTAL:</a:t>
            </a:r>
            <a:endParaRPr lang="es-ES" dirty="0" smtClean="0"/>
          </a:p>
          <a:p>
            <a:pPr marL="45720" indent="0">
              <a:buNone/>
            </a:pP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O(n*log(n</a:t>
            </a: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))   +   O(n)   =   O(n*log(n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)) </a:t>
            </a:r>
          </a:p>
          <a:p>
            <a:pPr marL="45720" indent="0">
              <a:buNone/>
            </a:pP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5 Flecha abajo"/>
          <p:cNvSpPr/>
          <p:nvPr/>
        </p:nvSpPr>
        <p:spPr>
          <a:xfrm rot="16200000">
            <a:off x="3905926" y="1142746"/>
            <a:ext cx="540060" cy="648072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Flecha abajo"/>
          <p:cNvSpPr/>
          <p:nvPr/>
        </p:nvSpPr>
        <p:spPr>
          <a:xfrm rot="16200000">
            <a:off x="6498214" y="1142746"/>
            <a:ext cx="540060" cy="648072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Flecha abajo"/>
          <p:cNvSpPr/>
          <p:nvPr/>
        </p:nvSpPr>
        <p:spPr>
          <a:xfrm rot="16200000">
            <a:off x="5634118" y="2006842"/>
            <a:ext cx="540060" cy="648072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4190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83768" y="5517232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s-ES" sz="4000" dirty="0" smtClean="0"/>
              <a:t>5. </a:t>
            </a:r>
            <a:r>
              <a:rPr lang="es-ES" sz="4000" dirty="0"/>
              <a:t>ELIMINAR REPETIDOS </a:t>
            </a:r>
            <a:r>
              <a:rPr lang="es-ES" sz="4000" dirty="0" err="1"/>
              <a:t>DyV</a:t>
            </a:r>
            <a:r>
              <a:rPr lang="es-ES" sz="4000" dirty="0"/>
              <a:t> – EFICIENCIA </a:t>
            </a:r>
            <a:r>
              <a:rPr lang="es-ES" sz="4000" dirty="0" smtClean="0"/>
              <a:t>EMPÍRICA</a:t>
            </a:r>
            <a:endParaRPr lang="es-ES" sz="4000" dirty="0"/>
          </a:p>
        </p:txBody>
      </p:sp>
      <p:pic>
        <p:nvPicPr>
          <p:cNvPr id="7170" name="Picture 2" descr="C:\Users\eduil\Escritorio\empelimdy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0648"/>
            <a:ext cx="1944216" cy="5142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4 Imagen" descr="F:\SEGUNDO CUATRIMESTRE\ALG\PRACTICAS\B2--JADE--P2\EliminarRepetidos\graficas\elimina_repetidos_dv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059832" y="260648"/>
            <a:ext cx="5688632" cy="4108435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2546600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83768" y="5445224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s-ES" sz="4000" dirty="0"/>
              <a:t>5. ELIMINAR REPETIDOS </a:t>
            </a:r>
            <a:r>
              <a:rPr lang="es-ES" sz="4000" dirty="0" err="1"/>
              <a:t>DyV</a:t>
            </a:r>
            <a:r>
              <a:rPr lang="es-ES" sz="4000" dirty="0"/>
              <a:t> – EFICIENCIA </a:t>
            </a:r>
            <a:r>
              <a:rPr lang="es-ES" sz="4000" dirty="0" smtClean="0"/>
              <a:t>HÍBRIDA</a:t>
            </a:r>
            <a:endParaRPr lang="es-ES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2843808" y="4797152"/>
            <a:ext cx="2771800" cy="72008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(x) = a0*x*log(n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3 Imagen" descr="F:\SEGUNDO CUATRIMESTRE\ALG\PRACTICAS\B2--JADE--P2\EliminarRepetidos\graficas\elimina_repetidos_dv_hibrida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331640" y="116632"/>
            <a:ext cx="6192688" cy="4553660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3386153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11760" y="5445224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s-ES" sz="4000" dirty="0"/>
              <a:t>5. ELIMINAR REPETIDOS </a:t>
            </a:r>
            <a:r>
              <a:rPr lang="es-ES" sz="4000" dirty="0" err="1"/>
              <a:t>DyV</a:t>
            </a:r>
            <a:r>
              <a:rPr lang="es-ES" sz="4000" dirty="0"/>
              <a:t> – </a:t>
            </a:r>
            <a:r>
              <a:rPr lang="es-ES" sz="4000" dirty="0" smtClean="0"/>
              <a:t>CASO DE EJECUCIÓN</a:t>
            </a:r>
            <a:endParaRPr lang="es-ES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1691680" y="404664"/>
            <a:ext cx="6400800" cy="537240"/>
          </a:xfrm>
        </p:spPr>
        <p:txBody>
          <a:bodyPr/>
          <a:lstStyle/>
          <a:p>
            <a:pPr marL="45720" indent="0">
              <a:buNone/>
            </a:pPr>
            <a:r>
              <a:rPr lang="es-ES" dirty="0" smtClean="0"/>
              <a:t>Dos </a:t>
            </a:r>
            <a:r>
              <a:rPr lang="es-ES" dirty="0"/>
              <a:t>ejecuciones, para tamaños 15 y </a:t>
            </a:r>
            <a:r>
              <a:rPr lang="es-ES" dirty="0" smtClean="0"/>
              <a:t>30:</a:t>
            </a:r>
            <a:endParaRPr lang="es-ES" dirty="0"/>
          </a:p>
        </p:txBody>
      </p:sp>
      <p:pic>
        <p:nvPicPr>
          <p:cNvPr id="4" name="3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2195736" y="1484784"/>
            <a:ext cx="5096552" cy="1152128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5" name="4 Imagen"/>
          <p:cNvPicPr/>
          <p:nvPr/>
        </p:nvPicPr>
        <p:blipFill>
          <a:blip r:embed="rId3"/>
          <a:srcRect t="9777" b="10264"/>
          <a:stretch>
            <a:fillRect/>
          </a:stretch>
        </p:blipFill>
        <p:spPr>
          <a:xfrm>
            <a:off x="683568" y="2924944"/>
            <a:ext cx="7632848" cy="1080120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4221539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51720" y="522920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s-ES" sz="4000" dirty="0" smtClean="0"/>
              <a:t>6. COMPARATIVA TRASPUESTA</a:t>
            </a:r>
            <a:endParaRPr lang="es-ES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611560" y="620688"/>
            <a:ext cx="7821488" cy="3561576"/>
          </a:xfrm>
        </p:spPr>
        <p:txBody>
          <a:bodyPr/>
          <a:lstStyle/>
          <a:p>
            <a:pPr marL="45720" indent="0">
              <a:buNone/>
            </a:pPr>
            <a:r>
              <a:rPr lang="es-ES" dirty="0" smtClean="0"/>
              <a:t>Empíricamente tenemos que ambas son </a:t>
            </a:r>
            <a:r>
              <a:rPr lang="es-ES" dirty="0"/>
              <a:t>cuadráticas, por lo que la versión </a:t>
            </a:r>
            <a:r>
              <a:rPr lang="es-ES" dirty="0" err="1"/>
              <a:t>DyV</a:t>
            </a:r>
            <a:r>
              <a:rPr lang="es-ES" dirty="0"/>
              <a:t> no es mejor que la versión por fuerza bruta, aunque sí que mejora el tiempo de ejecución a partir de un tamaño de entrada mayor a 4096, siendo hasta 2 veces más rápida. </a:t>
            </a:r>
            <a:endParaRPr lang="es-ES" dirty="0" smtClean="0"/>
          </a:p>
          <a:p>
            <a:pPr marL="45720" indent="0">
              <a:buNone/>
            </a:pPr>
            <a:endParaRPr lang="es-ES" dirty="0" smtClean="0"/>
          </a:p>
          <a:p>
            <a:pPr marL="45720" indent="0">
              <a:buNone/>
            </a:pPr>
            <a:r>
              <a:rPr lang="es-ES" dirty="0" smtClean="0"/>
              <a:t>Luego </a:t>
            </a:r>
            <a:r>
              <a:rPr lang="es-ES" dirty="0"/>
              <a:t>nos quedaría que el mejor algoritmo en tiempo de ejecución es la versión </a:t>
            </a:r>
            <a:r>
              <a:rPr lang="es-ES" dirty="0" err="1"/>
              <a:t>DyV</a:t>
            </a:r>
            <a:r>
              <a:rPr lang="es-ES" dirty="0"/>
              <a:t>, aunque no se consigue una mejora de eficiencia.</a:t>
            </a:r>
          </a:p>
          <a:p>
            <a:pPr marL="4572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0933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83768" y="5445224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s-ES" sz="4000" dirty="0" smtClean="0"/>
              <a:t>7. </a:t>
            </a:r>
            <a:r>
              <a:rPr lang="es-ES" sz="4000" dirty="0"/>
              <a:t>COMPARATIVA </a:t>
            </a:r>
            <a:r>
              <a:rPr lang="es-ES" sz="4000" dirty="0" smtClean="0"/>
              <a:t>ELIMINA REPETIDOS</a:t>
            </a:r>
            <a:endParaRPr lang="es-ES" sz="4000" dirty="0"/>
          </a:p>
        </p:txBody>
      </p:sp>
      <p:pic>
        <p:nvPicPr>
          <p:cNvPr id="4" name="3 Imagen" descr="F:\SEGUNDO CUATRIMESTRE\ALG\PRACTICAS\B2--JADE--P2\EliminarRepetidos\graficas\comparacion_elimina_repetidos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115616" y="885025"/>
            <a:ext cx="6768752" cy="4565630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3621957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79712" y="5975648"/>
            <a:ext cx="6512511" cy="882352"/>
          </a:xfrm>
        </p:spPr>
        <p:txBody>
          <a:bodyPr/>
          <a:lstStyle/>
          <a:p>
            <a:pPr marL="0" indent="0">
              <a:buNone/>
            </a:pPr>
            <a:r>
              <a:rPr lang="es-ES" sz="4800" dirty="0" smtClean="0"/>
              <a:t>8. CONCLUSIONES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539552" y="260648"/>
            <a:ext cx="7893496" cy="5589240"/>
          </a:xfrm>
        </p:spPr>
        <p:txBody>
          <a:bodyPr/>
          <a:lstStyle/>
          <a:p>
            <a:pPr marL="45720" indent="0">
              <a:buNone/>
            </a:pPr>
            <a:r>
              <a:rPr lang="es-ES" dirty="0" smtClean="0"/>
              <a:t>Matriz Traspuesta:</a:t>
            </a:r>
          </a:p>
          <a:p>
            <a:pPr marL="45720" indent="0">
              <a:buNone/>
            </a:pPr>
            <a:r>
              <a:rPr lang="es-ES" dirty="0"/>
              <a:t>	</a:t>
            </a:r>
            <a:r>
              <a:rPr lang="es-ES" dirty="0" smtClean="0"/>
              <a:t>- No hay mejora en orden de eficiencia</a:t>
            </a:r>
          </a:p>
          <a:p>
            <a:pPr marL="45720" indent="0">
              <a:buNone/>
            </a:pPr>
            <a:r>
              <a:rPr lang="es-ES" dirty="0" smtClean="0"/>
              <a:t>	- Se reduce el tiempo de ejecución en hasta un 50%</a:t>
            </a:r>
          </a:p>
          <a:p>
            <a:pPr marL="45720" indent="0">
              <a:buNone/>
            </a:pPr>
            <a:endParaRPr lang="es-ES" dirty="0"/>
          </a:p>
          <a:p>
            <a:pPr marL="45720" indent="0">
              <a:buNone/>
            </a:pPr>
            <a:r>
              <a:rPr lang="es-ES" dirty="0" smtClean="0"/>
              <a:t>Eliminar Repetidos:</a:t>
            </a:r>
          </a:p>
          <a:p>
            <a:pPr marL="45720" indent="0">
              <a:buNone/>
            </a:pPr>
            <a:r>
              <a:rPr lang="es-ES" dirty="0" smtClean="0"/>
              <a:t>	- Eficiencia mejorada</a:t>
            </a:r>
          </a:p>
          <a:p>
            <a:pPr marL="45720" indent="0">
              <a:buNone/>
            </a:pPr>
            <a:r>
              <a:rPr lang="es-ES" dirty="0"/>
              <a:t>	</a:t>
            </a:r>
            <a:r>
              <a:rPr lang="es-ES" dirty="0" smtClean="0"/>
              <a:t>- No implementación </a:t>
            </a:r>
            <a:r>
              <a:rPr lang="es-ES" dirty="0" err="1" smtClean="0"/>
              <a:t>DyV</a:t>
            </a:r>
            <a:r>
              <a:rPr lang="es-ES" dirty="0" smtClean="0"/>
              <a:t> pura</a:t>
            </a:r>
          </a:p>
          <a:p>
            <a:pPr marL="45720" indent="0">
              <a:buNone/>
            </a:pPr>
            <a:endParaRPr lang="es-ES" dirty="0"/>
          </a:p>
          <a:p>
            <a:pPr marL="45720" indent="0">
              <a:buNone/>
            </a:pPr>
            <a:r>
              <a:rPr lang="es-ES" dirty="0" err="1"/>
              <a:t>DyV</a:t>
            </a:r>
            <a:r>
              <a:rPr lang="es-ES" dirty="0"/>
              <a:t>:</a:t>
            </a:r>
          </a:p>
          <a:p>
            <a:pPr marL="45720" indent="0">
              <a:buNone/>
            </a:pPr>
            <a:r>
              <a:rPr lang="es-ES" dirty="0"/>
              <a:t>	- Mejora en tiempos de ejecución</a:t>
            </a:r>
          </a:p>
          <a:p>
            <a:pPr marL="45720" indent="0">
              <a:buNone/>
            </a:pPr>
            <a:r>
              <a:rPr lang="es-ES" dirty="0"/>
              <a:t>	- No siempre mejora orden eficiencia</a:t>
            </a:r>
          </a:p>
          <a:p>
            <a:pPr marL="45720" indent="0">
              <a:buNone/>
            </a:pPr>
            <a:r>
              <a:rPr lang="es-ES" dirty="0"/>
              <a:t>	- Su implementación no siempre es segura</a:t>
            </a:r>
          </a:p>
          <a:p>
            <a:pPr marL="45720" indent="0">
              <a:buNone/>
            </a:pPr>
            <a:endParaRPr lang="es-ES" dirty="0" smtClean="0"/>
          </a:p>
          <a:p>
            <a:pPr marL="4572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10781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DESCRPCIÓN DEL PROBLEMA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7461448" cy="3474720"/>
          </a:xfrm>
        </p:spPr>
        <p:txBody>
          <a:bodyPr/>
          <a:lstStyle/>
          <a:p>
            <a:pPr marL="45720" indent="0">
              <a:buNone/>
            </a:pPr>
            <a:r>
              <a:rPr lang="es-ES" dirty="0" smtClean="0"/>
              <a:t>Resolución de dos problemas:</a:t>
            </a:r>
          </a:p>
          <a:p>
            <a:pPr marL="45720" indent="0">
              <a:buNone/>
            </a:pPr>
            <a:r>
              <a:rPr lang="es-ES" dirty="0" smtClean="0"/>
              <a:t>	- Hallar la traspuesta de una matriz </a:t>
            </a:r>
          </a:p>
          <a:p>
            <a:pPr marL="45720" indent="0">
              <a:buNone/>
            </a:pPr>
            <a:r>
              <a:rPr lang="es-ES" dirty="0"/>
              <a:t>	</a:t>
            </a:r>
            <a:r>
              <a:rPr lang="es-ES" dirty="0" smtClean="0"/>
              <a:t>- Encontrar elementos repetidos en un vector</a:t>
            </a:r>
          </a:p>
          <a:p>
            <a:pPr marL="45720" indent="0">
              <a:buNone/>
            </a:pPr>
            <a:endParaRPr lang="es-ES" dirty="0" smtClean="0"/>
          </a:p>
          <a:p>
            <a:pPr marL="45720" indent="0">
              <a:buNone/>
            </a:pPr>
            <a:r>
              <a:rPr lang="es-ES" dirty="0" smtClean="0"/>
              <a:t>Con los siguientes algoritmos:</a:t>
            </a:r>
          </a:p>
          <a:p>
            <a:pPr marL="45720" indent="0">
              <a:buNone/>
            </a:pPr>
            <a:r>
              <a:rPr lang="es-ES" dirty="0"/>
              <a:t>	</a:t>
            </a:r>
            <a:r>
              <a:rPr lang="es-ES" dirty="0" smtClean="0"/>
              <a:t>- Fuerza Bruta (</a:t>
            </a:r>
            <a:r>
              <a:rPr lang="es-ES" dirty="0" err="1" smtClean="0"/>
              <a:t>fb</a:t>
            </a:r>
            <a:r>
              <a:rPr lang="es-ES" dirty="0" smtClean="0"/>
              <a:t>)</a:t>
            </a:r>
          </a:p>
          <a:p>
            <a:pPr marL="45720" indent="0">
              <a:buNone/>
            </a:pPr>
            <a:r>
              <a:rPr lang="es-ES" dirty="0"/>
              <a:t>	</a:t>
            </a:r>
            <a:r>
              <a:rPr lang="es-ES" dirty="0" smtClean="0"/>
              <a:t>- Divide y Vencerás (dv)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541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DESCRPCIÓN DEL PROBLEMA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305780" y="764704"/>
            <a:ext cx="8838220" cy="3474720"/>
          </a:xfrm>
        </p:spPr>
        <p:txBody>
          <a:bodyPr/>
          <a:lstStyle/>
          <a:p>
            <a:pPr marL="45720" indent="0">
              <a:buNone/>
            </a:pPr>
            <a:r>
              <a:rPr lang="es-ES" dirty="0" smtClean="0"/>
              <a:t>Análisis de la eficiencia:</a:t>
            </a:r>
          </a:p>
          <a:p>
            <a:pPr marL="45720" indent="0">
              <a:buNone/>
            </a:pPr>
            <a:r>
              <a:rPr lang="es-ES" dirty="0"/>
              <a:t>	</a:t>
            </a:r>
            <a:r>
              <a:rPr lang="es-ES" dirty="0" smtClean="0"/>
              <a:t>- Eficiencia Teórica                Análisis código</a:t>
            </a:r>
          </a:p>
          <a:p>
            <a:pPr marL="45720" indent="0">
              <a:buNone/>
            </a:pPr>
            <a:r>
              <a:rPr lang="es-ES" dirty="0"/>
              <a:t>	</a:t>
            </a:r>
            <a:r>
              <a:rPr lang="es-ES" dirty="0" smtClean="0"/>
              <a:t>- Eficiencia Empírica                Ejecución con varios tamaños </a:t>
            </a:r>
          </a:p>
          <a:p>
            <a:pPr marL="45720" indent="0">
              <a:buNone/>
            </a:pPr>
            <a:r>
              <a:rPr lang="es-ES" dirty="0"/>
              <a:t>	</a:t>
            </a:r>
            <a:r>
              <a:rPr lang="es-ES" dirty="0" smtClean="0"/>
              <a:t>- Eficiencia Híbrida                Basada en las anteriores</a:t>
            </a:r>
            <a:endParaRPr lang="es-ES" dirty="0"/>
          </a:p>
        </p:txBody>
      </p:sp>
      <p:cxnSp>
        <p:nvCxnSpPr>
          <p:cNvPr id="5" name="4 Conector recto de flecha"/>
          <p:cNvCxnSpPr/>
          <p:nvPr/>
        </p:nvCxnSpPr>
        <p:spPr>
          <a:xfrm>
            <a:off x="3923928" y="1418783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 de flecha"/>
          <p:cNvCxnSpPr/>
          <p:nvPr/>
        </p:nvCxnSpPr>
        <p:spPr>
          <a:xfrm>
            <a:off x="4093042" y="1896017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>
            <a:off x="3923928" y="2302913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264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69439" y="5306955"/>
            <a:ext cx="8096687" cy="1143000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2. MATRIZ TRASPUESTA FB – EFICIENCIA TEÓRICA</a:t>
            </a:r>
            <a:br>
              <a:rPr lang="es-ES" dirty="0" smtClean="0"/>
            </a:b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493347" y="2568683"/>
            <a:ext cx="7848872" cy="151216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s-ES" dirty="0" smtClean="0"/>
              <a:t>			   3 operaciones de O(1)</a:t>
            </a:r>
          </a:p>
          <a:p>
            <a:pPr marL="45720" indent="0">
              <a:buNone/>
            </a:pPr>
            <a:r>
              <a:rPr lang="es-ES" dirty="0"/>
              <a:t>Bucle interno </a:t>
            </a:r>
            <a:r>
              <a:rPr lang="es-ES" dirty="0" smtClean="0"/>
              <a:t>	</a:t>
            </a:r>
            <a:r>
              <a:rPr lang="es-ES" dirty="0"/>
              <a:t>	 </a:t>
            </a:r>
            <a:r>
              <a:rPr lang="es-ES" dirty="0" smtClean="0"/>
              <a:t>  Desde j=i+1 hasta j=dim-1</a:t>
            </a:r>
          </a:p>
          <a:p>
            <a:pPr marL="45720" indent="0">
              <a:buNone/>
            </a:pPr>
            <a:r>
              <a:rPr lang="es-ES" dirty="0" smtClean="0"/>
              <a:t> 			   n-1 repeticiones</a:t>
            </a:r>
            <a:endParaRPr lang="es-ES" dirty="0"/>
          </a:p>
        </p:txBody>
      </p:sp>
      <p:pic>
        <p:nvPicPr>
          <p:cNvPr id="1026" name="Picture 2" descr="C:\Users\eduil\Escritorio\traspuestaf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040" y="58448"/>
            <a:ext cx="6604334" cy="254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Abrir llave"/>
          <p:cNvSpPr/>
          <p:nvPr/>
        </p:nvSpPr>
        <p:spPr>
          <a:xfrm>
            <a:off x="2777970" y="2708920"/>
            <a:ext cx="360040" cy="11521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567589" y="4368524"/>
            <a:ext cx="23730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Fórmula</a:t>
            </a:r>
            <a:endParaRPr lang="es-ES" sz="2200" dirty="0"/>
          </a:p>
        </p:txBody>
      </p:sp>
      <p:pic>
        <p:nvPicPr>
          <p:cNvPr id="1027" name="Picture 3" descr="C:\Users\eduil\Escritorio\formulatrasf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894769"/>
            <a:ext cx="3384376" cy="141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10 Conector recto de flecha"/>
          <p:cNvCxnSpPr/>
          <p:nvPr/>
        </p:nvCxnSpPr>
        <p:spPr>
          <a:xfrm>
            <a:off x="2021886" y="4600862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362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67744" y="4369667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MATRIZ TRASPUESTA FB – EFICIENCIA </a:t>
            </a:r>
            <a:r>
              <a:rPr lang="es-ES" dirty="0" smtClean="0"/>
              <a:t>EMPÍRICA</a:t>
            </a:r>
            <a:endParaRPr lang="es-ES" dirty="0"/>
          </a:p>
        </p:txBody>
      </p:sp>
      <p:pic>
        <p:nvPicPr>
          <p:cNvPr id="2050" name="Picture 2" descr="C:\Users\eduil\Escritorio\tablatrasf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3820"/>
            <a:ext cx="2531021" cy="4867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4 Imagen"/>
          <p:cNvPicPr/>
          <p:nvPr/>
        </p:nvPicPr>
        <p:blipFill>
          <a:blip r:embed="rId3"/>
          <a:stretch>
            <a:fillRect/>
          </a:stretch>
        </p:blipFill>
        <p:spPr>
          <a:xfrm>
            <a:off x="3491880" y="548680"/>
            <a:ext cx="4824536" cy="3342129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472298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MATRIZ TRASPUESTA FB – EFICIENCIA </a:t>
            </a:r>
            <a:r>
              <a:rPr lang="es-ES" dirty="0" smtClean="0"/>
              <a:t>HÍBRIDA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179512" y="404664"/>
            <a:ext cx="2664296" cy="259228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s-ES" dirty="0"/>
              <a:t>f(x)=</a:t>
            </a:r>
            <a:r>
              <a:rPr lang="es-ES" dirty="0" smtClean="0"/>
              <a:t>ax2 </a:t>
            </a:r>
            <a:r>
              <a:rPr lang="es-ES" dirty="0"/>
              <a:t>+ </a:t>
            </a:r>
            <a:r>
              <a:rPr lang="es-ES" dirty="0" err="1"/>
              <a:t>bx</a:t>
            </a:r>
            <a:r>
              <a:rPr lang="es-ES" dirty="0"/>
              <a:t> + </a:t>
            </a:r>
            <a:r>
              <a:rPr lang="es-ES" dirty="0" smtClean="0"/>
              <a:t>c</a:t>
            </a:r>
          </a:p>
          <a:p>
            <a:pPr marL="45720" indent="0">
              <a:buNone/>
            </a:pPr>
            <a:endParaRPr lang="es-ES" dirty="0" smtClean="0"/>
          </a:p>
          <a:p>
            <a:pPr marL="45720" indent="0">
              <a:buNone/>
            </a:pPr>
            <a:r>
              <a:rPr lang="es-ES" dirty="0"/>
              <a:t>a = 3,41959e-08</a:t>
            </a:r>
          </a:p>
          <a:p>
            <a:pPr marL="45720" indent="0">
              <a:buNone/>
            </a:pPr>
            <a:r>
              <a:rPr lang="es-ES" dirty="0"/>
              <a:t>b = - 0,000380884</a:t>
            </a:r>
          </a:p>
          <a:p>
            <a:pPr marL="45720" indent="0">
              <a:buNone/>
            </a:pPr>
            <a:r>
              <a:rPr lang="es-ES" dirty="0"/>
              <a:t>c = 0,225173</a:t>
            </a:r>
          </a:p>
          <a:p>
            <a:pPr marL="45720" indent="0">
              <a:buNone/>
            </a:pPr>
            <a:endParaRPr lang="es-ES" dirty="0"/>
          </a:p>
        </p:txBody>
      </p:sp>
      <p:pic>
        <p:nvPicPr>
          <p:cNvPr id="7" name="Imagen3"/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843808" y="188640"/>
            <a:ext cx="5688632" cy="3432496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88339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07704" y="4797152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s-ES" sz="4000" dirty="0"/>
              <a:t>MATRIZ TRASPUESTA FB – EFICIENCIA </a:t>
            </a:r>
            <a:r>
              <a:rPr lang="es-ES" sz="4000" dirty="0" smtClean="0"/>
              <a:t>CASO DE EJECUCIÓN</a:t>
            </a:r>
            <a:endParaRPr lang="es-ES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251520" y="227464"/>
            <a:ext cx="6093296" cy="537240"/>
          </a:xfrm>
        </p:spPr>
        <p:txBody>
          <a:bodyPr/>
          <a:lstStyle/>
          <a:p>
            <a:pPr marL="45720" indent="0">
              <a:buNone/>
            </a:pPr>
            <a:r>
              <a:rPr lang="es-ES" dirty="0" smtClean="0"/>
              <a:t>Para 2 tamaños, 4 y 8:</a:t>
            </a:r>
            <a:endParaRPr lang="es-ES" dirty="0"/>
          </a:p>
        </p:txBody>
      </p:sp>
      <p:pic>
        <p:nvPicPr>
          <p:cNvPr id="4" name="3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251520" y="908720"/>
            <a:ext cx="4190927" cy="2736304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5" name="4 Imagen"/>
          <p:cNvPicPr/>
          <p:nvPr/>
        </p:nvPicPr>
        <p:blipFill>
          <a:blip r:embed="rId3"/>
          <a:srcRect l="892"/>
          <a:stretch>
            <a:fillRect/>
          </a:stretch>
        </p:blipFill>
        <p:spPr>
          <a:xfrm>
            <a:off x="4645841" y="908720"/>
            <a:ext cx="4392488" cy="3600400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19974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3. MATRIZ TRASPUESTA </a:t>
            </a:r>
            <a:r>
              <a:rPr lang="es-ES" dirty="0" err="1" smtClean="0"/>
              <a:t>DyV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1187624" y="457200"/>
            <a:ext cx="6768752" cy="2304256"/>
          </a:xfrm>
        </p:spPr>
        <p:txBody>
          <a:bodyPr/>
          <a:lstStyle/>
          <a:p>
            <a:pPr marL="45720" indent="0">
              <a:buNone/>
            </a:pPr>
            <a:r>
              <a:rPr lang="es-ES" dirty="0" smtClean="0"/>
              <a:t>Descripción del algoritmo:</a:t>
            </a:r>
          </a:p>
          <a:p>
            <a:pPr marL="45720" indent="0">
              <a:buNone/>
            </a:pPr>
            <a:r>
              <a:rPr lang="es-ES" dirty="0"/>
              <a:t>1.- Dividir en 4 </a:t>
            </a:r>
            <a:r>
              <a:rPr lang="es-ES" dirty="0" err="1"/>
              <a:t>submatrices</a:t>
            </a:r>
            <a:r>
              <a:rPr lang="es-ES" dirty="0"/>
              <a:t> la matriz original.</a:t>
            </a:r>
          </a:p>
          <a:p>
            <a:pPr marL="45720" indent="0">
              <a:buNone/>
            </a:pPr>
            <a:r>
              <a:rPr lang="es-ES" dirty="0"/>
              <a:t>2.- Intercambiar las </a:t>
            </a:r>
            <a:r>
              <a:rPr lang="es-ES" dirty="0" err="1"/>
              <a:t>submatrices</a:t>
            </a:r>
            <a:r>
              <a:rPr lang="es-ES" dirty="0"/>
              <a:t> diagonales (2 y 3).</a:t>
            </a:r>
          </a:p>
          <a:p>
            <a:pPr marL="45720" indent="0">
              <a:buNone/>
            </a:pPr>
            <a:r>
              <a:rPr lang="es-ES" dirty="0"/>
              <a:t>3.- Repetir desde el paso 1 hasta llegar al caso base (matriz de dimensión 2).</a:t>
            </a:r>
          </a:p>
          <a:p>
            <a:pPr marL="45720" indent="0">
              <a:buNone/>
            </a:pPr>
            <a:endParaRPr lang="es-ES" dirty="0" smtClean="0"/>
          </a:p>
        </p:txBody>
      </p:sp>
      <p:pic>
        <p:nvPicPr>
          <p:cNvPr id="4105" name="Imagen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398" y="3219565"/>
            <a:ext cx="684212" cy="53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Imagen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21" t="7742" r="13254" b="7097"/>
          <a:stretch>
            <a:fillRect/>
          </a:stretch>
        </p:blipFill>
        <p:spPr bwMode="auto">
          <a:xfrm>
            <a:off x="1325959" y="2996952"/>
            <a:ext cx="930275" cy="104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7" name="Imagen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675" y="2996952"/>
            <a:ext cx="1136650" cy="104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Imagen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735" y="2858046"/>
            <a:ext cx="1089025" cy="132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9" name="Imagen 2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0" r="12123"/>
          <a:stretch>
            <a:fillRect/>
          </a:stretch>
        </p:blipFill>
        <p:spPr bwMode="auto">
          <a:xfrm>
            <a:off x="2897718" y="3243808"/>
            <a:ext cx="681038" cy="55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181350" algn="l"/>
              </a:tabLst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581642"/>
      </p:ext>
    </p:extLst>
  </p:cSld>
  <p:clrMapOvr>
    <a:masterClrMapping/>
  </p:clrMapOvr>
</p:sld>
</file>

<file path=ppt/theme/theme1.xml><?xml version="1.0" encoding="utf-8"?>
<a:theme xmlns:a="http://schemas.openxmlformats.org/drawingml/2006/main" name="Transmisión de listas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Transmisión de listas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nsmisión de listas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139</TotalTime>
  <Words>568</Words>
  <Application>Microsoft Office PowerPoint</Application>
  <PresentationFormat>Presentación en pantalla (4:3)</PresentationFormat>
  <Paragraphs>108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27" baseType="lpstr">
      <vt:lpstr>Transmisión de listas</vt:lpstr>
      <vt:lpstr>PRÁCTICA 2: DIVIDE Y VENCERÁS</vt:lpstr>
      <vt:lpstr>ÍNDICE</vt:lpstr>
      <vt:lpstr>DESCRPCIÓN DEL PROBLEMA</vt:lpstr>
      <vt:lpstr>DESCRPCIÓN DEL PROBLEMA</vt:lpstr>
      <vt:lpstr>2. MATRIZ TRASPUESTA FB – EFICIENCIA TEÓRICA </vt:lpstr>
      <vt:lpstr>MATRIZ TRASPUESTA FB – EFICIENCIA EMPÍRICA</vt:lpstr>
      <vt:lpstr>MATRIZ TRASPUESTA FB – EFICIENCIA HÍBRIDA</vt:lpstr>
      <vt:lpstr>MATRIZ TRASPUESTA FB – EFICIENCIA CASO DE EJECUCIÓN</vt:lpstr>
      <vt:lpstr>3. MATRIZ TRASPUESTA DyV</vt:lpstr>
      <vt:lpstr>CÓDIGO</vt:lpstr>
      <vt:lpstr>3. MATRIZ TRASPUESTA DyV – EFICIENCIA TEÓRICA</vt:lpstr>
      <vt:lpstr>3. MATRIZ TRASPUESTA DyV – EFICIENCIA EMPÍRICA</vt:lpstr>
      <vt:lpstr>3. MATRIZ TRASPUESTA DyV – EFICIENCIA HÍBRIDA</vt:lpstr>
      <vt:lpstr>3. MATRIZ TRASPUESTA DyV – CASO DE EJECUCIÓN</vt:lpstr>
      <vt:lpstr>4. ELIMINAR REPETIDOS FB – EFICIENCIA TEÓRICA</vt:lpstr>
      <vt:lpstr>4. ELIMINAR REPETIDOS FB – EFICIENCIA EMPÍRICA</vt:lpstr>
      <vt:lpstr>4. ELIMINAR REPETIDOS FB – EFICIENCIA HÍBRIDA</vt:lpstr>
      <vt:lpstr>4. ELIMINAR REPETIDOS FB – CAS0 DE EJECUCIÓN</vt:lpstr>
      <vt:lpstr>5. ELIMINAR REPETIDOS DyV – ANÁLISIS</vt:lpstr>
      <vt:lpstr>5. ELIMINAR REPETIDOS DyV – EFICIENCIA TEÓRICA</vt:lpstr>
      <vt:lpstr>5. ELIMINAR REPETIDOS DyV – EFICIENCIA EMPÍRICA</vt:lpstr>
      <vt:lpstr>5. ELIMINAR REPETIDOS DyV – EFICIENCIA HÍBRIDA</vt:lpstr>
      <vt:lpstr>5. ELIMINAR REPETIDOS DyV – CASO DE EJECUCIÓN</vt:lpstr>
      <vt:lpstr>6. COMPARATIVA TRASPUESTA</vt:lpstr>
      <vt:lpstr>7. COMPARATIVA ELIMINA REPETIDOS</vt:lpstr>
      <vt:lpstr>8. CONCLUSIONES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PRÁCTICA 2: DIVIDE Y VENCERÁS</dc:title>
  <dc:creator>eduardo segura richart</dc:creator>
  <cp:lastModifiedBy>eduardo segura richart</cp:lastModifiedBy>
  <cp:revision>30</cp:revision>
  <dcterms:created xsi:type="dcterms:W3CDTF">2020-04-06T19:13:29Z</dcterms:created>
  <dcterms:modified xsi:type="dcterms:W3CDTF">2020-04-06T21:33:10Z</dcterms:modified>
</cp:coreProperties>
</file>